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8.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notesSlides/notesSlide23.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32.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33.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34.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35.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40.xml" ContentType="application/vnd.openxmlformats-officedocument.presentationml.notesSlid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notesSlides/notesSlide41.xml" ContentType="application/vnd.openxmlformats-officedocument.presentationml.notesSlide+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notesMasterIdLst>
    <p:notesMasterId r:id="rId51"/>
  </p:notesMasterIdLst>
  <p:handoutMasterIdLst>
    <p:handoutMasterId r:id="rId52"/>
  </p:handoutMasterIdLst>
  <p:sldIdLst>
    <p:sldId id="256" r:id="rId2"/>
    <p:sldId id="257" r:id="rId3"/>
    <p:sldId id="361" r:id="rId4"/>
    <p:sldId id="300" r:id="rId5"/>
    <p:sldId id="274" r:id="rId6"/>
    <p:sldId id="265" r:id="rId7"/>
    <p:sldId id="266" r:id="rId8"/>
    <p:sldId id="389" r:id="rId9"/>
    <p:sldId id="390" r:id="rId10"/>
    <p:sldId id="306" r:id="rId11"/>
    <p:sldId id="394" r:id="rId12"/>
    <p:sldId id="403" r:id="rId13"/>
    <p:sldId id="409" r:id="rId14"/>
    <p:sldId id="270" r:id="rId15"/>
    <p:sldId id="386" r:id="rId16"/>
    <p:sldId id="259" r:id="rId17"/>
    <p:sldId id="317" r:id="rId18"/>
    <p:sldId id="367" r:id="rId19"/>
    <p:sldId id="372" r:id="rId20"/>
    <p:sldId id="396" r:id="rId21"/>
    <p:sldId id="304" r:id="rId22"/>
    <p:sldId id="305" r:id="rId23"/>
    <p:sldId id="388" r:id="rId24"/>
    <p:sldId id="374" r:id="rId25"/>
    <p:sldId id="312" r:id="rId26"/>
    <p:sldId id="377" r:id="rId27"/>
    <p:sldId id="358" r:id="rId28"/>
    <p:sldId id="369" r:id="rId29"/>
    <p:sldId id="368" r:id="rId30"/>
    <p:sldId id="334" r:id="rId31"/>
    <p:sldId id="379" r:id="rId32"/>
    <p:sldId id="395" r:id="rId33"/>
    <p:sldId id="380" r:id="rId34"/>
    <p:sldId id="381" r:id="rId35"/>
    <p:sldId id="382" r:id="rId36"/>
    <p:sldId id="383" r:id="rId37"/>
    <p:sldId id="384" r:id="rId38"/>
    <p:sldId id="385" r:id="rId39"/>
    <p:sldId id="398" r:id="rId40"/>
    <p:sldId id="391" r:id="rId41"/>
    <p:sldId id="406" r:id="rId42"/>
    <p:sldId id="311" r:id="rId43"/>
    <p:sldId id="400" r:id="rId44"/>
    <p:sldId id="407" r:id="rId45"/>
    <p:sldId id="410" r:id="rId46"/>
    <p:sldId id="399" r:id="rId47"/>
    <p:sldId id="401" r:id="rId48"/>
    <p:sldId id="404" r:id="rId49"/>
    <p:sldId id="273" r:id="rId50"/>
  </p:sldIdLst>
  <p:sldSz cx="9144000" cy="6858000" type="screen4x3"/>
  <p:notesSz cx="7023100" cy="9309100"/>
  <p:defaultTextStyle>
    <a:defPPr>
      <a:defRPr lang="en-US"/>
    </a:defPPr>
    <a:lvl1pPr algn="l" rtl="0" eaLnBrk="0" fontAlgn="base" hangingPunct="0">
      <a:spcBef>
        <a:spcPct val="0"/>
      </a:spcBef>
      <a:spcAft>
        <a:spcPct val="0"/>
      </a:spcAft>
      <a:defRPr kern="1200">
        <a:solidFill>
          <a:schemeClr val="tx1"/>
        </a:solidFill>
        <a:latin typeface="Arial" charset="0"/>
        <a:ea typeface="+mn-ea"/>
        <a:cs typeface="+mn-cs"/>
      </a:defRPr>
    </a:lvl1pPr>
    <a:lvl2pPr marL="457200" algn="l" rtl="0" eaLnBrk="0" fontAlgn="base" hangingPunct="0">
      <a:spcBef>
        <a:spcPct val="0"/>
      </a:spcBef>
      <a:spcAft>
        <a:spcPct val="0"/>
      </a:spcAft>
      <a:defRPr kern="1200">
        <a:solidFill>
          <a:schemeClr val="tx1"/>
        </a:solidFill>
        <a:latin typeface="Arial" charset="0"/>
        <a:ea typeface="+mn-ea"/>
        <a:cs typeface="+mn-cs"/>
      </a:defRPr>
    </a:lvl2pPr>
    <a:lvl3pPr marL="914400" algn="l" rtl="0" eaLnBrk="0" fontAlgn="base" hangingPunct="0">
      <a:spcBef>
        <a:spcPct val="0"/>
      </a:spcBef>
      <a:spcAft>
        <a:spcPct val="0"/>
      </a:spcAft>
      <a:defRPr kern="1200">
        <a:solidFill>
          <a:schemeClr val="tx1"/>
        </a:solidFill>
        <a:latin typeface="Arial" charset="0"/>
        <a:ea typeface="+mn-ea"/>
        <a:cs typeface="+mn-cs"/>
      </a:defRPr>
    </a:lvl3pPr>
    <a:lvl4pPr marL="1371600" algn="l" rtl="0" eaLnBrk="0" fontAlgn="base" hangingPunct="0">
      <a:spcBef>
        <a:spcPct val="0"/>
      </a:spcBef>
      <a:spcAft>
        <a:spcPct val="0"/>
      </a:spcAft>
      <a:defRPr kern="1200">
        <a:solidFill>
          <a:schemeClr val="tx1"/>
        </a:solidFill>
        <a:latin typeface="Arial" charset="0"/>
        <a:ea typeface="+mn-ea"/>
        <a:cs typeface="+mn-cs"/>
      </a:defRPr>
    </a:lvl4pPr>
    <a:lvl5pPr marL="1828800" algn="l" rtl="0" eaLnBrk="0" fontAlgn="base" hangingPunct="0">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33" userDrawn="1">
          <p15:clr>
            <a:srgbClr val="A4A3A4"/>
          </p15:clr>
        </p15:guide>
        <p15:guide id="2" pos="2212"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ODPS" initials="O" lastIdx="1" clrIdx="0"/>
  <p:cmAuthor id="1" name="Jacquetta Al-Mubaslat" initials="JA" lastIdx="0" clrIdx="1">
    <p:extLst>
      <p:ext uri="{19B8F6BF-5375-455C-9EA6-DF929625EA0E}">
        <p15:presenceInfo xmlns:p15="http://schemas.microsoft.com/office/powerpoint/2012/main" userId="S-1-5-21-1004336348-261478967-1801674531-14572" providerId="AD"/>
      </p:ext>
    </p:extLst>
  </p:cmAuthor>
  <p:cmAuthor id="2" name="norconk" initials="n" lastIdx="4" clrIdx="2">
    <p:extLst>
      <p:ext uri="{19B8F6BF-5375-455C-9EA6-DF929625EA0E}">
        <p15:presenceInfo xmlns:p15="http://schemas.microsoft.com/office/powerpoint/2012/main" userId="S-1-5-21-489162809-1555706320-1831341646-24537" providerId="AD"/>
      </p:ext>
    </p:extLst>
  </p:cmAuthor>
  <p:cmAuthor id="3" name="Matthews,Holly" initials="M" lastIdx="1" clrIdx="3">
    <p:extLst>
      <p:ext uri="{19B8F6BF-5375-455C-9EA6-DF929625EA0E}">
        <p15:presenceInfo xmlns:p15="http://schemas.microsoft.com/office/powerpoint/2012/main" userId="S-1-5-21-489162809-1555706320-1831341646-561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00000"/>
    <a:srgbClr val="990000"/>
    <a:srgbClr val="000066"/>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2585" autoAdjust="0"/>
    <p:restoredTop sz="88090" autoAdjust="0"/>
  </p:normalViewPr>
  <p:slideViewPr>
    <p:cSldViewPr>
      <p:cViewPr varScale="1">
        <p:scale>
          <a:sx n="98" d="100"/>
          <a:sy n="98" d="100"/>
        </p:scale>
        <p:origin x="90" y="24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showGuides="1">
      <p:cViewPr>
        <p:scale>
          <a:sx n="100" d="100"/>
          <a:sy n="100" d="100"/>
        </p:scale>
        <p:origin x="1578" y="-240"/>
      </p:cViewPr>
      <p:guideLst>
        <p:guide orient="horz" pos="2933"/>
        <p:guide pos="2212"/>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Sheet1!$B$1</c:f>
              <c:strCache>
                <c:ptCount val="1"/>
                <c:pt idx="0">
                  <c:v>Column1</c:v>
                </c:pt>
              </c:strCache>
            </c:strRef>
          </c:tx>
          <c:dPt>
            <c:idx val="0"/>
            <c:bubble3D val="0"/>
            <c:spPr>
              <a:solidFill>
                <a:schemeClr val="accent1">
                  <a:shade val="53000"/>
                </a:schemeClr>
              </a:solidFill>
              <a:ln w="25400">
                <a:solidFill>
                  <a:schemeClr val="lt1"/>
                </a:solidFill>
              </a:ln>
              <a:effectLst/>
              <a:sp3d contourW="25400">
                <a:contourClr>
                  <a:schemeClr val="lt1"/>
                </a:contourClr>
              </a:sp3d>
            </c:spPr>
            <c:extLst>
              <c:ext xmlns:c16="http://schemas.microsoft.com/office/drawing/2014/chart" uri="{C3380CC4-5D6E-409C-BE32-E72D297353CC}">
                <c16:uniqueId val="{00000001-0FEF-4A19-9536-2A902843EE8C}"/>
              </c:ext>
            </c:extLst>
          </c:dPt>
          <c:dPt>
            <c:idx val="1"/>
            <c:bubble3D val="0"/>
            <c:spPr>
              <a:solidFill>
                <a:schemeClr val="accent1">
                  <a:shade val="76000"/>
                </a:schemeClr>
              </a:solidFill>
              <a:ln w="25400">
                <a:solidFill>
                  <a:schemeClr val="lt1"/>
                </a:solidFill>
              </a:ln>
              <a:effectLst/>
              <a:sp3d contourW="25400">
                <a:contourClr>
                  <a:schemeClr val="lt1"/>
                </a:contourClr>
              </a:sp3d>
            </c:spPr>
            <c:extLst>
              <c:ext xmlns:c16="http://schemas.microsoft.com/office/drawing/2014/chart" uri="{C3380CC4-5D6E-409C-BE32-E72D297353CC}">
                <c16:uniqueId val="{00000003-0FEF-4A19-9536-2A902843EE8C}"/>
              </c:ext>
            </c:extLst>
          </c:dPt>
          <c:dPt>
            <c:idx val="2"/>
            <c:bubble3D val="0"/>
            <c:explosion val="19"/>
            <c:spPr>
              <a:solidFill>
                <a:schemeClr val="accent1"/>
              </a:solidFill>
              <a:ln w="25400">
                <a:solidFill>
                  <a:schemeClr val="lt1"/>
                </a:solidFill>
              </a:ln>
              <a:effectLst/>
              <a:sp3d contourW="25400">
                <a:contourClr>
                  <a:schemeClr val="lt1"/>
                </a:contourClr>
              </a:sp3d>
            </c:spPr>
            <c:extLst>
              <c:ext xmlns:c16="http://schemas.microsoft.com/office/drawing/2014/chart" uri="{C3380CC4-5D6E-409C-BE32-E72D297353CC}">
                <c16:uniqueId val="{00000005-0FEF-4A19-9536-2A902843EE8C}"/>
              </c:ext>
            </c:extLst>
          </c:dPt>
          <c:dPt>
            <c:idx val="3"/>
            <c:bubble3D val="0"/>
            <c:explosion val="22"/>
            <c:spPr>
              <a:solidFill>
                <a:schemeClr val="accent1">
                  <a:tint val="77000"/>
                </a:schemeClr>
              </a:solidFill>
              <a:ln w="25400">
                <a:solidFill>
                  <a:schemeClr val="lt1"/>
                </a:solidFill>
              </a:ln>
              <a:effectLst/>
              <a:sp3d contourW="25400">
                <a:contourClr>
                  <a:schemeClr val="lt1"/>
                </a:contourClr>
              </a:sp3d>
            </c:spPr>
            <c:extLst>
              <c:ext xmlns:c16="http://schemas.microsoft.com/office/drawing/2014/chart" uri="{C3380CC4-5D6E-409C-BE32-E72D297353CC}">
                <c16:uniqueId val="{00000007-0FEF-4A19-9536-2A902843EE8C}"/>
              </c:ext>
            </c:extLst>
          </c:dPt>
          <c:dPt>
            <c:idx val="4"/>
            <c:bubble3D val="0"/>
            <c:spPr>
              <a:solidFill>
                <a:schemeClr val="accent1">
                  <a:tint val="54000"/>
                </a:schemeClr>
              </a:solidFill>
              <a:ln w="25400">
                <a:solidFill>
                  <a:schemeClr val="lt1"/>
                </a:solidFill>
              </a:ln>
              <a:effectLst/>
              <a:sp3d contourW="25400">
                <a:contourClr>
                  <a:schemeClr val="lt1"/>
                </a:contourClr>
              </a:sp3d>
            </c:spPr>
            <c:extLst>
              <c:ext xmlns:c16="http://schemas.microsoft.com/office/drawing/2014/chart" uri="{C3380CC4-5D6E-409C-BE32-E72D297353CC}">
                <c16:uniqueId val="{00000009-0FEF-4A19-9536-2A902843EE8C}"/>
              </c:ext>
            </c:extLst>
          </c:dPt>
          <c:dLbls>
            <c:dLbl>
              <c:idx val="0"/>
              <c:layout/>
              <c:tx>
                <c:rich>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r>
                      <a:rPr lang="en-US"/>
                      <a:t>Law Enforcement</a:t>
                    </a:r>
                  </a:p>
                  <a:p>
                    <a:pPr>
                      <a:defRPr/>
                    </a:pPr>
                    <a:r>
                      <a:rPr lang="en-US"/>
                      <a:t>25% </a:t>
                    </a:r>
                  </a:p>
                </c:rich>
              </c:tx>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ctr"/>
              <c:showLegendKey val="0"/>
              <c:showVal val="0"/>
              <c:showCatName val="1"/>
              <c:showSerName val="0"/>
              <c:showPercent val="1"/>
              <c:showBubbleSize val="0"/>
              <c:extLst>
                <c:ext xmlns:c15="http://schemas.microsoft.com/office/drawing/2012/chart" uri="{CE6537A1-D6FC-4f65-9D91-7224C49458BB}">
                  <c15:layout/>
                </c:ext>
                <c:ext xmlns:c16="http://schemas.microsoft.com/office/drawing/2014/chart" uri="{C3380CC4-5D6E-409C-BE32-E72D297353CC}">
                  <c16:uniqueId val="{00000001-0FEF-4A19-9536-2A902843EE8C}"/>
                </c:ext>
              </c:extLst>
            </c:dLbl>
            <c:dLbl>
              <c:idx val="1"/>
              <c:layout/>
              <c:tx>
                <c:rich>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fld id="{CE107689-E163-47EB-AE81-1C32189E92AC}" type="CATEGORYNAME">
                      <a:rPr lang="en-US"/>
                      <a:pPr>
                        <a:defRPr/>
                      </a:pPr>
                      <a:t>[CATEGORY NAME]</a:t>
                    </a:fld>
                    <a:r>
                      <a:rPr lang="en-US"/>
                      <a:t> 25%</a:t>
                    </a:r>
                  </a:p>
                </c:rich>
              </c:tx>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ctr"/>
              <c:showLegendKey val="0"/>
              <c:showVal val="0"/>
              <c:showCatName val="1"/>
              <c:showSerName val="0"/>
              <c:showPercent val="1"/>
              <c:showBubbleSize val="0"/>
              <c:extLst>
                <c:ext xmlns:c15="http://schemas.microsoft.com/office/drawing/2012/chart" uri="{CE6537A1-D6FC-4f65-9D91-7224C49458BB}">
                  <c15:layout/>
                  <c15:dlblFieldTable/>
                  <c15:showDataLabelsRange val="1"/>
                </c:ext>
                <c:ext xmlns:c16="http://schemas.microsoft.com/office/drawing/2014/chart" uri="{C3380CC4-5D6E-409C-BE32-E72D297353CC}">
                  <c16:uniqueId val="{00000003-0FEF-4A19-9536-2A902843EE8C}"/>
                </c:ext>
              </c:extLst>
            </c:dLbl>
            <c:dLbl>
              <c:idx val="2"/>
              <c:layout/>
              <c:tx>
                <c:rich>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fld id="{C9BFB005-3B19-42B8-A601-87D31B372D56}" type="CATEGORYNAME">
                      <a:rPr lang="en-US"/>
                      <a:pPr>
                        <a:defRPr/>
                      </a:pPr>
                      <a:t>[CATEGORY NAME]</a:t>
                    </a:fld>
                    <a:r>
                      <a:rPr lang="en-US"/>
                      <a:t> 5%</a:t>
                    </a:r>
                  </a:p>
                </c:rich>
              </c:tx>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ctr"/>
              <c:showLegendKey val="0"/>
              <c:showVal val="0"/>
              <c:showCatName val="1"/>
              <c:showSerName val="0"/>
              <c:showPercent val="1"/>
              <c:showBubbleSize val="0"/>
              <c:extLst>
                <c:ext xmlns:c15="http://schemas.microsoft.com/office/drawing/2012/chart" uri="{CE6537A1-D6FC-4f65-9D91-7224C49458BB}">
                  <c15:layout/>
                  <c15:dlblFieldTable/>
                  <c15:showDataLabelsRange val="1"/>
                </c:ext>
                <c:ext xmlns:c16="http://schemas.microsoft.com/office/drawing/2014/chart" uri="{C3380CC4-5D6E-409C-BE32-E72D297353CC}">
                  <c16:uniqueId val="{00000005-0FEF-4A19-9536-2A902843EE8C}"/>
                </c:ext>
              </c:extLst>
            </c:dLbl>
            <c:dLbl>
              <c:idx val="3"/>
              <c:layout/>
              <c:tx>
                <c:rich>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fld id="{B7ECC610-7463-4C74-8078-48BBCF54211F}" type="CATEGORYNAME">
                      <a:rPr lang="en-US"/>
                      <a:pPr>
                        <a:defRPr/>
                      </a:pPr>
                      <a:t>[CATEGORY NAME]</a:t>
                    </a:fld>
                    <a:r>
                      <a:rPr lang="en-US"/>
                      <a:t> 30%</a:t>
                    </a:r>
                  </a:p>
                  <a:p>
                    <a:pPr>
                      <a:defRPr/>
                    </a:pPr>
                    <a:endParaRPr lang="en-US"/>
                  </a:p>
                </c:rich>
              </c:tx>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ctr"/>
              <c:showLegendKey val="0"/>
              <c:showVal val="0"/>
              <c:showCatName val="1"/>
              <c:showSerName val="0"/>
              <c:showPercent val="1"/>
              <c:showBubbleSize val="0"/>
              <c:extLst>
                <c:ext xmlns:c15="http://schemas.microsoft.com/office/drawing/2012/chart" uri="{CE6537A1-D6FC-4f65-9D91-7224C49458BB}">
                  <c15:layout/>
                  <c15:dlblFieldTable/>
                  <c15:showDataLabelsRange val="1"/>
                </c:ext>
                <c:ext xmlns:c16="http://schemas.microsoft.com/office/drawing/2014/chart" uri="{C3380CC4-5D6E-409C-BE32-E72D297353CC}">
                  <c16:uniqueId val="{00000007-0FEF-4A19-9536-2A902843EE8C}"/>
                </c:ext>
              </c:extLst>
            </c:dLbl>
            <c:dLbl>
              <c:idx val="4"/>
              <c:layout/>
              <c:tx>
                <c:rich>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r>
                      <a:rPr lang="en-US"/>
                      <a:t>Discretionary 15%</a:t>
                    </a:r>
                  </a:p>
                </c:rich>
              </c:tx>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ctr"/>
              <c:showLegendKey val="0"/>
              <c:showVal val="0"/>
              <c:showCatName val="1"/>
              <c:showSerName val="0"/>
              <c:showPercent val="1"/>
              <c:showBubbleSize val="0"/>
              <c:extLst>
                <c:ext xmlns:c15="http://schemas.microsoft.com/office/drawing/2012/chart" uri="{CE6537A1-D6FC-4f65-9D91-7224C49458BB}">
                  <c15:layout/>
                </c:ext>
                <c:ext xmlns:c16="http://schemas.microsoft.com/office/drawing/2014/chart" uri="{C3380CC4-5D6E-409C-BE32-E72D297353CC}">
                  <c16:uniqueId val="{00000009-0FEF-4A19-9536-2A902843EE8C}"/>
                </c:ext>
              </c:extLst>
            </c:dLbl>
            <c:spPr>
              <a:solidFill>
                <a:schemeClr val="lt1"/>
              </a:solidFill>
              <a:ln>
                <a:solidFill>
                  <a:schemeClr val="dk1">
                    <a:lumMod val="25000"/>
                    <a:lumOff val="75000"/>
                  </a:schemeClr>
                </a:solidFill>
              </a:ln>
              <a:effectLst/>
            </c:spPr>
            <c:txPr>
              <a:bodyPr rot="0" spcFirstLastPara="1" vertOverflow="clip" horzOverflow="clip" vert="horz" wrap="square" lIns="38100" tIns="19050" rIns="38100" bIns="19050" anchor="ctr" anchorCtr="1">
                <a:spAutoFit/>
              </a:bodyPr>
              <a:lstStyle/>
              <a:p>
                <a:pPr>
                  <a:defRPr sz="1197" b="0" i="0" u="none" strike="noStrike" kern="1200" baseline="0">
                    <a:solidFill>
                      <a:schemeClr val="dk1">
                        <a:lumMod val="65000"/>
                        <a:lumOff val="35000"/>
                      </a:schemeClr>
                    </a:solidFill>
                    <a:latin typeface="+mn-lt"/>
                    <a:ea typeface="+mn-ea"/>
                    <a:cs typeface="+mn-cs"/>
                  </a:defRPr>
                </a:pPr>
                <a:endParaRPr lang="en-US"/>
              </a:p>
            </c:txPr>
            <c:dLblPos val="ctr"/>
            <c:showLegendKey val="0"/>
            <c:showVal val="0"/>
            <c:showCatName val="1"/>
            <c:showSerName val="0"/>
            <c:showPercent val="1"/>
            <c:showBubbleSize val="0"/>
            <c:showLeaderLines val="0"/>
            <c:extLst>
              <c:ext xmlns:c15="http://schemas.microsoft.com/office/drawing/2012/chart" uri="{CE6537A1-D6FC-4f65-9D91-7224C49458BB}">
                <c15:spPr xmlns:c15="http://schemas.microsoft.com/office/drawing/2012/chart">
                  <a:prstGeom prst="wedgeRectCallout">
                    <a:avLst/>
                  </a:prstGeom>
                  <a:noFill/>
                  <a:ln>
                    <a:noFill/>
                  </a:ln>
                </c15:spPr>
                <c15:showDataLabelsRange val="1"/>
              </c:ext>
            </c:extLst>
          </c:dLbls>
          <c:cat>
            <c:strRef>
              <c:f>Sheet1!$A$2:$A$6</c:f>
              <c:strCache>
                <c:ptCount val="5"/>
                <c:pt idx="0">
                  <c:v>Law Enforcement</c:v>
                </c:pt>
                <c:pt idx="1">
                  <c:v>Prosecution</c:v>
                </c:pt>
                <c:pt idx="2">
                  <c:v>Court</c:v>
                </c:pt>
                <c:pt idx="3">
                  <c:v>Victim Service</c:v>
                </c:pt>
                <c:pt idx="4">
                  <c:v>Discretionary</c:v>
                </c:pt>
              </c:strCache>
            </c:strRef>
          </c:cat>
          <c:val>
            <c:numRef>
              <c:f>Sheet1!$B$2:$B$6</c:f>
              <c:numCache>
                <c:formatCode>0%</c:formatCode>
                <c:ptCount val="5"/>
                <c:pt idx="0">
                  <c:v>0.25</c:v>
                </c:pt>
                <c:pt idx="1">
                  <c:v>0.25</c:v>
                </c:pt>
                <c:pt idx="2">
                  <c:v>0.05</c:v>
                </c:pt>
                <c:pt idx="3">
                  <c:v>0.3</c:v>
                </c:pt>
                <c:pt idx="4">
                  <c:v>0.15</c:v>
                </c:pt>
              </c:numCache>
            </c:numRef>
          </c:val>
          <c:extLst>
            <c:ext xmlns:c15="http://schemas.microsoft.com/office/drawing/2012/chart" uri="{02D57815-91ED-43cb-92C2-25804820EDAC}">
              <c15:datalabelsRange>
                <c15:f>Sheet1!$C$4</c15:f>
                <c15:dlblRangeCache>
                  <c:ptCount val="1"/>
                  <c:pt idx="0">
                    <c:v>Funds must be awarded “to” courts rather than “for” courts</c:v>
                  </c:pt>
                </c15:dlblRangeCache>
              </c15:datalabelsRange>
            </c:ext>
            <c:ext xmlns:c16="http://schemas.microsoft.com/office/drawing/2014/chart" uri="{C3380CC4-5D6E-409C-BE32-E72D297353CC}">
              <c16:uniqueId val="{0000000A-0FEF-4A19-9536-2A902843EE8C}"/>
            </c:ext>
          </c:extLst>
        </c:ser>
        <c:ser>
          <c:idx val="1"/>
          <c:order val="1"/>
          <c:tx>
            <c:strRef>
              <c:f>Sheet1!$C$1</c:f>
              <c:strCache>
                <c:ptCount val="1"/>
                <c:pt idx="0">
                  <c:v>Column2</c:v>
                </c:pt>
              </c:strCache>
            </c:strRef>
          </c:tx>
          <c:dPt>
            <c:idx val="0"/>
            <c:bubble3D val="0"/>
            <c:spPr>
              <a:solidFill>
                <a:schemeClr val="accent1">
                  <a:shade val="53000"/>
                </a:schemeClr>
              </a:solidFill>
              <a:ln w="25400">
                <a:solidFill>
                  <a:schemeClr val="lt1"/>
                </a:solidFill>
              </a:ln>
              <a:effectLst/>
              <a:sp3d contourW="25400">
                <a:contourClr>
                  <a:schemeClr val="lt1"/>
                </a:contourClr>
              </a:sp3d>
            </c:spPr>
            <c:extLst>
              <c:ext xmlns:c16="http://schemas.microsoft.com/office/drawing/2014/chart" uri="{C3380CC4-5D6E-409C-BE32-E72D297353CC}">
                <c16:uniqueId val="{0000000C-0FEF-4A19-9536-2A902843EE8C}"/>
              </c:ext>
            </c:extLst>
          </c:dPt>
          <c:dPt>
            <c:idx val="1"/>
            <c:bubble3D val="0"/>
            <c:spPr>
              <a:solidFill>
                <a:schemeClr val="accent1">
                  <a:shade val="76000"/>
                </a:schemeClr>
              </a:solidFill>
              <a:ln w="25400">
                <a:solidFill>
                  <a:schemeClr val="lt1"/>
                </a:solidFill>
              </a:ln>
              <a:effectLst/>
              <a:sp3d contourW="25400">
                <a:contourClr>
                  <a:schemeClr val="lt1"/>
                </a:contourClr>
              </a:sp3d>
            </c:spPr>
            <c:extLst>
              <c:ext xmlns:c16="http://schemas.microsoft.com/office/drawing/2014/chart" uri="{C3380CC4-5D6E-409C-BE32-E72D297353CC}">
                <c16:uniqueId val="{0000000E-0FEF-4A19-9536-2A902843EE8C}"/>
              </c:ext>
            </c:extLst>
          </c:dPt>
          <c:dPt>
            <c:idx val="2"/>
            <c:bubble3D val="0"/>
            <c:spPr>
              <a:solidFill>
                <a:schemeClr val="accent1"/>
              </a:solidFill>
              <a:ln w="25400">
                <a:solidFill>
                  <a:schemeClr val="lt1"/>
                </a:solidFill>
              </a:ln>
              <a:effectLst/>
              <a:sp3d contourW="25400">
                <a:contourClr>
                  <a:schemeClr val="lt1"/>
                </a:contourClr>
              </a:sp3d>
            </c:spPr>
            <c:extLst>
              <c:ext xmlns:c16="http://schemas.microsoft.com/office/drawing/2014/chart" uri="{C3380CC4-5D6E-409C-BE32-E72D297353CC}">
                <c16:uniqueId val="{00000010-0FEF-4A19-9536-2A902843EE8C}"/>
              </c:ext>
            </c:extLst>
          </c:dPt>
          <c:dPt>
            <c:idx val="3"/>
            <c:bubble3D val="0"/>
            <c:spPr>
              <a:solidFill>
                <a:schemeClr val="accent1">
                  <a:tint val="77000"/>
                </a:schemeClr>
              </a:solidFill>
              <a:ln w="25400">
                <a:solidFill>
                  <a:schemeClr val="lt1"/>
                </a:solidFill>
              </a:ln>
              <a:effectLst/>
              <a:sp3d contourW="25400">
                <a:contourClr>
                  <a:schemeClr val="lt1"/>
                </a:contourClr>
              </a:sp3d>
            </c:spPr>
            <c:extLst>
              <c:ext xmlns:c16="http://schemas.microsoft.com/office/drawing/2014/chart" uri="{C3380CC4-5D6E-409C-BE32-E72D297353CC}">
                <c16:uniqueId val="{00000012-0FEF-4A19-9536-2A902843EE8C}"/>
              </c:ext>
            </c:extLst>
          </c:dPt>
          <c:dPt>
            <c:idx val="4"/>
            <c:bubble3D val="0"/>
            <c:spPr>
              <a:solidFill>
                <a:schemeClr val="accent1">
                  <a:tint val="54000"/>
                </a:schemeClr>
              </a:solidFill>
              <a:ln w="25400">
                <a:solidFill>
                  <a:schemeClr val="lt1"/>
                </a:solidFill>
              </a:ln>
              <a:effectLst/>
              <a:sp3d contourW="25400">
                <a:contourClr>
                  <a:schemeClr val="lt1"/>
                </a:contourClr>
              </a:sp3d>
            </c:spPr>
            <c:extLst>
              <c:ext xmlns:c16="http://schemas.microsoft.com/office/drawing/2014/chart" uri="{C3380CC4-5D6E-409C-BE32-E72D297353CC}">
                <c16:uniqueId val="{00000014-0FEF-4A19-9536-2A902843EE8C}"/>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ctr"/>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Sheet1!$A$2:$A$6</c:f>
              <c:strCache>
                <c:ptCount val="5"/>
                <c:pt idx="0">
                  <c:v>Law Enforcement</c:v>
                </c:pt>
                <c:pt idx="1">
                  <c:v>Prosecution</c:v>
                </c:pt>
                <c:pt idx="2">
                  <c:v>Court</c:v>
                </c:pt>
                <c:pt idx="3">
                  <c:v>Victim Service</c:v>
                </c:pt>
                <c:pt idx="4">
                  <c:v>Discretionary</c:v>
                </c:pt>
              </c:strCache>
            </c:strRef>
          </c:cat>
          <c:val>
            <c:numRef>
              <c:f>Sheet1!$C$2:$C$6</c:f>
              <c:numCache>
                <c:formatCode>General</c:formatCode>
                <c:ptCount val="5"/>
                <c:pt idx="2">
                  <c:v>0</c:v>
                </c:pt>
                <c:pt idx="3">
                  <c:v>0</c:v>
                </c:pt>
              </c:numCache>
            </c:numRef>
          </c:val>
          <c:extLst>
            <c:ext xmlns:c16="http://schemas.microsoft.com/office/drawing/2014/chart" uri="{C3380CC4-5D6E-409C-BE32-E72D297353CC}">
              <c16:uniqueId val="{00000015-0FEF-4A19-9536-2A902843EE8C}"/>
            </c:ext>
          </c:extLst>
        </c:ser>
        <c:dLbls>
          <c:dLblPos val="ctr"/>
          <c:showLegendKey val="0"/>
          <c:showVal val="0"/>
          <c:showCatName val="1"/>
          <c:showSerName val="0"/>
          <c:showPercent val="0"/>
          <c:showBubbleSize val="0"/>
          <c:showLeaderLines val="0"/>
        </c:dLbls>
      </c:pie3DChart>
      <c:spPr>
        <a:noFill/>
        <a:ln>
          <a:noFill/>
        </a:ln>
        <a:effectLst/>
      </c:spPr>
    </c:plotArea>
    <c:legend>
      <c:legendPos val="b"/>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withinLinear" id="14">
  <a:schemeClr val="accent1"/>
</cs:colorStyle>
</file>

<file path=ppt/charts/style1.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EB98742-CD6B-4216-834D-8094421FEDFE}" type="doc">
      <dgm:prSet loTypeId="urn:microsoft.com/office/officeart/2005/8/layout/chevron2" loCatId="list" qsTypeId="urn:microsoft.com/office/officeart/2005/8/quickstyle/simple1" qsCatId="simple" csTypeId="urn:microsoft.com/office/officeart/2005/8/colors/accent1_2" csCatId="accent1" phldr="1"/>
      <dgm:spPr/>
      <dgm:t>
        <a:bodyPr/>
        <a:lstStyle/>
        <a:p>
          <a:endParaRPr lang="en-US"/>
        </a:p>
      </dgm:t>
    </dgm:pt>
    <dgm:pt modelId="{9FB9D4E1-5F14-4D89-BD27-010DDCD4930A}">
      <dgm:prSet phldrT="[Text]"/>
      <dgm:spPr/>
      <dgm:t>
        <a:bodyPr/>
        <a:lstStyle/>
        <a:p>
          <a:endParaRPr lang="en-US" dirty="0"/>
        </a:p>
      </dgm:t>
    </dgm:pt>
    <dgm:pt modelId="{EABFF8C7-5FCC-48EF-AB7C-F4044EC364F6}" type="parTrans" cxnId="{B50B504F-2986-48FD-B594-4093F9F3BBF2}">
      <dgm:prSet/>
      <dgm:spPr/>
      <dgm:t>
        <a:bodyPr/>
        <a:lstStyle/>
        <a:p>
          <a:endParaRPr lang="en-US"/>
        </a:p>
      </dgm:t>
    </dgm:pt>
    <dgm:pt modelId="{54D97788-ECF2-48B5-A174-8F7E4639ECC4}" type="sibTrans" cxnId="{B50B504F-2986-48FD-B594-4093F9F3BBF2}">
      <dgm:prSet/>
      <dgm:spPr/>
      <dgm:t>
        <a:bodyPr/>
        <a:lstStyle/>
        <a:p>
          <a:endParaRPr lang="en-US"/>
        </a:p>
      </dgm:t>
    </dgm:pt>
    <dgm:pt modelId="{9766C8B9-6D4D-4A7A-8731-4C17D5C7E664}">
      <dgm:prSet phldrT="[Text]"/>
      <dgm:spPr/>
      <dgm:t>
        <a:bodyPr/>
        <a:lstStyle/>
        <a:p>
          <a:r>
            <a:rPr lang="en-US" dirty="0"/>
            <a:t>Internal Compliance Review</a:t>
          </a:r>
        </a:p>
      </dgm:t>
    </dgm:pt>
    <dgm:pt modelId="{0259A744-B2EC-4D50-954E-19CC49C81BDC}" type="parTrans" cxnId="{2D7A6B10-36E8-48BA-9701-56B7C0E14F22}">
      <dgm:prSet/>
      <dgm:spPr/>
      <dgm:t>
        <a:bodyPr/>
        <a:lstStyle/>
        <a:p>
          <a:endParaRPr lang="en-US"/>
        </a:p>
      </dgm:t>
    </dgm:pt>
    <dgm:pt modelId="{78C8258D-C665-4D4B-A246-48D9C9CAD3BB}" type="sibTrans" cxnId="{2D7A6B10-36E8-48BA-9701-56B7C0E14F22}">
      <dgm:prSet/>
      <dgm:spPr/>
      <dgm:t>
        <a:bodyPr/>
        <a:lstStyle/>
        <a:p>
          <a:endParaRPr lang="en-US"/>
        </a:p>
      </dgm:t>
    </dgm:pt>
    <dgm:pt modelId="{A14805E4-D405-4F82-AFF6-81318970DC7A}">
      <dgm:prSet phldrT="[Text]"/>
      <dgm:spPr/>
      <dgm:t>
        <a:bodyPr/>
        <a:lstStyle/>
        <a:p>
          <a:endParaRPr lang="en-US" dirty="0"/>
        </a:p>
      </dgm:t>
    </dgm:pt>
    <dgm:pt modelId="{CB84A257-9CF1-4369-B775-0FB1A996CE13}" type="parTrans" cxnId="{452ABAAF-354B-4C62-92A5-A818014C49BF}">
      <dgm:prSet/>
      <dgm:spPr/>
      <dgm:t>
        <a:bodyPr/>
        <a:lstStyle/>
        <a:p>
          <a:endParaRPr lang="en-US"/>
        </a:p>
      </dgm:t>
    </dgm:pt>
    <dgm:pt modelId="{866AF159-E1DD-4DE2-9521-89542AA2AA3E}" type="sibTrans" cxnId="{452ABAAF-354B-4C62-92A5-A818014C49BF}">
      <dgm:prSet/>
      <dgm:spPr/>
      <dgm:t>
        <a:bodyPr/>
        <a:lstStyle/>
        <a:p>
          <a:endParaRPr lang="en-US"/>
        </a:p>
      </dgm:t>
    </dgm:pt>
    <dgm:pt modelId="{7610208C-38E9-486D-A1DA-0EB621605E30}">
      <dgm:prSet phldrT="[Text]"/>
      <dgm:spPr/>
      <dgm:t>
        <a:bodyPr/>
        <a:lstStyle/>
        <a:p>
          <a:r>
            <a:rPr lang="en-US" dirty="0"/>
            <a:t>Allocation Review Committee (ARC)</a:t>
          </a:r>
        </a:p>
      </dgm:t>
    </dgm:pt>
    <dgm:pt modelId="{7E950EE3-36C4-4BDD-9AD6-5C3619EB9DE2}" type="parTrans" cxnId="{57369BFE-8E53-4ACC-AF09-288BCF040C66}">
      <dgm:prSet/>
      <dgm:spPr/>
      <dgm:t>
        <a:bodyPr/>
        <a:lstStyle/>
        <a:p>
          <a:endParaRPr lang="en-US"/>
        </a:p>
      </dgm:t>
    </dgm:pt>
    <dgm:pt modelId="{B9948943-55AD-4813-86C7-76825DB6195F}" type="sibTrans" cxnId="{57369BFE-8E53-4ACC-AF09-288BCF040C66}">
      <dgm:prSet/>
      <dgm:spPr/>
      <dgm:t>
        <a:bodyPr/>
        <a:lstStyle/>
        <a:p>
          <a:endParaRPr lang="en-US"/>
        </a:p>
      </dgm:t>
    </dgm:pt>
    <dgm:pt modelId="{83342A07-9978-4CFD-A50B-1EE6405B94A2}">
      <dgm:prSet phldrT="[Text]"/>
      <dgm:spPr/>
      <dgm:t>
        <a:bodyPr/>
        <a:lstStyle/>
        <a:p>
          <a:endParaRPr lang="en-US" dirty="0"/>
        </a:p>
      </dgm:t>
    </dgm:pt>
    <dgm:pt modelId="{499D541B-9546-4B7B-8AFA-80E0B06633B1}" type="parTrans" cxnId="{09B8C46E-1CEB-463B-ACFB-87F0E96B8383}">
      <dgm:prSet/>
      <dgm:spPr/>
      <dgm:t>
        <a:bodyPr/>
        <a:lstStyle/>
        <a:p>
          <a:endParaRPr lang="en-US"/>
        </a:p>
      </dgm:t>
    </dgm:pt>
    <dgm:pt modelId="{71C16699-CE40-4E37-9F22-4F4BDC802878}" type="sibTrans" cxnId="{09B8C46E-1CEB-463B-ACFB-87F0E96B8383}">
      <dgm:prSet/>
      <dgm:spPr/>
      <dgm:t>
        <a:bodyPr/>
        <a:lstStyle/>
        <a:p>
          <a:endParaRPr lang="en-US"/>
        </a:p>
      </dgm:t>
    </dgm:pt>
    <dgm:pt modelId="{6AC47D36-D886-40F4-B1FC-A8745010AA14}">
      <dgm:prSet phldrT="[Text]"/>
      <dgm:spPr/>
      <dgm:t>
        <a:bodyPr/>
        <a:lstStyle/>
        <a:p>
          <a:r>
            <a:rPr lang="en-US" dirty="0"/>
            <a:t>CJCC Board Members</a:t>
          </a:r>
        </a:p>
      </dgm:t>
    </dgm:pt>
    <dgm:pt modelId="{398CA4DC-8007-46CB-B2F0-206C69246811}" type="parTrans" cxnId="{D5C1555C-F94E-49CE-863B-E7B02C522C53}">
      <dgm:prSet/>
      <dgm:spPr/>
      <dgm:t>
        <a:bodyPr/>
        <a:lstStyle/>
        <a:p>
          <a:endParaRPr lang="en-US"/>
        </a:p>
      </dgm:t>
    </dgm:pt>
    <dgm:pt modelId="{B7116CED-8E43-4864-A843-3933D12EE04F}" type="sibTrans" cxnId="{D5C1555C-F94E-49CE-863B-E7B02C522C53}">
      <dgm:prSet/>
      <dgm:spPr/>
      <dgm:t>
        <a:bodyPr/>
        <a:lstStyle/>
        <a:p>
          <a:endParaRPr lang="en-US"/>
        </a:p>
      </dgm:t>
    </dgm:pt>
    <dgm:pt modelId="{C93D5A5B-4EE4-48C6-A3D1-9DF85570F5D1}" type="pres">
      <dgm:prSet presAssocID="{2EB98742-CD6B-4216-834D-8094421FEDFE}" presName="linearFlow" presStyleCnt="0">
        <dgm:presLayoutVars>
          <dgm:dir/>
          <dgm:animLvl val="lvl"/>
          <dgm:resizeHandles val="exact"/>
        </dgm:presLayoutVars>
      </dgm:prSet>
      <dgm:spPr/>
      <dgm:t>
        <a:bodyPr/>
        <a:lstStyle/>
        <a:p>
          <a:endParaRPr lang="en-US"/>
        </a:p>
      </dgm:t>
    </dgm:pt>
    <dgm:pt modelId="{4ECD8388-3597-485A-8E87-4272D6E8DB1C}" type="pres">
      <dgm:prSet presAssocID="{9FB9D4E1-5F14-4D89-BD27-010DDCD4930A}" presName="composite" presStyleCnt="0"/>
      <dgm:spPr/>
    </dgm:pt>
    <dgm:pt modelId="{5012D185-4621-4B2B-8AA0-33C5A215AEB3}" type="pres">
      <dgm:prSet presAssocID="{9FB9D4E1-5F14-4D89-BD27-010DDCD4930A}" presName="parentText" presStyleLbl="alignNode1" presStyleIdx="0" presStyleCnt="3">
        <dgm:presLayoutVars>
          <dgm:chMax val="1"/>
          <dgm:bulletEnabled val="1"/>
        </dgm:presLayoutVars>
      </dgm:prSet>
      <dgm:spPr/>
      <dgm:t>
        <a:bodyPr/>
        <a:lstStyle/>
        <a:p>
          <a:endParaRPr lang="en-US"/>
        </a:p>
      </dgm:t>
    </dgm:pt>
    <dgm:pt modelId="{DE3442D3-9A47-4A14-B8AF-2354F731E1C9}" type="pres">
      <dgm:prSet presAssocID="{9FB9D4E1-5F14-4D89-BD27-010DDCD4930A}" presName="descendantText" presStyleLbl="alignAcc1" presStyleIdx="0" presStyleCnt="3">
        <dgm:presLayoutVars>
          <dgm:bulletEnabled val="1"/>
        </dgm:presLayoutVars>
      </dgm:prSet>
      <dgm:spPr/>
      <dgm:t>
        <a:bodyPr/>
        <a:lstStyle/>
        <a:p>
          <a:endParaRPr lang="en-US"/>
        </a:p>
      </dgm:t>
    </dgm:pt>
    <dgm:pt modelId="{3C4CBCA6-A54A-4517-BC79-4B276E77986B}" type="pres">
      <dgm:prSet presAssocID="{54D97788-ECF2-48B5-A174-8F7E4639ECC4}" presName="sp" presStyleCnt="0"/>
      <dgm:spPr/>
    </dgm:pt>
    <dgm:pt modelId="{49275C36-B10B-41E7-B7F8-4882FF3BB1EB}" type="pres">
      <dgm:prSet presAssocID="{A14805E4-D405-4F82-AFF6-81318970DC7A}" presName="composite" presStyleCnt="0"/>
      <dgm:spPr/>
    </dgm:pt>
    <dgm:pt modelId="{D6B31C71-C921-4C8E-9A3A-2F6151944C3C}" type="pres">
      <dgm:prSet presAssocID="{A14805E4-D405-4F82-AFF6-81318970DC7A}" presName="parentText" presStyleLbl="alignNode1" presStyleIdx="1" presStyleCnt="3">
        <dgm:presLayoutVars>
          <dgm:chMax val="1"/>
          <dgm:bulletEnabled val="1"/>
        </dgm:presLayoutVars>
      </dgm:prSet>
      <dgm:spPr/>
      <dgm:t>
        <a:bodyPr/>
        <a:lstStyle/>
        <a:p>
          <a:endParaRPr lang="en-US"/>
        </a:p>
      </dgm:t>
    </dgm:pt>
    <dgm:pt modelId="{BD2A9428-C7D3-438C-AB97-C383079C2B39}" type="pres">
      <dgm:prSet presAssocID="{A14805E4-D405-4F82-AFF6-81318970DC7A}" presName="descendantText" presStyleLbl="alignAcc1" presStyleIdx="1" presStyleCnt="3" custLinFactNeighborY="0">
        <dgm:presLayoutVars>
          <dgm:bulletEnabled val="1"/>
        </dgm:presLayoutVars>
      </dgm:prSet>
      <dgm:spPr/>
      <dgm:t>
        <a:bodyPr/>
        <a:lstStyle/>
        <a:p>
          <a:endParaRPr lang="en-US"/>
        </a:p>
      </dgm:t>
    </dgm:pt>
    <dgm:pt modelId="{AFAFF764-E6C2-425C-9FCA-D7361CE02C39}" type="pres">
      <dgm:prSet presAssocID="{866AF159-E1DD-4DE2-9521-89542AA2AA3E}" presName="sp" presStyleCnt="0"/>
      <dgm:spPr/>
    </dgm:pt>
    <dgm:pt modelId="{EDA847F5-6214-4B53-B935-DF783735BBC2}" type="pres">
      <dgm:prSet presAssocID="{83342A07-9978-4CFD-A50B-1EE6405B94A2}" presName="composite" presStyleCnt="0"/>
      <dgm:spPr/>
    </dgm:pt>
    <dgm:pt modelId="{27D83BAF-B572-4C61-B146-BBCDBBF8FBA0}" type="pres">
      <dgm:prSet presAssocID="{83342A07-9978-4CFD-A50B-1EE6405B94A2}" presName="parentText" presStyleLbl="alignNode1" presStyleIdx="2" presStyleCnt="3">
        <dgm:presLayoutVars>
          <dgm:chMax val="1"/>
          <dgm:bulletEnabled val="1"/>
        </dgm:presLayoutVars>
      </dgm:prSet>
      <dgm:spPr/>
      <dgm:t>
        <a:bodyPr/>
        <a:lstStyle/>
        <a:p>
          <a:endParaRPr lang="en-US"/>
        </a:p>
      </dgm:t>
    </dgm:pt>
    <dgm:pt modelId="{AB4A2671-5EA6-4F8B-9785-23CA2BEF5F90}" type="pres">
      <dgm:prSet presAssocID="{83342A07-9978-4CFD-A50B-1EE6405B94A2}" presName="descendantText" presStyleLbl="alignAcc1" presStyleIdx="2" presStyleCnt="3">
        <dgm:presLayoutVars>
          <dgm:bulletEnabled val="1"/>
        </dgm:presLayoutVars>
      </dgm:prSet>
      <dgm:spPr/>
      <dgm:t>
        <a:bodyPr/>
        <a:lstStyle/>
        <a:p>
          <a:endParaRPr lang="en-US"/>
        </a:p>
      </dgm:t>
    </dgm:pt>
  </dgm:ptLst>
  <dgm:cxnLst>
    <dgm:cxn modelId="{45A76604-8023-4815-A9DF-225AB0E066C5}" type="presOf" srcId="{9766C8B9-6D4D-4A7A-8731-4C17D5C7E664}" destId="{DE3442D3-9A47-4A14-B8AF-2354F731E1C9}" srcOrd="0" destOrd="0" presId="urn:microsoft.com/office/officeart/2005/8/layout/chevron2"/>
    <dgm:cxn modelId="{CA35CA09-D8AE-4155-AD72-7E456233E9C6}" type="presOf" srcId="{9FB9D4E1-5F14-4D89-BD27-010DDCD4930A}" destId="{5012D185-4621-4B2B-8AA0-33C5A215AEB3}" srcOrd="0" destOrd="0" presId="urn:microsoft.com/office/officeart/2005/8/layout/chevron2"/>
    <dgm:cxn modelId="{67EE0E50-5067-419C-8E94-9BA801CD951E}" type="presOf" srcId="{6AC47D36-D886-40F4-B1FC-A8745010AA14}" destId="{AB4A2671-5EA6-4F8B-9785-23CA2BEF5F90}" srcOrd="0" destOrd="0" presId="urn:microsoft.com/office/officeart/2005/8/layout/chevron2"/>
    <dgm:cxn modelId="{A21002D6-939B-422C-9F64-E5B0A57F34C1}" type="presOf" srcId="{83342A07-9978-4CFD-A50B-1EE6405B94A2}" destId="{27D83BAF-B572-4C61-B146-BBCDBBF8FBA0}" srcOrd="0" destOrd="0" presId="urn:microsoft.com/office/officeart/2005/8/layout/chevron2"/>
    <dgm:cxn modelId="{ADEA1B57-7EF5-461B-AEA0-01E203825431}" type="presOf" srcId="{A14805E4-D405-4F82-AFF6-81318970DC7A}" destId="{D6B31C71-C921-4C8E-9A3A-2F6151944C3C}" srcOrd="0" destOrd="0" presId="urn:microsoft.com/office/officeart/2005/8/layout/chevron2"/>
    <dgm:cxn modelId="{2D7A6B10-36E8-48BA-9701-56B7C0E14F22}" srcId="{9FB9D4E1-5F14-4D89-BD27-010DDCD4930A}" destId="{9766C8B9-6D4D-4A7A-8731-4C17D5C7E664}" srcOrd="0" destOrd="0" parTransId="{0259A744-B2EC-4D50-954E-19CC49C81BDC}" sibTransId="{78C8258D-C665-4D4B-A246-48D9C9CAD3BB}"/>
    <dgm:cxn modelId="{B50B504F-2986-48FD-B594-4093F9F3BBF2}" srcId="{2EB98742-CD6B-4216-834D-8094421FEDFE}" destId="{9FB9D4E1-5F14-4D89-BD27-010DDCD4930A}" srcOrd="0" destOrd="0" parTransId="{EABFF8C7-5FCC-48EF-AB7C-F4044EC364F6}" sibTransId="{54D97788-ECF2-48B5-A174-8F7E4639ECC4}"/>
    <dgm:cxn modelId="{452ABAAF-354B-4C62-92A5-A818014C49BF}" srcId="{2EB98742-CD6B-4216-834D-8094421FEDFE}" destId="{A14805E4-D405-4F82-AFF6-81318970DC7A}" srcOrd="1" destOrd="0" parTransId="{CB84A257-9CF1-4369-B775-0FB1A996CE13}" sibTransId="{866AF159-E1DD-4DE2-9521-89542AA2AA3E}"/>
    <dgm:cxn modelId="{D5C1555C-F94E-49CE-863B-E7B02C522C53}" srcId="{83342A07-9978-4CFD-A50B-1EE6405B94A2}" destId="{6AC47D36-D886-40F4-B1FC-A8745010AA14}" srcOrd="0" destOrd="0" parTransId="{398CA4DC-8007-46CB-B2F0-206C69246811}" sibTransId="{B7116CED-8E43-4864-A843-3933D12EE04F}"/>
    <dgm:cxn modelId="{DC116340-DFE7-42DA-AE0B-90506121C8F1}" type="presOf" srcId="{2EB98742-CD6B-4216-834D-8094421FEDFE}" destId="{C93D5A5B-4EE4-48C6-A3D1-9DF85570F5D1}" srcOrd="0" destOrd="0" presId="urn:microsoft.com/office/officeart/2005/8/layout/chevron2"/>
    <dgm:cxn modelId="{57369BFE-8E53-4ACC-AF09-288BCF040C66}" srcId="{A14805E4-D405-4F82-AFF6-81318970DC7A}" destId="{7610208C-38E9-486D-A1DA-0EB621605E30}" srcOrd="0" destOrd="0" parTransId="{7E950EE3-36C4-4BDD-9AD6-5C3619EB9DE2}" sibTransId="{B9948943-55AD-4813-86C7-76825DB6195F}"/>
    <dgm:cxn modelId="{09B8C46E-1CEB-463B-ACFB-87F0E96B8383}" srcId="{2EB98742-CD6B-4216-834D-8094421FEDFE}" destId="{83342A07-9978-4CFD-A50B-1EE6405B94A2}" srcOrd="2" destOrd="0" parTransId="{499D541B-9546-4B7B-8AFA-80E0B06633B1}" sibTransId="{71C16699-CE40-4E37-9F22-4F4BDC802878}"/>
    <dgm:cxn modelId="{48B9641F-D90E-45F3-899E-055C1F8D114A}" type="presOf" srcId="{7610208C-38E9-486D-A1DA-0EB621605E30}" destId="{BD2A9428-C7D3-438C-AB97-C383079C2B39}" srcOrd="0" destOrd="0" presId="urn:microsoft.com/office/officeart/2005/8/layout/chevron2"/>
    <dgm:cxn modelId="{781E4DF5-E220-4430-A730-B483E3514368}" type="presParOf" srcId="{C93D5A5B-4EE4-48C6-A3D1-9DF85570F5D1}" destId="{4ECD8388-3597-485A-8E87-4272D6E8DB1C}" srcOrd="0" destOrd="0" presId="urn:microsoft.com/office/officeart/2005/8/layout/chevron2"/>
    <dgm:cxn modelId="{9A5C973D-7224-44B9-BCB3-07F1F571DD6E}" type="presParOf" srcId="{4ECD8388-3597-485A-8E87-4272D6E8DB1C}" destId="{5012D185-4621-4B2B-8AA0-33C5A215AEB3}" srcOrd="0" destOrd="0" presId="urn:microsoft.com/office/officeart/2005/8/layout/chevron2"/>
    <dgm:cxn modelId="{28594834-1441-46C2-908B-C4EDCFD058C9}" type="presParOf" srcId="{4ECD8388-3597-485A-8E87-4272D6E8DB1C}" destId="{DE3442D3-9A47-4A14-B8AF-2354F731E1C9}" srcOrd="1" destOrd="0" presId="urn:microsoft.com/office/officeart/2005/8/layout/chevron2"/>
    <dgm:cxn modelId="{586DFFE0-1706-4405-8C83-BDD71A2CB532}" type="presParOf" srcId="{C93D5A5B-4EE4-48C6-A3D1-9DF85570F5D1}" destId="{3C4CBCA6-A54A-4517-BC79-4B276E77986B}" srcOrd="1" destOrd="0" presId="urn:microsoft.com/office/officeart/2005/8/layout/chevron2"/>
    <dgm:cxn modelId="{F6095375-7E58-44A3-8E00-C41570BC7E9E}" type="presParOf" srcId="{C93D5A5B-4EE4-48C6-A3D1-9DF85570F5D1}" destId="{49275C36-B10B-41E7-B7F8-4882FF3BB1EB}" srcOrd="2" destOrd="0" presId="urn:microsoft.com/office/officeart/2005/8/layout/chevron2"/>
    <dgm:cxn modelId="{CF667F46-796F-4063-804F-8908950D8570}" type="presParOf" srcId="{49275C36-B10B-41E7-B7F8-4882FF3BB1EB}" destId="{D6B31C71-C921-4C8E-9A3A-2F6151944C3C}" srcOrd="0" destOrd="0" presId="urn:microsoft.com/office/officeart/2005/8/layout/chevron2"/>
    <dgm:cxn modelId="{6BA3293F-7189-42AB-AD30-DC2CB5A8C4DA}" type="presParOf" srcId="{49275C36-B10B-41E7-B7F8-4882FF3BB1EB}" destId="{BD2A9428-C7D3-438C-AB97-C383079C2B39}" srcOrd="1" destOrd="0" presId="urn:microsoft.com/office/officeart/2005/8/layout/chevron2"/>
    <dgm:cxn modelId="{3B728624-6764-469E-B1EB-E5D68DC43C8C}" type="presParOf" srcId="{C93D5A5B-4EE4-48C6-A3D1-9DF85570F5D1}" destId="{AFAFF764-E6C2-425C-9FCA-D7361CE02C39}" srcOrd="3" destOrd="0" presId="urn:microsoft.com/office/officeart/2005/8/layout/chevron2"/>
    <dgm:cxn modelId="{83C384A9-F9BE-437B-8E09-354A597DF718}" type="presParOf" srcId="{C93D5A5B-4EE4-48C6-A3D1-9DF85570F5D1}" destId="{EDA847F5-6214-4B53-B935-DF783735BBC2}" srcOrd="4" destOrd="0" presId="urn:microsoft.com/office/officeart/2005/8/layout/chevron2"/>
    <dgm:cxn modelId="{2BD0472D-F940-4431-A76A-EADCA38EA71A}" type="presParOf" srcId="{EDA847F5-6214-4B53-B935-DF783735BBC2}" destId="{27D83BAF-B572-4C61-B146-BBCDBBF8FBA0}" srcOrd="0" destOrd="0" presId="urn:microsoft.com/office/officeart/2005/8/layout/chevron2"/>
    <dgm:cxn modelId="{BEE74017-2928-4A3E-A30B-43BFD6B64F97}" type="presParOf" srcId="{EDA847F5-6214-4B53-B935-DF783735BBC2}" destId="{AB4A2671-5EA6-4F8B-9785-23CA2BEF5F90}" srcOrd="1" destOrd="0" presId="urn:microsoft.com/office/officeart/2005/8/layout/chevr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A33189B-D019-46FB-B737-AB803C8C9F02}"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US"/>
        </a:p>
      </dgm:t>
    </dgm:pt>
    <dgm:pt modelId="{E857D24C-E3CD-4C32-8BCE-06CFD4E90D99}">
      <dgm:prSet/>
      <dgm:spPr>
        <a:solidFill>
          <a:schemeClr val="accent1"/>
        </a:solidFill>
      </dgm:spPr>
      <dgm:t>
        <a:bodyPr/>
        <a:lstStyle/>
        <a:p>
          <a:pPr rtl="0"/>
          <a:r>
            <a:rPr lang="en-US" dirty="0">
              <a:solidFill>
                <a:schemeClr val="accent4"/>
              </a:solidFill>
            </a:rPr>
            <a:t>Services</a:t>
          </a:r>
        </a:p>
      </dgm:t>
    </dgm:pt>
    <dgm:pt modelId="{08B270A1-01C5-480E-8197-2DF7A3E46E61}" type="parTrans" cxnId="{C810996D-6414-47C3-A872-FE15C17EB0AA}">
      <dgm:prSet/>
      <dgm:spPr/>
      <dgm:t>
        <a:bodyPr/>
        <a:lstStyle/>
        <a:p>
          <a:endParaRPr lang="en-US"/>
        </a:p>
      </dgm:t>
    </dgm:pt>
    <dgm:pt modelId="{40B2B93D-5FC4-46AB-8FA2-F97D6590E5F1}" type="sibTrans" cxnId="{C810996D-6414-47C3-A872-FE15C17EB0AA}">
      <dgm:prSet/>
      <dgm:spPr/>
      <dgm:t>
        <a:bodyPr/>
        <a:lstStyle/>
        <a:p>
          <a:endParaRPr lang="en-US"/>
        </a:p>
      </dgm:t>
    </dgm:pt>
    <dgm:pt modelId="{67E82ED4-8BAF-45E1-81DE-E757132E42F8}">
      <dgm:prSet/>
      <dgm:spPr>
        <a:solidFill>
          <a:schemeClr val="accent1"/>
        </a:solidFill>
      </dgm:spPr>
      <dgm:t>
        <a:bodyPr/>
        <a:lstStyle/>
        <a:p>
          <a:pPr rtl="0"/>
          <a:r>
            <a:rPr lang="en-US" dirty="0">
              <a:solidFill>
                <a:schemeClr val="accent4"/>
              </a:solidFill>
            </a:rPr>
            <a:t>Training</a:t>
          </a:r>
        </a:p>
      </dgm:t>
    </dgm:pt>
    <dgm:pt modelId="{28CDFB60-7005-43AF-BD43-EA446C83CA8F}" type="parTrans" cxnId="{07985222-C43A-4FCD-8A76-F7C2B5F58F71}">
      <dgm:prSet/>
      <dgm:spPr/>
      <dgm:t>
        <a:bodyPr/>
        <a:lstStyle/>
        <a:p>
          <a:endParaRPr lang="en-US"/>
        </a:p>
      </dgm:t>
    </dgm:pt>
    <dgm:pt modelId="{260333FE-B838-41A7-AAFD-8603D18948DB}" type="sibTrans" cxnId="{07985222-C43A-4FCD-8A76-F7C2B5F58F71}">
      <dgm:prSet/>
      <dgm:spPr/>
      <dgm:t>
        <a:bodyPr/>
        <a:lstStyle/>
        <a:p>
          <a:endParaRPr lang="en-US"/>
        </a:p>
      </dgm:t>
    </dgm:pt>
    <dgm:pt modelId="{CDF2C087-24FD-4B03-B126-983A72F9CF2C}">
      <dgm:prSet/>
      <dgm:spPr>
        <a:solidFill>
          <a:schemeClr val="accent1"/>
        </a:solidFill>
      </dgm:spPr>
      <dgm:t>
        <a:bodyPr/>
        <a:lstStyle/>
        <a:p>
          <a:pPr rtl="0"/>
          <a:r>
            <a:rPr lang="en-US" dirty="0">
              <a:solidFill>
                <a:schemeClr val="accent4"/>
              </a:solidFill>
            </a:rPr>
            <a:t>Officers</a:t>
          </a:r>
        </a:p>
      </dgm:t>
    </dgm:pt>
    <dgm:pt modelId="{978BD5FA-E0DB-4F65-8126-D3749C3105D8}" type="parTrans" cxnId="{D484F25E-8C6A-4E1E-9CAD-80C1A36C97D7}">
      <dgm:prSet/>
      <dgm:spPr/>
      <dgm:t>
        <a:bodyPr/>
        <a:lstStyle/>
        <a:p>
          <a:endParaRPr lang="en-US"/>
        </a:p>
      </dgm:t>
    </dgm:pt>
    <dgm:pt modelId="{9A00207B-6784-413C-8577-67246D37C969}" type="sibTrans" cxnId="{D484F25E-8C6A-4E1E-9CAD-80C1A36C97D7}">
      <dgm:prSet/>
      <dgm:spPr/>
      <dgm:t>
        <a:bodyPr/>
        <a:lstStyle/>
        <a:p>
          <a:endParaRPr lang="en-US"/>
        </a:p>
      </dgm:t>
    </dgm:pt>
    <dgm:pt modelId="{A595185B-A33B-4583-BCD7-6A2BF5857133}">
      <dgm:prSet/>
      <dgm:spPr>
        <a:solidFill>
          <a:schemeClr val="accent1"/>
        </a:solidFill>
      </dgm:spPr>
      <dgm:t>
        <a:bodyPr/>
        <a:lstStyle/>
        <a:p>
          <a:pPr rtl="0"/>
          <a:r>
            <a:rPr lang="en-US" dirty="0">
              <a:solidFill>
                <a:schemeClr val="accent4"/>
              </a:solidFill>
            </a:rPr>
            <a:t>Prosecutors</a:t>
          </a:r>
        </a:p>
      </dgm:t>
    </dgm:pt>
    <dgm:pt modelId="{70B9EB75-C2E6-40BC-A980-E406C91340C4}" type="parTrans" cxnId="{F08F3B0B-A997-4949-AF7C-16DCD2795113}">
      <dgm:prSet/>
      <dgm:spPr/>
      <dgm:t>
        <a:bodyPr/>
        <a:lstStyle/>
        <a:p>
          <a:endParaRPr lang="en-US"/>
        </a:p>
      </dgm:t>
    </dgm:pt>
    <dgm:pt modelId="{B0813DB6-8EE3-4502-8DED-61379B98B630}" type="sibTrans" cxnId="{F08F3B0B-A997-4949-AF7C-16DCD2795113}">
      <dgm:prSet/>
      <dgm:spPr/>
      <dgm:t>
        <a:bodyPr/>
        <a:lstStyle/>
        <a:p>
          <a:endParaRPr lang="en-US"/>
        </a:p>
      </dgm:t>
    </dgm:pt>
    <dgm:pt modelId="{E6144F57-898D-44BA-B13D-CA9C46C14A45}" type="pres">
      <dgm:prSet presAssocID="{2A33189B-D019-46FB-B737-AB803C8C9F02}" presName="Name0" presStyleCnt="0">
        <dgm:presLayoutVars>
          <dgm:dir/>
          <dgm:animLvl val="lvl"/>
          <dgm:resizeHandles val="exact"/>
        </dgm:presLayoutVars>
      </dgm:prSet>
      <dgm:spPr/>
      <dgm:t>
        <a:bodyPr/>
        <a:lstStyle/>
        <a:p>
          <a:endParaRPr lang="en-US"/>
        </a:p>
      </dgm:t>
    </dgm:pt>
    <dgm:pt modelId="{0C51AD7E-53EC-433B-A049-C858895FD54F}" type="pres">
      <dgm:prSet presAssocID="{E857D24C-E3CD-4C32-8BCE-06CFD4E90D99}" presName="linNode" presStyleCnt="0"/>
      <dgm:spPr/>
    </dgm:pt>
    <dgm:pt modelId="{7C7E95B4-C30E-477E-9A6F-8EDAF24BB9E5}" type="pres">
      <dgm:prSet presAssocID="{E857D24C-E3CD-4C32-8BCE-06CFD4E90D99}" presName="parentText" presStyleLbl="node1" presStyleIdx="0" presStyleCnt="4">
        <dgm:presLayoutVars>
          <dgm:chMax val="1"/>
          <dgm:bulletEnabled val="1"/>
        </dgm:presLayoutVars>
      </dgm:prSet>
      <dgm:spPr/>
      <dgm:t>
        <a:bodyPr/>
        <a:lstStyle/>
        <a:p>
          <a:endParaRPr lang="en-US"/>
        </a:p>
      </dgm:t>
    </dgm:pt>
    <dgm:pt modelId="{5E5785A7-42D8-4213-A294-50296DDEA368}" type="pres">
      <dgm:prSet presAssocID="{40B2B93D-5FC4-46AB-8FA2-F97D6590E5F1}" presName="sp" presStyleCnt="0"/>
      <dgm:spPr/>
    </dgm:pt>
    <dgm:pt modelId="{04F324FD-9174-471A-9A5E-108334B08457}" type="pres">
      <dgm:prSet presAssocID="{67E82ED4-8BAF-45E1-81DE-E757132E42F8}" presName="linNode" presStyleCnt="0"/>
      <dgm:spPr/>
    </dgm:pt>
    <dgm:pt modelId="{D504EF39-A696-40FD-ADAC-AE9B86A9C777}" type="pres">
      <dgm:prSet presAssocID="{67E82ED4-8BAF-45E1-81DE-E757132E42F8}" presName="parentText" presStyleLbl="node1" presStyleIdx="1" presStyleCnt="4">
        <dgm:presLayoutVars>
          <dgm:chMax val="1"/>
          <dgm:bulletEnabled val="1"/>
        </dgm:presLayoutVars>
      </dgm:prSet>
      <dgm:spPr/>
      <dgm:t>
        <a:bodyPr/>
        <a:lstStyle/>
        <a:p>
          <a:endParaRPr lang="en-US"/>
        </a:p>
      </dgm:t>
    </dgm:pt>
    <dgm:pt modelId="{1AECFD38-575D-4CEB-A26B-34759A869469}" type="pres">
      <dgm:prSet presAssocID="{260333FE-B838-41A7-AAFD-8603D18948DB}" presName="sp" presStyleCnt="0"/>
      <dgm:spPr/>
    </dgm:pt>
    <dgm:pt modelId="{EB763B22-E5E8-4809-BE8D-9BEB1F7BD976}" type="pres">
      <dgm:prSet presAssocID="{CDF2C087-24FD-4B03-B126-983A72F9CF2C}" presName="linNode" presStyleCnt="0"/>
      <dgm:spPr/>
    </dgm:pt>
    <dgm:pt modelId="{9DAB7ED0-B2AF-44F2-8B16-EBD9607C0A56}" type="pres">
      <dgm:prSet presAssocID="{CDF2C087-24FD-4B03-B126-983A72F9CF2C}" presName="parentText" presStyleLbl="node1" presStyleIdx="2" presStyleCnt="4">
        <dgm:presLayoutVars>
          <dgm:chMax val="1"/>
          <dgm:bulletEnabled val="1"/>
        </dgm:presLayoutVars>
      </dgm:prSet>
      <dgm:spPr/>
      <dgm:t>
        <a:bodyPr/>
        <a:lstStyle/>
        <a:p>
          <a:endParaRPr lang="en-US"/>
        </a:p>
      </dgm:t>
    </dgm:pt>
    <dgm:pt modelId="{9B47DB31-9027-43E9-A481-AE51070DF6ED}" type="pres">
      <dgm:prSet presAssocID="{9A00207B-6784-413C-8577-67246D37C969}" presName="sp" presStyleCnt="0"/>
      <dgm:spPr/>
    </dgm:pt>
    <dgm:pt modelId="{230C78F9-3BFE-49BA-B942-A4AA8C66381F}" type="pres">
      <dgm:prSet presAssocID="{A595185B-A33B-4583-BCD7-6A2BF5857133}" presName="linNode" presStyleCnt="0"/>
      <dgm:spPr/>
    </dgm:pt>
    <dgm:pt modelId="{0B6D39DA-A28D-4F0C-A64E-96DD886B7389}" type="pres">
      <dgm:prSet presAssocID="{A595185B-A33B-4583-BCD7-6A2BF5857133}" presName="parentText" presStyleLbl="node1" presStyleIdx="3" presStyleCnt="4">
        <dgm:presLayoutVars>
          <dgm:chMax val="1"/>
          <dgm:bulletEnabled val="1"/>
        </dgm:presLayoutVars>
      </dgm:prSet>
      <dgm:spPr/>
      <dgm:t>
        <a:bodyPr/>
        <a:lstStyle/>
        <a:p>
          <a:endParaRPr lang="en-US"/>
        </a:p>
      </dgm:t>
    </dgm:pt>
  </dgm:ptLst>
  <dgm:cxnLst>
    <dgm:cxn modelId="{F08F3B0B-A997-4949-AF7C-16DCD2795113}" srcId="{2A33189B-D019-46FB-B737-AB803C8C9F02}" destId="{A595185B-A33B-4583-BCD7-6A2BF5857133}" srcOrd="3" destOrd="0" parTransId="{70B9EB75-C2E6-40BC-A980-E406C91340C4}" sibTransId="{B0813DB6-8EE3-4502-8DED-61379B98B630}"/>
    <dgm:cxn modelId="{9A34B990-8F46-484E-93FE-CE2A87D8D8BF}" type="presOf" srcId="{67E82ED4-8BAF-45E1-81DE-E757132E42F8}" destId="{D504EF39-A696-40FD-ADAC-AE9B86A9C777}" srcOrd="0" destOrd="0" presId="urn:microsoft.com/office/officeart/2005/8/layout/vList5"/>
    <dgm:cxn modelId="{C810996D-6414-47C3-A872-FE15C17EB0AA}" srcId="{2A33189B-D019-46FB-B737-AB803C8C9F02}" destId="{E857D24C-E3CD-4C32-8BCE-06CFD4E90D99}" srcOrd="0" destOrd="0" parTransId="{08B270A1-01C5-480E-8197-2DF7A3E46E61}" sibTransId="{40B2B93D-5FC4-46AB-8FA2-F97D6590E5F1}"/>
    <dgm:cxn modelId="{0BACED3F-9BCC-429D-A885-E469A06DBB2E}" type="presOf" srcId="{2A33189B-D019-46FB-B737-AB803C8C9F02}" destId="{E6144F57-898D-44BA-B13D-CA9C46C14A45}" srcOrd="0" destOrd="0" presId="urn:microsoft.com/office/officeart/2005/8/layout/vList5"/>
    <dgm:cxn modelId="{5F9BAB4F-B2C0-4269-8B65-47AD4B025257}" type="presOf" srcId="{E857D24C-E3CD-4C32-8BCE-06CFD4E90D99}" destId="{7C7E95B4-C30E-477E-9A6F-8EDAF24BB9E5}" srcOrd="0" destOrd="0" presId="urn:microsoft.com/office/officeart/2005/8/layout/vList5"/>
    <dgm:cxn modelId="{87791B32-82AF-4335-B676-935D6BD75556}" type="presOf" srcId="{A595185B-A33B-4583-BCD7-6A2BF5857133}" destId="{0B6D39DA-A28D-4F0C-A64E-96DD886B7389}" srcOrd="0" destOrd="0" presId="urn:microsoft.com/office/officeart/2005/8/layout/vList5"/>
    <dgm:cxn modelId="{D484F25E-8C6A-4E1E-9CAD-80C1A36C97D7}" srcId="{2A33189B-D019-46FB-B737-AB803C8C9F02}" destId="{CDF2C087-24FD-4B03-B126-983A72F9CF2C}" srcOrd="2" destOrd="0" parTransId="{978BD5FA-E0DB-4F65-8126-D3749C3105D8}" sibTransId="{9A00207B-6784-413C-8577-67246D37C969}"/>
    <dgm:cxn modelId="{E4A5ED22-2419-4DA6-AE40-C8947FAC5BAB}" type="presOf" srcId="{CDF2C087-24FD-4B03-B126-983A72F9CF2C}" destId="{9DAB7ED0-B2AF-44F2-8B16-EBD9607C0A56}" srcOrd="0" destOrd="0" presId="urn:microsoft.com/office/officeart/2005/8/layout/vList5"/>
    <dgm:cxn modelId="{07985222-C43A-4FCD-8A76-F7C2B5F58F71}" srcId="{2A33189B-D019-46FB-B737-AB803C8C9F02}" destId="{67E82ED4-8BAF-45E1-81DE-E757132E42F8}" srcOrd="1" destOrd="0" parTransId="{28CDFB60-7005-43AF-BD43-EA446C83CA8F}" sibTransId="{260333FE-B838-41A7-AAFD-8603D18948DB}"/>
    <dgm:cxn modelId="{E9B4A79F-4674-4401-951F-05B046D1F052}" type="presParOf" srcId="{E6144F57-898D-44BA-B13D-CA9C46C14A45}" destId="{0C51AD7E-53EC-433B-A049-C858895FD54F}" srcOrd="0" destOrd="0" presId="urn:microsoft.com/office/officeart/2005/8/layout/vList5"/>
    <dgm:cxn modelId="{EA5B1AF6-713A-4909-9265-CCE2AC1BAFE7}" type="presParOf" srcId="{0C51AD7E-53EC-433B-A049-C858895FD54F}" destId="{7C7E95B4-C30E-477E-9A6F-8EDAF24BB9E5}" srcOrd="0" destOrd="0" presId="urn:microsoft.com/office/officeart/2005/8/layout/vList5"/>
    <dgm:cxn modelId="{A7991F5A-4A4B-4021-81A7-C7FE137F54F4}" type="presParOf" srcId="{E6144F57-898D-44BA-B13D-CA9C46C14A45}" destId="{5E5785A7-42D8-4213-A294-50296DDEA368}" srcOrd="1" destOrd="0" presId="urn:microsoft.com/office/officeart/2005/8/layout/vList5"/>
    <dgm:cxn modelId="{D5D8E110-D107-428A-B3AC-AFAB5D6FD859}" type="presParOf" srcId="{E6144F57-898D-44BA-B13D-CA9C46C14A45}" destId="{04F324FD-9174-471A-9A5E-108334B08457}" srcOrd="2" destOrd="0" presId="urn:microsoft.com/office/officeart/2005/8/layout/vList5"/>
    <dgm:cxn modelId="{6D2A6A60-CFD8-4210-B4FC-16673E7E934A}" type="presParOf" srcId="{04F324FD-9174-471A-9A5E-108334B08457}" destId="{D504EF39-A696-40FD-ADAC-AE9B86A9C777}" srcOrd="0" destOrd="0" presId="urn:microsoft.com/office/officeart/2005/8/layout/vList5"/>
    <dgm:cxn modelId="{66C12172-3493-4ACD-A39D-DFD8238D238B}" type="presParOf" srcId="{E6144F57-898D-44BA-B13D-CA9C46C14A45}" destId="{1AECFD38-575D-4CEB-A26B-34759A869469}" srcOrd="3" destOrd="0" presId="urn:microsoft.com/office/officeart/2005/8/layout/vList5"/>
    <dgm:cxn modelId="{FB0B2715-4825-4680-AA68-E5A9B3D1F73C}" type="presParOf" srcId="{E6144F57-898D-44BA-B13D-CA9C46C14A45}" destId="{EB763B22-E5E8-4809-BE8D-9BEB1F7BD976}" srcOrd="4" destOrd="0" presId="urn:microsoft.com/office/officeart/2005/8/layout/vList5"/>
    <dgm:cxn modelId="{0F00C2E9-CACE-46C6-AFDB-9F35B1803179}" type="presParOf" srcId="{EB763B22-E5E8-4809-BE8D-9BEB1F7BD976}" destId="{9DAB7ED0-B2AF-44F2-8B16-EBD9607C0A56}" srcOrd="0" destOrd="0" presId="urn:microsoft.com/office/officeart/2005/8/layout/vList5"/>
    <dgm:cxn modelId="{9CBBC31B-4E4E-46CE-85CA-544F600936BE}" type="presParOf" srcId="{E6144F57-898D-44BA-B13D-CA9C46C14A45}" destId="{9B47DB31-9027-43E9-A481-AE51070DF6ED}" srcOrd="5" destOrd="0" presId="urn:microsoft.com/office/officeart/2005/8/layout/vList5"/>
    <dgm:cxn modelId="{324E967E-AC77-4804-ACEA-8A6686E57FCD}" type="presParOf" srcId="{E6144F57-898D-44BA-B13D-CA9C46C14A45}" destId="{230C78F9-3BFE-49BA-B942-A4AA8C66381F}" srcOrd="6" destOrd="0" presId="urn:microsoft.com/office/officeart/2005/8/layout/vList5"/>
    <dgm:cxn modelId="{321C2DC8-CB3C-4975-8426-1328464B6563}" type="presParOf" srcId="{230C78F9-3BFE-49BA-B942-A4AA8C66381F}" destId="{0B6D39DA-A28D-4F0C-A64E-96DD886B7389}" srcOrd="0"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39A2907-79C3-47C7-A332-A1D40D318BC8}" type="doc">
      <dgm:prSet loTypeId="urn:microsoft.com/office/officeart/2005/8/layout/hList6" loCatId="list" qsTypeId="urn:microsoft.com/office/officeart/2005/8/quickstyle/simple1" qsCatId="simple" csTypeId="urn:microsoft.com/office/officeart/2005/8/colors/accent1_2" csCatId="accent1" phldr="1"/>
      <dgm:spPr/>
      <dgm:t>
        <a:bodyPr/>
        <a:lstStyle/>
        <a:p>
          <a:endParaRPr lang="en-US"/>
        </a:p>
      </dgm:t>
    </dgm:pt>
    <dgm:pt modelId="{08BBDEC2-5C16-4A09-AA69-8F5EFC33E98E}">
      <dgm:prSet custT="1"/>
      <dgm:spPr>
        <a:solidFill>
          <a:schemeClr val="accent1"/>
        </a:solidFill>
      </dgm:spPr>
      <dgm:t>
        <a:bodyPr/>
        <a:lstStyle/>
        <a:p>
          <a:pPr rtl="0"/>
          <a:r>
            <a:rPr lang="en-US" sz="2000" b="1" i="1" dirty="0">
              <a:solidFill>
                <a:schemeClr val="accent4"/>
              </a:solidFill>
            </a:rPr>
            <a:t>Non victim service agencies</a:t>
          </a:r>
          <a:endParaRPr lang="en-US" sz="2000" dirty="0">
            <a:solidFill>
              <a:schemeClr val="accent4"/>
            </a:solidFill>
          </a:endParaRPr>
        </a:p>
      </dgm:t>
    </dgm:pt>
    <dgm:pt modelId="{53ECCB6E-43B5-4412-AE27-E1AE3C9930F3}" type="parTrans" cxnId="{50645293-CA5E-4F35-8C1B-960D097DC5C9}">
      <dgm:prSet/>
      <dgm:spPr/>
      <dgm:t>
        <a:bodyPr/>
        <a:lstStyle/>
        <a:p>
          <a:endParaRPr lang="en-US"/>
        </a:p>
      </dgm:t>
    </dgm:pt>
    <dgm:pt modelId="{E77294AB-E9F8-4E84-84E7-A22C10AB63EA}" type="sibTrans" cxnId="{50645293-CA5E-4F35-8C1B-960D097DC5C9}">
      <dgm:prSet/>
      <dgm:spPr/>
      <dgm:t>
        <a:bodyPr/>
        <a:lstStyle/>
        <a:p>
          <a:endParaRPr lang="en-US"/>
        </a:p>
      </dgm:t>
    </dgm:pt>
    <dgm:pt modelId="{B02B91E3-B7D1-49F4-9ACF-0F7221359D82}">
      <dgm:prSet custT="1"/>
      <dgm:spPr>
        <a:solidFill>
          <a:schemeClr val="accent1"/>
        </a:solidFill>
      </dgm:spPr>
      <dgm:t>
        <a:bodyPr/>
        <a:lstStyle/>
        <a:p>
          <a:pPr rtl="0"/>
          <a:r>
            <a:rPr lang="en-US" sz="1800" dirty="0">
              <a:solidFill>
                <a:schemeClr val="accent4"/>
              </a:solidFill>
            </a:rPr>
            <a:t>Upload a signed Attachment A affirming consultation with state or local victim service providers during the development of the proposal.</a:t>
          </a:r>
        </a:p>
      </dgm:t>
    </dgm:pt>
    <dgm:pt modelId="{6A99A802-4689-4663-881D-6AB982A54B51}" type="parTrans" cxnId="{53A3B991-3B90-48A7-8076-5D9F1806E799}">
      <dgm:prSet/>
      <dgm:spPr/>
      <dgm:t>
        <a:bodyPr/>
        <a:lstStyle/>
        <a:p>
          <a:endParaRPr lang="en-US"/>
        </a:p>
      </dgm:t>
    </dgm:pt>
    <dgm:pt modelId="{D8C82D43-8972-4597-8618-1C707436991B}" type="sibTrans" cxnId="{53A3B991-3B90-48A7-8076-5D9F1806E799}">
      <dgm:prSet/>
      <dgm:spPr/>
      <dgm:t>
        <a:bodyPr/>
        <a:lstStyle/>
        <a:p>
          <a:endParaRPr lang="en-US"/>
        </a:p>
      </dgm:t>
    </dgm:pt>
    <dgm:pt modelId="{EC3D5E18-101B-42C4-8391-D20F53CC87C6}">
      <dgm:prSet custT="1"/>
      <dgm:spPr>
        <a:solidFill>
          <a:schemeClr val="accent1"/>
        </a:solidFill>
      </dgm:spPr>
      <dgm:t>
        <a:bodyPr/>
        <a:lstStyle/>
        <a:p>
          <a:pPr rtl="0"/>
          <a:r>
            <a:rPr lang="en-US" sz="2000" b="1" i="1" dirty="0">
              <a:solidFill>
                <a:schemeClr val="accent4"/>
              </a:solidFill>
            </a:rPr>
            <a:t>Collaboration Boards</a:t>
          </a:r>
          <a:endParaRPr lang="en-US" sz="2000" dirty="0">
            <a:solidFill>
              <a:schemeClr val="accent4"/>
            </a:solidFill>
          </a:endParaRPr>
        </a:p>
      </dgm:t>
    </dgm:pt>
    <dgm:pt modelId="{F79B15C6-5D4D-4478-977F-4DA0ABC6A44C}" type="parTrans" cxnId="{8A7AF52A-0F1A-43D3-9AB7-026E0D3CD2C6}">
      <dgm:prSet/>
      <dgm:spPr/>
      <dgm:t>
        <a:bodyPr/>
        <a:lstStyle/>
        <a:p>
          <a:endParaRPr lang="en-US"/>
        </a:p>
      </dgm:t>
    </dgm:pt>
    <dgm:pt modelId="{9FBF9872-9F90-431A-B83C-1E23CF830064}" type="sibTrans" cxnId="{8A7AF52A-0F1A-43D3-9AB7-026E0D3CD2C6}">
      <dgm:prSet/>
      <dgm:spPr/>
      <dgm:t>
        <a:bodyPr/>
        <a:lstStyle/>
        <a:p>
          <a:endParaRPr lang="en-US"/>
        </a:p>
      </dgm:t>
    </dgm:pt>
    <dgm:pt modelId="{F970DBDA-E507-49DE-809F-DD59E15F68F1}">
      <dgm:prSet custT="1"/>
      <dgm:spPr>
        <a:solidFill>
          <a:schemeClr val="accent1"/>
        </a:solidFill>
      </dgm:spPr>
      <dgm:t>
        <a:bodyPr/>
        <a:lstStyle/>
        <a:p>
          <a:pPr rtl="0"/>
          <a:r>
            <a:rPr lang="en-US" sz="1500" dirty="0">
              <a:solidFill>
                <a:schemeClr val="accent4"/>
              </a:solidFill>
            </a:rPr>
            <a:t>Law Enforcement</a:t>
          </a:r>
        </a:p>
      </dgm:t>
    </dgm:pt>
    <dgm:pt modelId="{01677DB6-C845-4A1A-B85C-6E3127BB8EB8}" type="parTrans" cxnId="{BECA91F4-75FA-4266-917E-6D96AE9F2C6A}">
      <dgm:prSet/>
      <dgm:spPr/>
      <dgm:t>
        <a:bodyPr/>
        <a:lstStyle/>
        <a:p>
          <a:endParaRPr lang="en-US"/>
        </a:p>
      </dgm:t>
    </dgm:pt>
    <dgm:pt modelId="{D9389D3B-3914-4765-8ABD-6B37D40BB9FC}" type="sibTrans" cxnId="{BECA91F4-75FA-4266-917E-6D96AE9F2C6A}">
      <dgm:prSet/>
      <dgm:spPr/>
      <dgm:t>
        <a:bodyPr/>
        <a:lstStyle/>
        <a:p>
          <a:endParaRPr lang="en-US"/>
        </a:p>
      </dgm:t>
    </dgm:pt>
    <dgm:pt modelId="{837AE260-D8CD-48DF-ABB6-29C5958E7E4E}">
      <dgm:prSet custT="1"/>
      <dgm:spPr>
        <a:solidFill>
          <a:schemeClr val="accent1"/>
        </a:solidFill>
      </dgm:spPr>
      <dgm:t>
        <a:bodyPr/>
        <a:lstStyle/>
        <a:p>
          <a:pPr rtl="0"/>
          <a:r>
            <a:rPr lang="en-US" sz="2000" b="1" i="1" dirty="0">
              <a:solidFill>
                <a:schemeClr val="accent4"/>
              </a:solidFill>
            </a:rPr>
            <a:t>Signed Attachment A and Collaboration Board letters </a:t>
          </a:r>
          <a:endParaRPr lang="en-US" sz="2000" dirty="0">
            <a:solidFill>
              <a:schemeClr val="accent4"/>
            </a:solidFill>
          </a:endParaRPr>
        </a:p>
      </dgm:t>
    </dgm:pt>
    <dgm:pt modelId="{BB12DCED-6133-4D7E-BE35-DCFA2146450B}" type="parTrans" cxnId="{13A917A7-A24A-4D80-863B-F62DCC462D1D}">
      <dgm:prSet/>
      <dgm:spPr/>
      <dgm:t>
        <a:bodyPr/>
        <a:lstStyle/>
        <a:p>
          <a:endParaRPr lang="en-US"/>
        </a:p>
      </dgm:t>
    </dgm:pt>
    <dgm:pt modelId="{A8D7D887-7315-4603-9C62-EA0E922A37F3}" type="sibTrans" cxnId="{13A917A7-A24A-4D80-863B-F62DCC462D1D}">
      <dgm:prSet/>
      <dgm:spPr/>
      <dgm:t>
        <a:bodyPr/>
        <a:lstStyle/>
        <a:p>
          <a:endParaRPr lang="en-US"/>
        </a:p>
      </dgm:t>
    </dgm:pt>
    <dgm:pt modelId="{EEC07EBC-B7FE-43D8-9E04-2CDA6F27B73D}">
      <dgm:prSet custT="1"/>
      <dgm:spPr>
        <a:solidFill>
          <a:schemeClr val="accent1"/>
        </a:solidFill>
      </dgm:spPr>
      <dgm:t>
        <a:bodyPr/>
        <a:lstStyle/>
        <a:p>
          <a:pPr rtl="0"/>
          <a:r>
            <a:rPr lang="en-US" sz="1500" dirty="0">
              <a:solidFill>
                <a:schemeClr val="accent4"/>
              </a:solidFill>
            </a:rPr>
            <a:t>Prosecution</a:t>
          </a:r>
        </a:p>
      </dgm:t>
    </dgm:pt>
    <dgm:pt modelId="{4D858ABF-8E40-4E86-999E-B325E5269D36}" type="parTrans" cxnId="{80E43375-C72B-489F-96DC-303C7568BE72}">
      <dgm:prSet/>
      <dgm:spPr/>
      <dgm:t>
        <a:bodyPr/>
        <a:lstStyle/>
        <a:p>
          <a:endParaRPr lang="en-US"/>
        </a:p>
      </dgm:t>
    </dgm:pt>
    <dgm:pt modelId="{F1148146-D1E0-46C7-AD4D-27BCB26A15F9}" type="sibTrans" cxnId="{80E43375-C72B-489F-96DC-303C7568BE72}">
      <dgm:prSet/>
      <dgm:spPr/>
      <dgm:t>
        <a:bodyPr/>
        <a:lstStyle/>
        <a:p>
          <a:endParaRPr lang="en-US"/>
        </a:p>
      </dgm:t>
    </dgm:pt>
    <dgm:pt modelId="{16623396-74C5-49B0-9134-8860A4E24363}">
      <dgm:prSet custT="1"/>
      <dgm:spPr>
        <a:solidFill>
          <a:schemeClr val="accent1"/>
        </a:solidFill>
      </dgm:spPr>
      <dgm:t>
        <a:bodyPr/>
        <a:lstStyle/>
        <a:p>
          <a:pPr rtl="0"/>
          <a:r>
            <a:rPr lang="en-US" sz="1500" dirty="0">
              <a:solidFill>
                <a:schemeClr val="accent4"/>
              </a:solidFill>
            </a:rPr>
            <a:t>Courts</a:t>
          </a:r>
        </a:p>
      </dgm:t>
    </dgm:pt>
    <dgm:pt modelId="{76155EE2-E614-44AF-BBB8-DCECA55A5EFA}" type="parTrans" cxnId="{879A5532-7AE5-4745-9858-4898535247FE}">
      <dgm:prSet/>
      <dgm:spPr/>
      <dgm:t>
        <a:bodyPr/>
        <a:lstStyle/>
        <a:p>
          <a:endParaRPr lang="en-US"/>
        </a:p>
      </dgm:t>
    </dgm:pt>
    <dgm:pt modelId="{BE29D10B-598F-44C4-925A-DB58002FFF62}" type="sibTrans" cxnId="{879A5532-7AE5-4745-9858-4898535247FE}">
      <dgm:prSet/>
      <dgm:spPr/>
      <dgm:t>
        <a:bodyPr/>
        <a:lstStyle/>
        <a:p>
          <a:endParaRPr lang="en-US"/>
        </a:p>
      </dgm:t>
    </dgm:pt>
    <dgm:pt modelId="{90DBADA5-77D2-4C40-B111-539DF2A7A74B}">
      <dgm:prSet custT="1"/>
      <dgm:spPr>
        <a:solidFill>
          <a:schemeClr val="accent1"/>
        </a:solidFill>
      </dgm:spPr>
      <dgm:t>
        <a:bodyPr/>
        <a:lstStyle/>
        <a:p>
          <a:pPr rtl="0"/>
          <a:r>
            <a:rPr lang="en-US" sz="1500" dirty="0">
              <a:solidFill>
                <a:schemeClr val="accent4"/>
              </a:solidFill>
            </a:rPr>
            <a:t>Victim Service Providers</a:t>
          </a:r>
        </a:p>
      </dgm:t>
    </dgm:pt>
    <dgm:pt modelId="{A20F4285-BFC1-49F1-9460-0CD45FFEA2F3}" type="parTrans" cxnId="{8A7AE38E-F321-4C72-8CC7-C17F5022C494}">
      <dgm:prSet/>
      <dgm:spPr/>
      <dgm:t>
        <a:bodyPr/>
        <a:lstStyle/>
        <a:p>
          <a:endParaRPr lang="en-US"/>
        </a:p>
      </dgm:t>
    </dgm:pt>
    <dgm:pt modelId="{5220225C-B1B0-4371-872A-56C3520E6D5D}" type="sibTrans" cxnId="{8A7AE38E-F321-4C72-8CC7-C17F5022C494}">
      <dgm:prSet/>
      <dgm:spPr/>
      <dgm:t>
        <a:bodyPr/>
        <a:lstStyle/>
        <a:p>
          <a:endParaRPr lang="en-US"/>
        </a:p>
      </dgm:t>
    </dgm:pt>
    <dgm:pt modelId="{A4AFA81E-3325-42DE-88E4-2D874E39C603}">
      <dgm:prSet custT="1"/>
      <dgm:spPr>
        <a:solidFill>
          <a:schemeClr val="accent1"/>
        </a:solidFill>
      </dgm:spPr>
      <dgm:t>
        <a:bodyPr/>
        <a:lstStyle/>
        <a:p>
          <a:pPr rtl="0"/>
          <a:r>
            <a:rPr lang="en-US" sz="1500" dirty="0">
              <a:solidFill>
                <a:schemeClr val="accent4"/>
              </a:solidFill>
            </a:rPr>
            <a:t>Underserved and Culturally Specific Community-based Organizations</a:t>
          </a:r>
        </a:p>
      </dgm:t>
    </dgm:pt>
    <dgm:pt modelId="{C7B4143B-8B83-42EF-8438-D3A167751D87}" type="parTrans" cxnId="{37CFE19E-070E-47D9-A22B-D61911C5C92D}">
      <dgm:prSet/>
      <dgm:spPr/>
      <dgm:t>
        <a:bodyPr/>
        <a:lstStyle/>
        <a:p>
          <a:endParaRPr lang="en-US"/>
        </a:p>
      </dgm:t>
    </dgm:pt>
    <dgm:pt modelId="{909D7A81-EF73-4964-81EC-AFD853F5200C}" type="sibTrans" cxnId="{37CFE19E-070E-47D9-A22B-D61911C5C92D}">
      <dgm:prSet/>
      <dgm:spPr/>
      <dgm:t>
        <a:bodyPr/>
        <a:lstStyle/>
        <a:p>
          <a:endParaRPr lang="en-US"/>
        </a:p>
      </dgm:t>
    </dgm:pt>
    <dgm:pt modelId="{76891396-4596-4D54-9B49-04A30D03B287}">
      <dgm:prSet custT="1"/>
      <dgm:spPr>
        <a:solidFill>
          <a:schemeClr val="accent1"/>
        </a:solidFill>
      </dgm:spPr>
      <dgm:t>
        <a:bodyPr/>
        <a:lstStyle/>
        <a:p>
          <a:pPr rtl="0"/>
          <a:r>
            <a:rPr lang="en-US" sz="1500" dirty="0">
              <a:solidFill>
                <a:schemeClr val="accent4"/>
              </a:solidFill>
            </a:rPr>
            <a:t>Any other relevant service providers.</a:t>
          </a:r>
        </a:p>
      </dgm:t>
    </dgm:pt>
    <dgm:pt modelId="{5480B470-BC45-4441-9DF8-4FFCA3238CC9}" type="parTrans" cxnId="{712E5A2D-695C-4B3A-B79F-F51CAF10086C}">
      <dgm:prSet/>
      <dgm:spPr/>
      <dgm:t>
        <a:bodyPr/>
        <a:lstStyle/>
        <a:p>
          <a:endParaRPr lang="en-US"/>
        </a:p>
      </dgm:t>
    </dgm:pt>
    <dgm:pt modelId="{7D27BFFA-55C2-4979-B76F-6B70A2F4C488}" type="sibTrans" cxnId="{712E5A2D-695C-4B3A-B79F-F51CAF10086C}">
      <dgm:prSet/>
      <dgm:spPr/>
      <dgm:t>
        <a:bodyPr/>
        <a:lstStyle/>
        <a:p>
          <a:endParaRPr lang="en-US"/>
        </a:p>
      </dgm:t>
    </dgm:pt>
    <dgm:pt modelId="{C6166B61-CD2B-4125-8B12-541D18F21D72}">
      <dgm:prSet/>
      <dgm:spPr>
        <a:solidFill>
          <a:schemeClr val="accent1"/>
        </a:solidFill>
      </dgm:spPr>
      <dgm:t>
        <a:bodyPr/>
        <a:lstStyle/>
        <a:p>
          <a:endParaRPr lang="en-US" sz="1300" dirty="0"/>
        </a:p>
      </dgm:t>
    </dgm:pt>
    <dgm:pt modelId="{5382D3D4-A8E4-488D-A2F2-CDEE67F8408A}" type="parTrans" cxnId="{E8C81F12-8622-4328-AF69-38E46B8AEA38}">
      <dgm:prSet/>
      <dgm:spPr/>
      <dgm:t>
        <a:bodyPr/>
        <a:lstStyle/>
        <a:p>
          <a:endParaRPr lang="en-US"/>
        </a:p>
      </dgm:t>
    </dgm:pt>
    <dgm:pt modelId="{DD25AFD5-F1B1-4D39-8EA9-C646205E9DE4}" type="sibTrans" cxnId="{E8C81F12-8622-4328-AF69-38E46B8AEA38}">
      <dgm:prSet/>
      <dgm:spPr/>
      <dgm:t>
        <a:bodyPr/>
        <a:lstStyle/>
        <a:p>
          <a:endParaRPr lang="en-US"/>
        </a:p>
      </dgm:t>
    </dgm:pt>
    <dgm:pt modelId="{92535131-D09E-4286-ABAA-2B92B6D9AF49}" type="pres">
      <dgm:prSet presAssocID="{439A2907-79C3-47C7-A332-A1D40D318BC8}" presName="Name0" presStyleCnt="0">
        <dgm:presLayoutVars>
          <dgm:dir/>
          <dgm:resizeHandles val="exact"/>
        </dgm:presLayoutVars>
      </dgm:prSet>
      <dgm:spPr/>
      <dgm:t>
        <a:bodyPr/>
        <a:lstStyle/>
        <a:p>
          <a:endParaRPr lang="en-US"/>
        </a:p>
      </dgm:t>
    </dgm:pt>
    <dgm:pt modelId="{6D0C76F5-8625-41B2-8DC1-B54B83B16CCB}" type="pres">
      <dgm:prSet presAssocID="{08BBDEC2-5C16-4A09-AA69-8F5EFC33E98E}" presName="node" presStyleLbl="node1" presStyleIdx="0" presStyleCnt="3">
        <dgm:presLayoutVars>
          <dgm:bulletEnabled val="1"/>
        </dgm:presLayoutVars>
      </dgm:prSet>
      <dgm:spPr/>
      <dgm:t>
        <a:bodyPr/>
        <a:lstStyle/>
        <a:p>
          <a:endParaRPr lang="en-US"/>
        </a:p>
      </dgm:t>
    </dgm:pt>
    <dgm:pt modelId="{104BA82A-80E8-460C-8EB3-55FE48BF5567}" type="pres">
      <dgm:prSet presAssocID="{E77294AB-E9F8-4E84-84E7-A22C10AB63EA}" presName="sibTrans" presStyleCnt="0"/>
      <dgm:spPr/>
    </dgm:pt>
    <dgm:pt modelId="{B9F34223-C246-439F-B372-9A3C24EE9708}" type="pres">
      <dgm:prSet presAssocID="{EC3D5E18-101B-42C4-8391-D20F53CC87C6}" presName="node" presStyleLbl="node1" presStyleIdx="1" presStyleCnt="3">
        <dgm:presLayoutVars>
          <dgm:bulletEnabled val="1"/>
        </dgm:presLayoutVars>
      </dgm:prSet>
      <dgm:spPr/>
      <dgm:t>
        <a:bodyPr/>
        <a:lstStyle/>
        <a:p>
          <a:endParaRPr lang="en-US"/>
        </a:p>
      </dgm:t>
    </dgm:pt>
    <dgm:pt modelId="{2793FB4B-6039-4A2C-8F14-BFD3BD1F6EC5}" type="pres">
      <dgm:prSet presAssocID="{9FBF9872-9F90-431A-B83C-1E23CF830064}" presName="sibTrans" presStyleCnt="0"/>
      <dgm:spPr/>
    </dgm:pt>
    <dgm:pt modelId="{F2BF40EB-4C8A-4CB5-AE41-DBFFC406349E}" type="pres">
      <dgm:prSet presAssocID="{837AE260-D8CD-48DF-ABB6-29C5958E7E4E}" presName="node" presStyleLbl="node1" presStyleIdx="2" presStyleCnt="3">
        <dgm:presLayoutVars>
          <dgm:bulletEnabled val="1"/>
        </dgm:presLayoutVars>
      </dgm:prSet>
      <dgm:spPr/>
      <dgm:t>
        <a:bodyPr/>
        <a:lstStyle/>
        <a:p>
          <a:endParaRPr lang="en-US"/>
        </a:p>
      </dgm:t>
    </dgm:pt>
  </dgm:ptLst>
  <dgm:cxnLst>
    <dgm:cxn modelId="{13A917A7-A24A-4D80-863B-F62DCC462D1D}" srcId="{439A2907-79C3-47C7-A332-A1D40D318BC8}" destId="{837AE260-D8CD-48DF-ABB6-29C5958E7E4E}" srcOrd="2" destOrd="0" parTransId="{BB12DCED-6133-4D7E-BE35-DCFA2146450B}" sibTransId="{A8D7D887-7315-4603-9C62-EA0E922A37F3}"/>
    <dgm:cxn modelId="{50645293-CA5E-4F35-8C1B-960D097DC5C9}" srcId="{439A2907-79C3-47C7-A332-A1D40D318BC8}" destId="{08BBDEC2-5C16-4A09-AA69-8F5EFC33E98E}" srcOrd="0" destOrd="0" parTransId="{53ECCB6E-43B5-4412-AE27-E1AE3C9930F3}" sibTransId="{E77294AB-E9F8-4E84-84E7-A22C10AB63EA}"/>
    <dgm:cxn modelId="{4F2EBEB8-2D5E-484C-BC53-CBF0B16D0F7E}" type="presOf" srcId="{F970DBDA-E507-49DE-809F-DD59E15F68F1}" destId="{B9F34223-C246-439F-B372-9A3C24EE9708}" srcOrd="0" destOrd="1" presId="urn:microsoft.com/office/officeart/2005/8/layout/hList6"/>
    <dgm:cxn modelId="{F1EB8AEA-8004-44B9-A2EC-FF7F9319D66E}" type="presOf" srcId="{90DBADA5-77D2-4C40-B111-539DF2A7A74B}" destId="{B9F34223-C246-439F-B372-9A3C24EE9708}" srcOrd="0" destOrd="4" presId="urn:microsoft.com/office/officeart/2005/8/layout/hList6"/>
    <dgm:cxn modelId="{712E5A2D-695C-4B3A-B79F-F51CAF10086C}" srcId="{EC3D5E18-101B-42C4-8391-D20F53CC87C6}" destId="{76891396-4596-4D54-9B49-04A30D03B287}" srcOrd="5" destOrd="0" parTransId="{5480B470-BC45-4441-9DF8-4FFCA3238CC9}" sibTransId="{7D27BFFA-55C2-4979-B76F-6B70A2F4C488}"/>
    <dgm:cxn modelId="{004A5E1C-C288-44D6-9BBE-A5B83758C5EA}" type="presOf" srcId="{EEC07EBC-B7FE-43D8-9E04-2CDA6F27B73D}" destId="{B9F34223-C246-439F-B372-9A3C24EE9708}" srcOrd="0" destOrd="2" presId="urn:microsoft.com/office/officeart/2005/8/layout/hList6"/>
    <dgm:cxn modelId="{37FC3846-B3E1-4FB6-9598-DC517B013E78}" type="presOf" srcId="{76891396-4596-4D54-9B49-04A30D03B287}" destId="{B9F34223-C246-439F-B372-9A3C24EE9708}" srcOrd="0" destOrd="6" presId="urn:microsoft.com/office/officeart/2005/8/layout/hList6"/>
    <dgm:cxn modelId="{37CFE19E-070E-47D9-A22B-D61911C5C92D}" srcId="{EC3D5E18-101B-42C4-8391-D20F53CC87C6}" destId="{A4AFA81E-3325-42DE-88E4-2D874E39C603}" srcOrd="4" destOrd="0" parTransId="{C7B4143B-8B83-42EF-8438-D3A167751D87}" sibTransId="{909D7A81-EF73-4964-81EC-AFD853F5200C}"/>
    <dgm:cxn modelId="{D426B166-8C78-44DF-B69E-81FAD9207B40}" type="presOf" srcId="{B02B91E3-B7D1-49F4-9ACF-0F7221359D82}" destId="{6D0C76F5-8625-41B2-8DC1-B54B83B16CCB}" srcOrd="0" destOrd="1" presId="urn:microsoft.com/office/officeart/2005/8/layout/hList6"/>
    <dgm:cxn modelId="{8A7AF52A-0F1A-43D3-9AB7-026E0D3CD2C6}" srcId="{439A2907-79C3-47C7-A332-A1D40D318BC8}" destId="{EC3D5E18-101B-42C4-8391-D20F53CC87C6}" srcOrd="1" destOrd="0" parTransId="{F79B15C6-5D4D-4478-977F-4DA0ABC6A44C}" sibTransId="{9FBF9872-9F90-431A-B83C-1E23CF830064}"/>
    <dgm:cxn modelId="{2347489C-244F-4F0C-88B5-6732D70EDAD9}" type="presOf" srcId="{837AE260-D8CD-48DF-ABB6-29C5958E7E4E}" destId="{F2BF40EB-4C8A-4CB5-AE41-DBFFC406349E}" srcOrd="0" destOrd="0" presId="urn:microsoft.com/office/officeart/2005/8/layout/hList6"/>
    <dgm:cxn modelId="{BECA91F4-75FA-4266-917E-6D96AE9F2C6A}" srcId="{EC3D5E18-101B-42C4-8391-D20F53CC87C6}" destId="{F970DBDA-E507-49DE-809F-DD59E15F68F1}" srcOrd="0" destOrd="0" parTransId="{01677DB6-C845-4A1A-B85C-6E3127BB8EB8}" sibTransId="{D9389D3B-3914-4765-8ABD-6B37D40BB9FC}"/>
    <dgm:cxn modelId="{8A7AE38E-F321-4C72-8CC7-C17F5022C494}" srcId="{EC3D5E18-101B-42C4-8391-D20F53CC87C6}" destId="{90DBADA5-77D2-4C40-B111-539DF2A7A74B}" srcOrd="3" destOrd="0" parTransId="{A20F4285-BFC1-49F1-9460-0CD45FFEA2F3}" sibTransId="{5220225C-B1B0-4371-872A-56C3520E6D5D}"/>
    <dgm:cxn modelId="{879A5532-7AE5-4745-9858-4898535247FE}" srcId="{EC3D5E18-101B-42C4-8391-D20F53CC87C6}" destId="{16623396-74C5-49B0-9134-8860A4E24363}" srcOrd="2" destOrd="0" parTransId="{76155EE2-E614-44AF-BBB8-DCECA55A5EFA}" sibTransId="{BE29D10B-598F-44C4-925A-DB58002FFF62}"/>
    <dgm:cxn modelId="{E8C81F12-8622-4328-AF69-38E46B8AEA38}" srcId="{EC3D5E18-101B-42C4-8391-D20F53CC87C6}" destId="{C6166B61-CD2B-4125-8B12-541D18F21D72}" srcOrd="6" destOrd="0" parTransId="{5382D3D4-A8E4-488D-A2F2-CDEE67F8408A}" sibTransId="{DD25AFD5-F1B1-4D39-8EA9-C646205E9DE4}"/>
    <dgm:cxn modelId="{53A3B991-3B90-48A7-8076-5D9F1806E799}" srcId="{08BBDEC2-5C16-4A09-AA69-8F5EFC33E98E}" destId="{B02B91E3-B7D1-49F4-9ACF-0F7221359D82}" srcOrd="0" destOrd="0" parTransId="{6A99A802-4689-4663-881D-6AB982A54B51}" sibTransId="{D8C82D43-8972-4597-8618-1C707436991B}"/>
    <dgm:cxn modelId="{332A8D4F-48AD-476E-AD5B-42164CB9F044}" type="presOf" srcId="{EC3D5E18-101B-42C4-8391-D20F53CC87C6}" destId="{B9F34223-C246-439F-B372-9A3C24EE9708}" srcOrd="0" destOrd="0" presId="urn:microsoft.com/office/officeart/2005/8/layout/hList6"/>
    <dgm:cxn modelId="{80E43375-C72B-489F-96DC-303C7568BE72}" srcId="{EC3D5E18-101B-42C4-8391-D20F53CC87C6}" destId="{EEC07EBC-B7FE-43D8-9E04-2CDA6F27B73D}" srcOrd="1" destOrd="0" parTransId="{4D858ABF-8E40-4E86-999E-B325E5269D36}" sibTransId="{F1148146-D1E0-46C7-AD4D-27BCB26A15F9}"/>
    <dgm:cxn modelId="{C2158837-C9B1-4B43-ABAA-80C688FB68CD}" type="presOf" srcId="{439A2907-79C3-47C7-A332-A1D40D318BC8}" destId="{92535131-D09E-4286-ABAA-2B92B6D9AF49}" srcOrd="0" destOrd="0" presId="urn:microsoft.com/office/officeart/2005/8/layout/hList6"/>
    <dgm:cxn modelId="{2E45259F-8DA3-4EB9-AB8B-9EF37A81E5C2}" type="presOf" srcId="{08BBDEC2-5C16-4A09-AA69-8F5EFC33E98E}" destId="{6D0C76F5-8625-41B2-8DC1-B54B83B16CCB}" srcOrd="0" destOrd="0" presId="urn:microsoft.com/office/officeart/2005/8/layout/hList6"/>
    <dgm:cxn modelId="{0F1FC3A6-1037-4B50-8F03-42B72B0A8B3C}" type="presOf" srcId="{16623396-74C5-49B0-9134-8860A4E24363}" destId="{B9F34223-C246-439F-B372-9A3C24EE9708}" srcOrd="0" destOrd="3" presId="urn:microsoft.com/office/officeart/2005/8/layout/hList6"/>
    <dgm:cxn modelId="{1F48CD16-A4D9-47F1-81E8-E277492AAD9F}" type="presOf" srcId="{A4AFA81E-3325-42DE-88E4-2D874E39C603}" destId="{B9F34223-C246-439F-B372-9A3C24EE9708}" srcOrd="0" destOrd="5" presId="urn:microsoft.com/office/officeart/2005/8/layout/hList6"/>
    <dgm:cxn modelId="{8C0BDCB5-05FB-4629-92CF-79A0B586EE4D}" type="presOf" srcId="{C6166B61-CD2B-4125-8B12-541D18F21D72}" destId="{B9F34223-C246-439F-B372-9A3C24EE9708}" srcOrd="0" destOrd="7" presId="urn:microsoft.com/office/officeart/2005/8/layout/hList6"/>
    <dgm:cxn modelId="{07DA3E5E-6CF3-42AA-997D-B8C4618A3C3B}" type="presParOf" srcId="{92535131-D09E-4286-ABAA-2B92B6D9AF49}" destId="{6D0C76F5-8625-41B2-8DC1-B54B83B16CCB}" srcOrd="0" destOrd="0" presId="urn:microsoft.com/office/officeart/2005/8/layout/hList6"/>
    <dgm:cxn modelId="{EA95C428-166A-43EA-8534-F0A4BF34FF15}" type="presParOf" srcId="{92535131-D09E-4286-ABAA-2B92B6D9AF49}" destId="{104BA82A-80E8-460C-8EB3-55FE48BF5567}" srcOrd="1" destOrd="0" presId="urn:microsoft.com/office/officeart/2005/8/layout/hList6"/>
    <dgm:cxn modelId="{A026CBE7-F56F-4D00-BBFB-E8FFFBE81072}" type="presParOf" srcId="{92535131-D09E-4286-ABAA-2B92B6D9AF49}" destId="{B9F34223-C246-439F-B372-9A3C24EE9708}" srcOrd="2" destOrd="0" presId="urn:microsoft.com/office/officeart/2005/8/layout/hList6"/>
    <dgm:cxn modelId="{B033D436-1372-4BF0-80E4-2EBCBCBDE87A}" type="presParOf" srcId="{92535131-D09E-4286-ABAA-2B92B6D9AF49}" destId="{2793FB4B-6039-4A2C-8F14-BFD3BD1F6EC5}" srcOrd="3" destOrd="0" presId="urn:microsoft.com/office/officeart/2005/8/layout/hList6"/>
    <dgm:cxn modelId="{BBD39708-7FF5-4CF8-ACEB-D88A89F0F698}" type="presParOf" srcId="{92535131-D09E-4286-ABAA-2B92B6D9AF49}" destId="{F2BF40EB-4C8A-4CB5-AE41-DBFFC406349E}" srcOrd="4" destOrd="0" presId="urn:microsoft.com/office/officeart/2005/8/layout/hList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B7FF6B5-2427-4BEB-8A52-C6F7ED49CCCC}"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E743778B-3F64-464E-8713-DE1867A5CA45}">
      <dgm:prSet/>
      <dgm:spPr>
        <a:solidFill>
          <a:schemeClr val="accent1"/>
        </a:solidFill>
      </dgm:spPr>
      <dgm:t>
        <a:bodyPr/>
        <a:lstStyle/>
        <a:p>
          <a:pPr rtl="0"/>
          <a:r>
            <a:rPr lang="en-US" dirty="0">
              <a:solidFill>
                <a:schemeClr val="accent4"/>
              </a:solidFill>
            </a:rPr>
            <a:t>10% of the funds from the victim service category must go to culturally specific community-based organizations.</a:t>
          </a:r>
        </a:p>
      </dgm:t>
    </dgm:pt>
    <dgm:pt modelId="{0E9982BB-000B-43D7-9B9E-C7F7C9EE75A8}" type="parTrans" cxnId="{CF844D36-3969-4746-927D-631C1012B088}">
      <dgm:prSet/>
      <dgm:spPr/>
      <dgm:t>
        <a:bodyPr/>
        <a:lstStyle/>
        <a:p>
          <a:endParaRPr lang="en-US"/>
        </a:p>
      </dgm:t>
    </dgm:pt>
    <dgm:pt modelId="{1D9E8857-D9A5-42AC-B223-464BA756A62C}" type="sibTrans" cxnId="{CF844D36-3969-4746-927D-631C1012B088}">
      <dgm:prSet/>
      <dgm:spPr/>
      <dgm:t>
        <a:bodyPr/>
        <a:lstStyle/>
        <a:p>
          <a:endParaRPr lang="en-US"/>
        </a:p>
      </dgm:t>
    </dgm:pt>
    <dgm:pt modelId="{2B9D33F0-DEB5-4FE5-9862-3591D979BB7B}">
      <dgm:prSet/>
      <dgm:spPr>
        <a:solidFill>
          <a:schemeClr val="accent1"/>
        </a:solidFill>
      </dgm:spPr>
      <dgm:t>
        <a:bodyPr/>
        <a:lstStyle/>
        <a:p>
          <a:pPr rtl="0"/>
          <a:r>
            <a:rPr lang="en-US" dirty="0">
              <a:solidFill>
                <a:schemeClr val="accent4"/>
              </a:solidFill>
            </a:rPr>
            <a:t>Funds awarded from the court category must be awarded “to” courts rather than “for” courts.</a:t>
          </a:r>
        </a:p>
      </dgm:t>
    </dgm:pt>
    <dgm:pt modelId="{BBD06C70-0733-4F3D-BD51-6290EC51518F}" type="parTrans" cxnId="{F00AABFF-2C34-4148-BECD-3F91A05E8E5F}">
      <dgm:prSet/>
      <dgm:spPr/>
      <dgm:t>
        <a:bodyPr/>
        <a:lstStyle/>
        <a:p>
          <a:endParaRPr lang="en-US"/>
        </a:p>
      </dgm:t>
    </dgm:pt>
    <dgm:pt modelId="{12A9E8B1-84C3-401F-81D1-22EA76F4C1E5}" type="sibTrans" cxnId="{F00AABFF-2C34-4148-BECD-3F91A05E8E5F}">
      <dgm:prSet/>
      <dgm:spPr/>
      <dgm:t>
        <a:bodyPr/>
        <a:lstStyle/>
        <a:p>
          <a:endParaRPr lang="en-US"/>
        </a:p>
      </dgm:t>
    </dgm:pt>
    <dgm:pt modelId="{A45C6EB6-EE4B-412B-B841-98D05886AB9C}">
      <dgm:prSet/>
      <dgm:spPr>
        <a:solidFill>
          <a:schemeClr val="accent1"/>
        </a:solidFill>
      </dgm:spPr>
      <dgm:t>
        <a:bodyPr/>
        <a:lstStyle/>
        <a:p>
          <a:pPr rtl="0"/>
          <a:r>
            <a:rPr lang="en-US" dirty="0">
              <a:solidFill>
                <a:schemeClr val="accent4"/>
              </a:solidFill>
            </a:rPr>
            <a:t>20% of funds granted to the state shall be allocated for projects in two or more federal allocation categories that meaningfully address sexual assault.  </a:t>
          </a:r>
        </a:p>
      </dgm:t>
    </dgm:pt>
    <dgm:pt modelId="{4A8503C5-0C18-438D-9874-7F42D5E403A7}" type="parTrans" cxnId="{601A422D-9EBE-4D5C-B7C6-DEDD156B70E4}">
      <dgm:prSet/>
      <dgm:spPr/>
      <dgm:t>
        <a:bodyPr/>
        <a:lstStyle/>
        <a:p>
          <a:endParaRPr lang="en-US"/>
        </a:p>
      </dgm:t>
    </dgm:pt>
    <dgm:pt modelId="{E87E74C1-856D-4CF3-842C-28A9D3319F5E}" type="sibTrans" cxnId="{601A422D-9EBE-4D5C-B7C6-DEDD156B70E4}">
      <dgm:prSet/>
      <dgm:spPr/>
      <dgm:t>
        <a:bodyPr/>
        <a:lstStyle/>
        <a:p>
          <a:endParaRPr lang="en-US"/>
        </a:p>
      </dgm:t>
    </dgm:pt>
    <dgm:pt modelId="{F3091E0A-61F2-4841-946D-5830059A38E8}" type="pres">
      <dgm:prSet presAssocID="{7B7FF6B5-2427-4BEB-8A52-C6F7ED49CCCC}" presName="linear" presStyleCnt="0">
        <dgm:presLayoutVars>
          <dgm:animLvl val="lvl"/>
          <dgm:resizeHandles val="exact"/>
        </dgm:presLayoutVars>
      </dgm:prSet>
      <dgm:spPr/>
      <dgm:t>
        <a:bodyPr/>
        <a:lstStyle/>
        <a:p>
          <a:endParaRPr lang="en-US"/>
        </a:p>
      </dgm:t>
    </dgm:pt>
    <dgm:pt modelId="{DE5807D5-6DF4-4A89-A771-26E013CB0892}" type="pres">
      <dgm:prSet presAssocID="{E743778B-3F64-464E-8713-DE1867A5CA45}" presName="parentText" presStyleLbl="node1" presStyleIdx="0" presStyleCnt="3">
        <dgm:presLayoutVars>
          <dgm:chMax val="0"/>
          <dgm:bulletEnabled val="1"/>
        </dgm:presLayoutVars>
      </dgm:prSet>
      <dgm:spPr/>
      <dgm:t>
        <a:bodyPr/>
        <a:lstStyle/>
        <a:p>
          <a:endParaRPr lang="en-US"/>
        </a:p>
      </dgm:t>
    </dgm:pt>
    <dgm:pt modelId="{EDABFEB4-4108-491A-8F5C-B5D867EFEEA9}" type="pres">
      <dgm:prSet presAssocID="{1D9E8857-D9A5-42AC-B223-464BA756A62C}" presName="spacer" presStyleCnt="0"/>
      <dgm:spPr/>
    </dgm:pt>
    <dgm:pt modelId="{B8EA4B1D-A50D-48AE-B5DF-D537DF100BC3}" type="pres">
      <dgm:prSet presAssocID="{2B9D33F0-DEB5-4FE5-9862-3591D979BB7B}" presName="parentText" presStyleLbl="node1" presStyleIdx="1" presStyleCnt="3">
        <dgm:presLayoutVars>
          <dgm:chMax val="0"/>
          <dgm:bulletEnabled val="1"/>
        </dgm:presLayoutVars>
      </dgm:prSet>
      <dgm:spPr/>
      <dgm:t>
        <a:bodyPr/>
        <a:lstStyle/>
        <a:p>
          <a:endParaRPr lang="en-US"/>
        </a:p>
      </dgm:t>
    </dgm:pt>
    <dgm:pt modelId="{6EADC7E7-119C-46CB-8A29-5F5978869302}" type="pres">
      <dgm:prSet presAssocID="{12A9E8B1-84C3-401F-81D1-22EA76F4C1E5}" presName="spacer" presStyleCnt="0"/>
      <dgm:spPr/>
    </dgm:pt>
    <dgm:pt modelId="{7BECE55D-6FD6-486B-89DA-F7259917623F}" type="pres">
      <dgm:prSet presAssocID="{A45C6EB6-EE4B-412B-B841-98D05886AB9C}" presName="parentText" presStyleLbl="node1" presStyleIdx="2" presStyleCnt="3">
        <dgm:presLayoutVars>
          <dgm:chMax val="0"/>
          <dgm:bulletEnabled val="1"/>
        </dgm:presLayoutVars>
      </dgm:prSet>
      <dgm:spPr/>
      <dgm:t>
        <a:bodyPr/>
        <a:lstStyle/>
        <a:p>
          <a:endParaRPr lang="en-US"/>
        </a:p>
      </dgm:t>
    </dgm:pt>
  </dgm:ptLst>
  <dgm:cxnLst>
    <dgm:cxn modelId="{CF844D36-3969-4746-927D-631C1012B088}" srcId="{7B7FF6B5-2427-4BEB-8A52-C6F7ED49CCCC}" destId="{E743778B-3F64-464E-8713-DE1867A5CA45}" srcOrd="0" destOrd="0" parTransId="{0E9982BB-000B-43D7-9B9E-C7F7C9EE75A8}" sibTransId="{1D9E8857-D9A5-42AC-B223-464BA756A62C}"/>
    <dgm:cxn modelId="{C290CBF1-9D84-4E39-BFAD-D8551F734B90}" type="presOf" srcId="{A45C6EB6-EE4B-412B-B841-98D05886AB9C}" destId="{7BECE55D-6FD6-486B-89DA-F7259917623F}" srcOrd="0" destOrd="0" presId="urn:microsoft.com/office/officeart/2005/8/layout/vList2"/>
    <dgm:cxn modelId="{9DD62B1C-64F2-4F8F-AF92-52198E98D9D0}" type="presOf" srcId="{E743778B-3F64-464E-8713-DE1867A5CA45}" destId="{DE5807D5-6DF4-4A89-A771-26E013CB0892}" srcOrd="0" destOrd="0" presId="urn:microsoft.com/office/officeart/2005/8/layout/vList2"/>
    <dgm:cxn modelId="{D471B4A6-0E7E-4478-8596-57CF4FB141A6}" type="presOf" srcId="{2B9D33F0-DEB5-4FE5-9862-3591D979BB7B}" destId="{B8EA4B1D-A50D-48AE-B5DF-D537DF100BC3}" srcOrd="0" destOrd="0" presId="urn:microsoft.com/office/officeart/2005/8/layout/vList2"/>
    <dgm:cxn modelId="{F00AABFF-2C34-4148-BECD-3F91A05E8E5F}" srcId="{7B7FF6B5-2427-4BEB-8A52-C6F7ED49CCCC}" destId="{2B9D33F0-DEB5-4FE5-9862-3591D979BB7B}" srcOrd="1" destOrd="0" parTransId="{BBD06C70-0733-4F3D-BD51-6290EC51518F}" sibTransId="{12A9E8B1-84C3-401F-81D1-22EA76F4C1E5}"/>
    <dgm:cxn modelId="{601A422D-9EBE-4D5C-B7C6-DEDD156B70E4}" srcId="{7B7FF6B5-2427-4BEB-8A52-C6F7ED49CCCC}" destId="{A45C6EB6-EE4B-412B-B841-98D05886AB9C}" srcOrd="2" destOrd="0" parTransId="{4A8503C5-0C18-438D-9874-7F42D5E403A7}" sibTransId="{E87E74C1-856D-4CF3-842C-28A9D3319F5E}"/>
    <dgm:cxn modelId="{9DC812D3-EF71-49B7-8130-59EF1EDF2E1B}" type="presOf" srcId="{7B7FF6B5-2427-4BEB-8A52-C6F7ED49CCCC}" destId="{F3091E0A-61F2-4841-946D-5830059A38E8}" srcOrd="0" destOrd="0" presId="urn:microsoft.com/office/officeart/2005/8/layout/vList2"/>
    <dgm:cxn modelId="{7AA7CD36-213A-4F4B-95E3-9E3425525BF0}" type="presParOf" srcId="{F3091E0A-61F2-4841-946D-5830059A38E8}" destId="{DE5807D5-6DF4-4A89-A771-26E013CB0892}" srcOrd="0" destOrd="0" presId="urn:microsoft.com/office/officeart/2005/8/layout/vList2"/>
    <dgm:cxn modelId="{9778D349-6D90-4F8A-9D75-18F7353022A5}" type="presParOf" srcId="{F3091E0A-61F2-4841-946D-5830059A38E8}" destId="{EDABFEB4-4108-491A-8F5C-B5D867EFEEA9}" srcOrd="1" destOrd="0" presId="urn:microsoft.com/office/officeart/2005/8/layout/vList2"/>
    <dgm:cxn modelId="{D73CB026-2589-413A-8B1D-7F4F33A7C6BE}" type="presParOf" srcId="{F3091E0A-61F2-4841-946D-5830059A38E8}" destId="{B8EA4B1D-A50D-48AE-B5DF-D537DF100BC3}" srcOrd="2" destOrd="0" presId="urn:microsoft.com/office/officeart/2005/8/layout/vList2"/>
    <dgm:cxn modelId="{73BA7999-BC56-427D-B01A-478B01A34029}" type="presParOf" srcId="{F3091E0A-61F2-4841-946D-5830059A38E8}" destId="{6EADC7E7-119C-46CB-8A29-5F5978869302}" srcOrd="3" destOrd="0" presId="urn:microsoft.com/office/officeart/2005/8/layout/vList2"/>
    <dgm:cxn modelId="{DFBAF624-7C49-4607-9F8B-0784C8B847FF}" type="presParOf" srcId="{F3091E0A-61F2-4841-946D-5830059A38E8}" destId="{7BECE55D-6FD6-486B-89DA-F7259917623F}"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067FD4D4-C9E4-4F9A-A973-71CE5A528576}" type="doc">
      <dgm:prSet loTypeId="urn:microsoft.com/office/officeart/2005/8/layout/hList6" loCatId="list" qsTypeId="urn:microsoft.com/office/officeart/2005/8/quickstyle/simple1" qsCatId="simple" csTypeId="urn:microsoft.com/office/officeart/2005/8/colors/accent1_2" csCatId="accent1" phldr="1"/>
      <dgm:spPr/>
      <dgm:t>
        <a:bodyPr/>
        <a:lstStyle/>
        <a:p>
          <a:endParaRPr lang="en-US"/>
        </a:p>
      </dgm:t>
    </dgm:pt>
    <dgm:pt modelId="{E2789069-6778-47B5-AD3E-5A62A5860045}">
      <dgm:prSet/>
      <dgm:spPr>
        <a:ln>
          <a:solidFill>
            <a:schemeClr val="bg1"/>
          </a:solidFill>
        </a:ln>
      </dgm:spPr>
      <dgm:t>
        <a:bodyPr/>
        <a:lstStyle/>
        <a:p>
          <a:pPr rtl="0"/>
          <a:r>
            <a:rPr lang="en-US" dirty="0"/>
            <a:t>Describes the model</a:t>
          </a:r>
        </a:p>
      </dgm:t>
    </dgm:pt>
    <dgm:pt modelId="{1884F558-7973-46DA-844D-335120691C84}" type="parTrans" cxnId="{46BBA23C-FFF2-42F0-9F9C-3219BCD38B4C}">
      <dgm:prSet/>
      <dgm:spPr/>
      <dgm:t>
        <a:bodyPr/>
        <a:lstStyle/>
        <a:p>
          <a:endParaRPr lang="en-US"/>
        </a:p>
      </dgm:t>
    </dgm:pt>
    <dgm:pt modelId="{A4D61CC4-C4E8-456C-A18B-D3FB5809586B}" type="sibTrans" cxnId="{46BBA23C-FFF2-42F0-9F9C-3219BCD38B4C}">
      <dgm:prSet/>
      <dgm:spPr/>
      <dgm:t>
        <a:bodyPr/>
        <a:lstStyle/>
        <a:p>
          <a:endParaRPr lang="en-US"/>
        </a:p>
      </dgm:t>
    </dgm:pt>
    <dgm:pt modelId="{57F00017-11F9-4799-B840-3CFF6B0F3D54}">
      <dgm:prSet/>
      <dgm:spPr>
        <a:ln>
          <a:solidFill>
            <a:schemeClr val="bg1"/>
          </a:solidFill>
        </a:ln>
      </dgm:spPr>
      <dgm:t>
        <a:bodyPr/>
        <a:lstStyle/>
        <a:p>
          <a:pPr rtl="0"/>
          <a:r>
            <a:rPr lang="en-US" dirty="0"/>
            <a:t>Describes the activities </a:t>
          </a:r>
        </a:p>
      </dgm:t>
    </dgm:pt>
    <dgm:pt modelId="{E1A13A27-F620-4D2B-B34E-9A0801999EA6}" type="parTrans" cxnId="{97B531C6-FF61-46BD-B1C1-42479470338A}">
      <dgm:prSet/>
      <dgm:spPr/>
      <dgm:t>
        <a:bodyPr/>
        <a:lstStyle/>
        <a:p>
          <a:endParaRPr lang="en-US"/>
        </a:p>
      </dgm:t>
    </dgm:pt>
    <dgm:pt modelId="{53607D4E-772A-41B7-80A6-66641ECEAEE9}" type="sibTrans" cxnId="{97B531C6-FF61-46BD-B1C1-42479470338A}">
      <dgm:prSet/>
      <dgm:spPr/>
      <dgm:t>
        <a:bodyPr/>
        <a:lstStyle/>
        <a:p>
          <a:endParaRPr lang="en-US"/>
        </a:p>
      </dgm:t>
    </dgm:pt>
    <dgm:pt modelId="{5107351F-4245-4743-8794-4599DE4095DF}">
      <dgm:prSet/>
      <dgm:spPr>
        <a:ln>
          <a:solidFill>
            <a:schemeClr val="bg1"/>
          </a:solidFill>
        </a:ln>
      </dgm:spPr>
      <dgm:t>
        <a:bodyPr/>
        <a:lstStyle/>
        <a:p>
          <a:pPr rtl="0"/>
          <a:r>
            <a:rPr lang="en-US" dirty="0"/>
            <a:t>Describes the impact </a:t>
          </a:r>
        </a:p>
      </dgm:t>
    </dgm:pt>
    <dgm:pt modelId="{3FF1621C-D9A6-4D55-8B4B-2635F5A84D83}" type="parTrans" cxnId="{E428B53E-826B-43DC-AF0C-F6313AC7D47D}">
      <dgm:prSet/>
      <dgm:spPr/>
      <dgm:t>
        <a:bodyPr/>
        <a:lstStyle/>
        <a:p>
          <a:endParaRPr lang="en-US"/>
        </a:p>
      </dgm:t>
    </dgm:pt>
    <dgm:pt modelId="{21B76C16-29AD-4B5A-8A81-7AA1315AECAD}" type="sibTrans" cxnId="{E428B53E-826B-43DC-AF0C-F6313AC7D47D}">
      <dgm:prSet/>
      <dgm:spPr/>
      <dgm:t>
        <a:bodyPr/>
        <a:lstStyle/>
        <a:p>
          <a:endParaRPr lang="en-US"/>
        </a:p>
      </dgm:t>
    </dgm:pt>
    <dgm:pt modelId="{50C21B1C-4708-47DA-8F1B-E4789CB14AB6}">
      <dgm:prSet/>
      <dgm:spPr>
        <a:ln>
          <a:noFill/>
        </a:ln>
      </dgm:spPr>
      <dgm:t>
        <a:bodyPr/>
        <a:lstStyle/>
        <a:p>
          <a:pPr rtl="0"/>
          <a:r>
            <a:rPr lang="en-US" dirty="0"/>
            <a:t>Describes the evidence</a:t>
          </a:r>
        </a:p>
      </dgm:t>
    </dgm:pt>
    <dgm:pt modelId="{13075979-B809-4057-A057-879C8D49DD7C}" type="parTrans" cxnId="{0F16C100-BD3E-4BB2-9B24-DB5188821AEE}">
      <dgm:prSet/>
      <dgm:spPr/>
      <dgm:t>
        <a:bodyPr/>
        <a:lstStyle/>
        <a:p>
          <a:endParaRPr lang="en-US"/>
        </a:p>
      </dgm:t>
    </dgm:pt>
    <dgm:pt modelId="{2CF9C1DA-92BA-4A37-9820-B671F13BE8DE}" type="sibTrans" cxnId="{0F16C100-BD3E-4BB2-9B24-DB5188821AEE}">
      <dgm:prSet/>
      <dgm:spPr/>
      <dgm:t>
        <a:bodyPr/>
        <a:lstStyle/>
        <a:p>
          <a:endParaRPr lang="en-US"/>
        </a:p>
      </dgm:t>
    </dgm:pt>
    <dgm:pt modelId="{084A6DC0-5B51-4E8D-BE50-6CE4DFECFAAE}" type="pres">
      <dgm:prSet presAssocID="{067FD4D4-C9E4-4F9A-A973-71CE5A528576}" presName="Name0" presStyleCnt="0">
        <dgm:presLayoutVars>
          <dgm:dir/>
          <dgm:resizeHandles val="exact"/>
        </dgm:presLayoutVars>
      </dgm:prSet>
      <dgm:spPr/>
      <dgm:t>
        <a:bodyPr/>
        <a:lstStyle/>
        <a:p>
          <a:endParaRPr lang="en-US"/>
        </a:p>
      </dgm:t>
    </dgm:pt>
    <dgm:pt modelId="{14CACD07-277D-4721-B887-87FA3DA5C946}" type="pres">
      <dgm:prSet presAssocID="{E2789069-6778-47B5-AD3E-5A62A5860045}" presName="node" presStyleLbl="node1" presStyleIdx="0" presStyleCnt="4" custLinFactNeighborX="55001" custLinFactNeighborY="-3175">
        <dgm:presLayoutVars>
          <dgm:bulletEnabled val="1"/>
        </dgm:presLayoutVars>
      </dgm:prSet>
      <dgm:spPr/>
      <dgm:t>
        <a:bodyPr/>
        <a:lstStyle/>
        <a:p>
          <a:endParaRPr lang="en-US"/>
        </a:p>
      </dgm:t>
    </dgm:pt>
    <dgm:pt modelId="{77CC7F68-D0C5-45BA-9B85-3FF919367797}" type="pres">
      <dgm:prSet presAssocID="{A4D61CC4-C4E8-456C-A18B-D3FB5809586B}" presName="sibTrans" presStyleCnt="0"/>
      <dgm:spPr/>
    </dgm:pt>
    <dgm:pt modelId="{3EA19770-B0DC-4B1B-AAD5-2C063A248823}" type="pres">
      <dgm:prSet presAssocID="{50C21B1C-4708-47DA-8F1B-E4789CB14AB6}" presName="node" presStyleLbl="node1" presStyleIdx="1" presStyleCnt="4" custLinFactNeighborX="14698" custLinFactNeighborY="-1587">
        <dgm:presLayoutVars>
          <dgm:bulletEnabled val="1"/>
        </dgm:presLayoutVars>
      </dgm:prSet>
      <dgm:spPr/>
      <dgm:t>
        <a:bodyPr/>
        <a:lstStyle/>
        <a:p>
          <a:endParaRPr lang="en-US"/>
        </a:p>
      </dgm:t>
    </dgm:pt>
    <dgm:pt modelId="{65D27323-1DCC-4FD3-9919-86B3D19FCC64}" type="pres">
      <dgm:prSet presAssocID="{2CF9C1DA-92BA-4A37-9820-B671F13BE8DE}" presName="sibTrans" presStyleCnt="0"/>
      <dgm:spPr/>
    </dgm:pt>
    <dgm:pt modelId="{A7B07F63-5FC9-42B9-9EFE-1AA724941E42}" type="pres">
      <dgm:prSet presAssocID="{57F00017-11F9-4799-B840-3CFF6B0F3D54}" presName="node" presStyleLbl="node1" presStyleIdx="2" presStyleCnt="4">
        <dgm:presLayoutVars>
          <dgm:bulletEnabled val="1"/>
        </dgm:presLayoutVars>
      </dgm:prSet>
      <dgm:spPr/>
      <dgm:t>
        <a:bodyPr/>
        <a:lstStyle/>
        <a:p>
          <a:endParaRPr lang="en-US"/>
        </a:p>
      </dgm:t>
    </dgm:pt>
    <dgm:pt modelId="{3E169288-E690-403D-95D7-893640B781CC}" type="pres">
      <dgm:prSet presAssocID="{53607D4E-772A-41B7-80A6-66641ECEAEE9}" presName="sibTrans" presStyleCnt="0"/>
      <dgm:spPr/>
    </dgm:pt>
    <dgm:pt modelId="{59BA6B44-D764-40E0-A4C7-0E58817392D8}" type="pres">
      <dgm:prSet presAssocID="{5107351F-4245-4743-8794-4599DE4095DF}" presName="node" presStyleLbl="node1" presStyleIdx="3" presStyleCnt="4">
        <dgm:presLayoutVars>
          <dgm:bulletEnabled val="1"/>
        </dgm:presLayoutVars>
      </dgm:prSet>
      <dgm:spPr/>
      <dgm:t>
        <a:bodyPr/>
        <a:lstStyle/>
        <a:p>
          <a:endParaRPr lang="en-US"/>
        </a:p>
      </dgm:t>
    </dgm:pt>
  </dgm:ptLst>
  <dgm:cxnLst>
    <dgm:cxn modelId="{9B21DA5E-B648-461D-B01A-9BFBCE7419D4}" type="presOf" srcId="{57F00017-11F9-4799-B840-3CFF6B0F3D54}" destId="{A7B07F63-5FC9-42B9-9EFE-1AA724941E42}" srcOrd="0" destOrd="0" presId="urn:microsoft.com/office/officeart/2005/8/layout/hList6"/>
    <dgm:cxn modelId="{0F16C100-BD3E-4BB2-9B24-DB5188821AEE}" srcId="{067FD4D4-C9E4-4F9A-A973-71CE5A528576}" destId="{50C21B1C-4708-47DA-8F1B-E4789CB14AB6}" srcOrd="1" destOrd="0" parTransId="{13075979-B809-4057-A057-879C8D49DD7C}" sibTransId="{2CF9C1DA-92BA-4A37-9820-B671F13BE8DE}"/>
    <dgm:cxn modelId="{9F74DB0A-0D22-440D-946A-E92FB7D5E658}" type="presOf" srcId="{5107351F-4245-4743-8794-4599DE4095DF}" destId="{59BA6B44-D764-40E0-A4C7-0E58817392D8}" srcOrd="0" destOrd="0" presId="urn:microsoft.com/office/officeart/2005/8/layout/hList6"/>
    <dgm:cxn modelId="{5CF23853-8BF2-4A36-B940-72FB253AC606}" type="presOf" srcId="{E2789069-6778-47B5-AD3E-5A62A5860045}" destId="{14CACD07-277D-4721-B887-87FA3DA5C946}" srcOrd="0" destOrd="0" presId="urn:microsoft.com/office/officeart/2005/8/layout/hList6"/>
    <dgm:cxn modelId="{73EC0AB8-05CD-43B7-A33C-0E77064BFAA5}" type="presOf" srcId="{067FD4D4-C9E4-4F9A-A973-71CE5A528576}" destId="{084A6DC0-5B51-4E8D-BE50-6CE4DFECFAAE}" srcOrd="0" destOrd="0" presId="urn:microsoft.com/office/officeart/2005/8/layout/hList6"/>
    <dgm:cxn modelId="{97B531C6-FF61-46BD-B1C1-42479470338A}" srcId="{067FD4D4-C9E4-4F9A-A973-71CE5A528576}" destId="{57F00017-11F9-4799-B840-3CFF6B0F3D54}" srcOrd="2" destOrd="0" parTransId="{E1A13A27-F620-4D2B-B34E-9A0801999EA6}" sibTransId="{53607D4E-772A-41B7-80A6-66641ECEAEE9}"/>
    <dgm:cxn modelId="{46BBA23C-FFF2-42F0-9F9C-3219BCD38B4C}" srcId="{067FD4D4-C9E4-4F9A-A973-71CE5A528576}" destId="{E2789069-6778-47B5-AD3E-5A62A5860045}" srcOrd="0" destOrd="0" parTransId="{1884F558-7973-46DA-844D-335120691C84}" sibTransId="{A4D61CC4-C4E8-456C-A18B-D3FB5809586B}"/>
    <dgm:cxn modelId="{E428B53E-826B-43DC-AF0C-F6313AC7D47D}" srcId="{067FD4D4-C9E4-4F9A-A973-71CE5A528576}" destId="{5107351F-4245-4743-8794-4599DE4095DF}" srcOrd="3" destOrd="0" parTransId="{3FF1621C-D9A6-4D55-8B4B-2635F5A84D83}" sibTransId="{21B76C16-29AD-4B5A-8A81-7AA1315AECAD}"/>
    <dgm:cxn modelId="{920DE255-C7B6-416C-9273-54F4C1950719}" type="presOf" srcId="{50C21B1C-4708-47DA-8F1B-E4789CB14AB6}" destId="{3EA19770-B0DC-4B1B-AAD5-2C063A248823}" srcOrd="0" destOrd="0" presId="urn:microsoft.com/office/officeart/2005/8/layout/hList6"/>
    <dgm:cxn modelId="{DADF9646-D070-4D12-A5A5-308189EBF825}" type="presParOf" srcId="{084A6DC0-5B51-4E8D-BE50-6CE4DFECFAAE}" destId="{14CACD07-277D-4721-B887-87FA3DA5C946}" srcOrd="0" destOrd="0" presId="urn:microsoft.com/office/officeart/2005/8/layout/hList6"/>
    <dgm:cxn modelId="{BD364A7D-60CA-4F3F-A13B-3DF94BF95877}" type="presParOf" srcId="{084A6DC0-5B51-4E8D-BE50-6CE4DFECFAAE}" destId="{77CC7F68-D0C5-45BA-9B85-3FF919367797}" srcOrd="1" destOrd="0" presId="urn:microsoft.com/office/officeart/2005/8/layout/hList6"/>
    <dgm:cxn modelId="{1DC8D8F9-FDF2-4FFF-ABB1-C46DA6D654CE}" type="presParOf" srcId="{084A6DC0-5B51-4E8D-BE50-6CE4DFECFAAE}" destId="{3EA19770-B0DC-4B1B-AAD5-2C063A248823}" srcOrd="2" destOrd="0" presId="urn:microsoft.com/office/officeart/2005/8/layout/hList6"/>
    <dgm:cxn modelId="{31E43E66-A0F7-4FE6-AAD7-3BD380A99881}" type="presParOf" srcId="{084A6DC0-5B51-4E8D-BE50-6CE4DFECFAAE}" destId="{65D27323-1DCC-4FD3-9919-86B3D19FCC64}" srcOrd="3" destOrd="0" presId="urn:microsoft.com/office/officeart/2005/8/layout/hList6"/>
    <dgm:cxn modelId="{A86113CD-A2EC-498F-A74A-11E8CC435C5E}" type="presParOf" srcId="{084A6DC0-5B51-4E8D-BE50-6CE4DFECFAAE}" destId="{A7B07F63-5FC9-42B9-9EFE-1AA724941E42}" srcOrd="4" destOrd="0" presId="urn:microsoft.com/office/officeart/2005/8/layout/hList6"/>
    <dgm:cxn modelId="{15D89C65-C179-4DE5-ADE9-72F4E6E9E799}" type="presParOf" srcId="{084A6DC0-5B51-4E8D-BE50-6CE4DFECFAAE}" destId="{3E169288-E690-403D-95D7-893640B781CC}" srcOrd="5" destOrd="0" presId="urn:microsoft.com/office/officeart/2005/8/layout/hList6"/>
    <dgm:cxn modelId="{F2BFD1E2-D732-4BD4-B281-0B484BFC60B7}" type="presParOf" srcId="{084A6DC0-5B51-4E8D-BE50-6CE4DFECFAAE}" destId="{59BA6B44-D764-40E0-A4C7-0E58817392D8}" srcOrd="6" destOrd="0" presId="urn:microsoft.com/office/officeart/2005/8/layout/hList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E9CB6ABA-6ECE-482B-9E60-A6A8EE21F08A}" type="doc">
      <dgm:prSet loTypeId="urn:microsoft.com/office/officeart/2005/8/layout/radial4" loCatId="relationship" qsTypeId="urn:microsoft.com/office/officeart/2005/8/quickstyle/simple4" qsCatId="simple" csTypeId="urn:microsoft.com/office/officeart/2005/8/colors/accent1_2" csCatId="accent1" phldr="1"/>
      <dgm:spPr/>
      <dgm:t>
        <a:bodyPr/>
        <a:lstStyle/>
        <a:p>
          <a:endParaRPr lang="en-US"/>
        </a:p>
      </dgm:t>
    </dgm:pt>
    <dgm:pt modelId="{1CB67346-607A-4674-89AC-69569708B3DD}">
      <dgm:prSet phldrT="[Text]"/>
      <dgm:spPr/>
      <dgm:t>
        <a:bodyPr/>
        <a:lstStyle/>
        <a:p>
          <a:r>
            <a:rPr lang="en-US"/>
            <a:t>Sustainability</a:t>
          </a:r>
          <a:endParaRPr lang="en-US" dirty="0"/>
        </a:p>
      </dgm:t>
    </dgm:pt>
    <dgm:pt modelId="{223D07DB-C61F-4397-BF13-C0BEB452B896}" type="parTrans" cxnId="{2C8A7F43-005C-436D-87DF-163A0C39D16C}">
      <dgm:prSet/>
      <dgm:spPr/>
      <dgm:t>
        <a:bodyPr/>
        <a:lstStyle/>
        <a:p>
          <a:endParaRPr lang="en-US"/>
        </a:p>
      </dgm:t>
    </dgm:pt>
    <dgm:pt modelId="{4DC53295-17D3-4C79-9494-186F16C4ECD7}" type="sibTrans" cxnId="{2C8A7F43-005C-436D-87DF-163A0C39D16C}">
      <dgm:prSet/>
      <dgm:spPr/>
      <dgm:t>
        <a:bodyPr/>
        <a:lstStyle/>
        <a:p>
          <a:endParaRPr lang="en-US"/>
        </a:p>
      </dgm:t>
    </dgm:pt>
    <dgm:pt modelId="{F537DD82-D6A6-4CE3-BF16-67DC12DDD544}">
      <dgm:prSet phldrT="[Text]"/>
      <dgm:spPr/>
      <dgm:t>
        <a:bodyPr/>
        <a:lstStyle/>
        <a:p>
          <a:r>
            <a:rPr lang="en-US" dirty="0"/>
            <a:t>Obstacles</a:t>
          </a:r>
        </a:p>
      </dgm:t>
    </dgm:pt>
    <dgm:pt modelId="{91448918-AA30-40E7-AF24-9CD7F9D1AB15}" type="parTrans" cxnId="{080037BC-429D-489B-9FE7-FE0AE1E232A3}">
      <dgm:prSet/>
      <dgm:spPr/>
      <dgm:t>
        <a:bodyPr/>
        <a:lstStyle/>
        <a:p>
          <a:endParaRPr lang="en-US"/>
        </a:p>
      </dgm:t>
    </dgm:pt>
    <dgm:pt modelId="{F86F0F87-75D3-43E0-B8BE-2EEE2597181A}" type="sibTrans" cxnId="{080037BC-429D-489B-9FE7-FE0AE1E232A3}">
      <dgm:prSet/>
      <dgm:spPr/>
      <dgm:t>
        <a:bodyPr/>
        <a:lstStyle/>
        <a:p>
          <a:endParaRPr lang="en-US"/>
        </a:p>
      </dgm:t>
    </dgm:pt>
    <dgm:pt modelId="{2606ED50-1761-4491-B3D3-B23C9B3195BB}">
      <dgm:prSet phldrT="[Text]"/>
      <dgm:spPr/>
      <dgm:t>
        <a:bodyPr/>
        <a:lstStyle/>
        <a:p>
          <a:r>
            <a:rPr lang="en-US" dirty="0"/>
            <a:t>Collaborations</a:t>
          </a:r>
        </a:p>
      </dgm:t>
    </dgm:pt>
    <dgm:pt modelId="{34B317E0-59C8-4BAD-A59F-9D696F2A4827}" type="parTrans" cxnId="{1FD1FA74-8D01-454D-93F6-1B45C77FC667}">
      <dgm:prSet/>
      <dgm:spPr/>
      <dgm:t>
        <a:bodyPr/>
        <a:lstStyle/>
        <a:p>
          <a:endParaRPr lang="en-US"/>
        </a:p>
      </dgm:t>
    </dgm:pt>
    <dgm:pt modelId="{983376CA-FE10-445A-BE03-56B813D29BB8}" type="sibTrans" cxnId="{1FD1FA74-8D01-454D-93F6-1B45C77FC667}">
      <dgm:prSet/>
      <dgm:spPr/>
      <dgm:t>
        <a:bodyPr/>
        <a:lstStyle/>
        <a:p>
          <a:endParaRPr lang="en-US"/>
        </a:p>
      </dgm:t>
    </dgm:pt>
    <dgm:pt modelId="{AC64F11A-436A-4D4B-AC0A-48F0DC10E24F}">
      <dgm:prSet phldrT="[Text]"/>
      <dgm:spPr/>
      <dgm:t>
        <a:bodyPr/>
        <a:lstStyle/>
        <a:p>
          <a:r>
            <a:rPr lang="en-US" dirty="0"/>
            <a:t>Accomplishments</a:t>
          </a:r>
        </a:p>
      </dgm:t>
    </dgm:pt>
    <dgm:pt modelId="{83906C36-E3A6-46F6-8414-422F86524A68}" type="parTrans" cxnId="{CB479C4B-70DA-4E6E-A287-4BF4173B5C44}">
      <dgm:prSet/>
      <dgm:spPr/>
      <dgm:t>
        <a:bodyPr/>
        <a:lstStyle/>
        <a:p>
          <a:endParaRPr lang="en-US"/>
        </a:p>
      </dgm:t>
    </dgm:pt>
    <dgm:pt modelId="{170573B9-D097-4721-B8AB-478C8CC0E5E6}" type="sibTrans" cxnId="{CB479C4B-70DA-4E6E-A287-4BF4173B5C44}">
      <dgm:prSet/>
      <dgm:spPr/>
      <dgm:t>
        <a:bodyPr/>
        <a:lstStyle/>
        <a:p>
          <a:endParaRPr lang="en-US"/>
        </a:p>
      </dgm:t>
    </dgm:pt>
    <dgm:pt modelId="{58ECD752-671C-4345-B2F4-8EE49DCEEF4A}" type="pres">
      <dgm:prSet presAssocID="{E9CB6ABA-6ECE-482B-9E60-A6A8EE21F08A}" presName="cycle" presStyleCnt="0">
        <dgm:presLayoutVars>
          <dgm:chMax val="1"/>
          <dgm:dir/>
          <dgm:animLvl val="ctr"/>
          <dgm:resizeHandles val="exact"/>
        </dgm:presLayoutVars>
      </dgm:prSet>
      <dgm:spPr/>
      <dgm:t>
        <a:bodyPr/>
        <a:lstStyle/>
        <a:p>
          <a:endParaRPr lang="en-US"/>
        </a:p>
      </dgm:t>
    </dgm:pt>
    <dgm:pt modelId="{86691E84-17CD-4D58-A4D7-43C457EA467C}" type="pres">
      <dgm:prSet presAssocID="{1CB67346-607A-4674-89AC-69569708B3DD}" presName="centerShape" presStyleLbl="node0" presStyleIdx="0" presStyleCnt="1"/>
      <dgm:spPr/>
      <dgm:t>
        <a:bodyPr/>
        <a:lstStyle/>
        <a:p>
          <a:endParaRPr lang="en-US"/>
        </a:p>
      </dgm:t>
    </dgm:pt>
    <dgm:pt modelId="{86468A5C-EA91-4116-B510-CD217967B88B}" type="pres">
      <dgm:prSet presAssocID="{91448918-AA30-40E7-AF24-9CD7F9D1AB15}" presName="parTrans" presStyleLbl="bgSibTrans2D1" presStyleIdx="0" presStyleCnt="3"/>
      <dgm:spPr/>
      <dgm:t>
        <a:bodyPr/>
        <a:lstStyle/>
        <a:p>
          <a:endParaRPr lang="en-US"/>
        </a:p>
      </dgm:t>
    </dgm:pt>
    <dgm:pt modelId="{430F5BD3-4840-4B9D-9841-A7027D03E75B}" type="pres">
      <dgm:prSet presAssocID="{F537DD82-D6A6-4CE3-BF16-67DC12DDD544}" presName="node" presStyleLbl="node1" presStyleIdx="0" presStyleCnt="3">
        <dgm:presLayoutVars>
          <dgm:bulletEnabled val="1"/>
        </dgm:presLayoutVars>
      </dgm:prSet>
      <dgm:spPr/>
      <dgm:t>
        <a:bodyPr/>
        <a:lstStyle/>
        <a:p>
          <a:endParaRPr lang="en-US"/>
        </a:p>
      </dgm:t>
    </dgm:pt>
    <dgm:pt modelId="{1ED10A20-D605-4623-835B-88EA280C32FD}" type="pres">
      <dgm:prSet presAssocID="{34B317E0-59C8-4BAD-A59F-9D696F2A4827}" presName="parTrans" presStyleLbl="bgSibTrans2D1" presStyleIdx="1" presStyleCnt="3"/>
      <dgm:spPr/>
      <dgm:t>
        <a:bodyPr/>
        <a:lstStyle/>
        <a:p>
          <a:endParaRPr lang="en-US"/>
        </a:p>
      </dgm:t>
    </dgm:pt>
    <dgm:pt modelId="{99485F06-B94D-4246-945E-33743BD5D234}" type="pres">
      <dgm:prSet presAssocID="{2606ED50-1761-4491-B3D3-B23C9B3195BB}" presName="node" presStyleLbl="node1" presStyleIdx="1" presStyleCnt="3">
        <dgm:presLayoutVars>
          <dgm:bulletEnabled val="1"/>
        </dgm:presLayoutVars>
      </dgm:prSet>
      <dgm:spPr/>
      <dgm:t>
        <a:bodyPr/>
        <a:lstStyle/>
        <a:p>
          <a:endParaRPr lang="en-US"/>
        </a:p>
      </dgm:t>
    </dgm:pt>
    <dgm:pt modelId="{38F1CA13-EF74-45C8-A59A-3539435874C8}" type="pres">
      <dgm:prSet presAssocID="{83906C36-E3A6-46F6-8414-422F86524A68}" presName="parTrans" presStyleLbl="bgSibTrans2D1" presStyleIdx="2" presStyleCnt="3"/>
      <dgm:spPr/>
      <dgm:t>
        <a:bodyPr/>
        <a:lstStyle/>
        <a:p>
          <a:endParaRPr lang="en-US"/>
        </a:p>
      </dgm:t>
    </dgm:pt>
    <dgm:pt modelId="{DD58F984-4546-482E-AB38-553C516562C2}" type="pres">
      <dgm:prSet presAssocID="{AC64F11A-436A-4D4B-AC0A-48F0DC10E24F}" presName="node" presStyleLbl="node1" presStyleIdx="2" presStyleCnt="3">
        <dgm:presLayoutVars>
          <dgm:bulletEnabled val="1"/>
        </dgm:presLayoutVars>
      </dgm:prSet>
      <dgm:spPr/>
      <dgm:t>
        <a:bodyPr/>
        <a:lstStyle/>
        <a:p>
          <a:endParaRPr lang="en-US"/>
        </a:p>
      </dgm:t>
    </dgm:pt>
  </dgm:ptLst>
  <dgm:cxnLst>
    <dgm:cxn modelId="{945B6333-BA6C-4081-B6FD-4F924692AD2A}" type="presOf" srcId="{91448918-AA30-40E7-AF24-9CD7F9D1AB15}" destId="{86468A5C-EA91-4116-B510-CD217967B88B}" srcOrd="0" destOrd="0" presId="urn:microsoft.com/office/officeart/2005/8/layout/radial4"/>
    <dgm:cxn modelId="{488BD7A8-9F31-472A-8C08-FA7BAB281969}" type="presOf" srcId="{83906C36-E3A6-46F6-8414-422F86524A68}" destId="{38F1CA13-EF74-45C8-A59A-3539435874C8}" srcOrd="0" destOrd="0" presId="urn:microsoft.com/office/officeart/2005/8/layout/radial4"/>
    <dgm:cxn modelId="{2C3D7F7F-BA16-4F14-BC1B-0EA3DC1EAF80}" type="presOf" srcId="{2606ED50-1761-4491-B3D3-B23C9B3195BB}" destId="{99485F06-B94D-4246-945E-33743BD5D234}" srcOrd="0" destOrd="0" presId="urn:microsoft.com/office/officeart/2005/8/layout/radial4"/>
    <dgm:cxn modelId="{1FD1FA74-8D01-454D-93F6-1B45C77FC667}" srcId="{1CB67346-607A-4674-89AC-69569708B3DD}" destId="{2606ED50-1761-4491-B3D3-B23C9B3195BB}" srcOrd="1" destOrd="0" parTransId="{34B317E0-59C8-4BAD-A59F-9D696F2A4827}" sibTransId="{983376CA-FE10-445A-BE03-56B813D29BB8}"/>
    <dgm:cxn modelId="{B204EE08-CE40-4201-A48C-49C546DC6ACA}" type="presOf" srcId="{AC64F11A-436A-4D4B-AC0A-48F0DC10E24F}" destId="{DD58F984-4546-482E-AB38-553C516562C2}" srcOrd="0" destOrd="0" presId="urn:microsoft.com/office/officeart/2005/8/layout/radial4"/>
    <dgm:cxn modelId="{AA3D2885-7D86-43FB-A89D-62A94D719F3A}" type="presOf" srcId="{F537DD82-D6A6-4CE3-BF16-67DC12DDD544}" destId="{430F5BD3-4840-4B9D-9841-A7027D03E75B}" srcOrd="0" destOrd="0" presId="urn:microsoft.com/office/officeart/2005/8/layout/radial4"/>
    <dgm:cxn modelId="{080037BC-429D-489B-9FE7-FE0AE1E232A3}" srcId="{1CB67346-607A-4674-89AC-69569708B3DD}" destId="{F537DD82-D6A6-4CE3-BF16-67DC12DDD544}" srcOrd="0" destOrd="0" parTransId="{91448918-AA30-40E7-AF24-9CD7F9D1AB15}" sibTransId="{F86F0F87-75D3-43E0-B8BE-2EEE2597181A}"/>
    <dgm:cxn modelId="{19210602-4040-4421-BBA6-3D12C625C06E}" type="presOf" srcId="{1CB67346-607A-4674-89AC-69569708B3DD}" destId="{86691E84-17CD-4D58-A4D7-43C457EA467C}" srcOrd="0" destOrd="0" presId="urn:microsoft.com/office/officeart/2005/8/layout/radial4"/>
    <dgm:cxn modelId="{2C8A7F43-005C-436D-87DF-163A0C39D16C}" srcId="{E9CB6ABA-6ECE-482B-9E60-A6A8EE21F08A}" destId="{1CB67346-607A-4674-89AC-69569708B3DD}" srcOrd="0" destOrd="0" parTransId="{223D07DB-C61F-4397-BF13-C0BEB452B896}" sibTransId="{4DC53295-17D3-4C79-9494-186F16C4ECD7}"/>
    <dgm:cxn modelId="{808B5900-EF2B-4517-B07F-913FDB9FE9CE}" type="presOf" srcId="{E9CB6ABA-6ECE-482B-9E60-A6A8EE21F08A}" destId="{58ECD752-671C-4345-B2F4-8EE49DCEEF4A}" srcOrd="0" destOrd="0" presId="urn:microsoft.com/office/officeart/2005/8/layout/radial4"/>
    <dgm:cxn modelId="{CB479C4B-70DA-4E6E-A287-4BF4173B5C44}" srcId="{1CB67346-607A-4674-89AC-69569708B3DD}" destId="{AC64F11A-436A-4D4B-AC0A-48F0DC10E24F}" srcOrd="2" destOrd="0" parTransId="{83906C36-E3A6-46F6-8414-422F86524A68}" sibTransId="{170573B9-D097-4721-B8AB-478C8CC0E5E6}"/>
    <dgm:cxn modelId="{3492FD8B-8DF7-48F4-BA36-DDA17F0E6970}" type="presOf" srcId="{34B317E0-59C8-4BAD-A59F-9D696F2A4827}" destId="{1ED10A20-D605-4623-835B-88EA280C32FD}" srcOrd="0" destOrd="0" presId="urn:microsoft.com/office/officeart/2005/8/layout/radial4"/>
    <dgm:cxn modelId="{8F3B2E9A-C385-48A7-B808-B70557C4CEB9}" type="presParOf" srcId="{58ECD752-671C-4345-B2F4-8EE49DCEEF4A}" destId="{86691E84-17CD-4D58-A4D7-43C457EA467C}" srcOrd="0" destOrd="0" presId="urn:microsoft.com/office/officeart/2005/8/layout/radial4"/>
    <dgm:cxn modelId="{4B34AAB7-92DF-4828-9758-C04DA33A50DC}" type="presParOf" srcId="{58ECD752-671C-4345-B2F4-8EE49DCEEF4A}" destId="{86468A5C-EA91-4116-B510-CD217967B88B}" srcOrd="1" destOrd="0" presId="urn:microsoft.com/office/officeart/2005/8/layout/radial4"/>
    <dgm:cxn modelId="{C2DA67C8-21C5-496D-B516-376309D71536}" type="presParOf" srcId="{58ECD752-671C-4345-B2F4-8EE49DCEEF4A}" destId="{430F5BD3-4840-4B9D-9841-A7027D03E75B}" srcOrd="2" destOrd="0" presId="urn:microsoft.com/office/officeart/2005/8/layout/radial4"/>
    <dgm:cxn modelId="{9DEF0819-301D-4AFD-BCBA-8D8976E80025}" type="presParOf" srcId="{58ECD752-671C-4345-B2F4-8EE49DCEEF4A}" destId="{1ED10A20-D605-4623-835B-88EA280C32FD}" srcOrd="3" destOrd="0" presId="urn:microsoft.com/office/officeart/2005/8/layout/radial4"/>
    <dgm:cxn modelId="{D85A9237-BE70-4B26-893C-8C7E7799AC4D}" type="presParOf" srcId="{58ECD752-671C-4345-B2F4-8EE49DCEEF4A}" destId="{99485F06-B94D-4246-945E-33743BD5D234}" srcOrd="4" destOrd="0" presId="urn:microsoft.com/office/officeart/2005/8/layout/radial4"/>
    <dgm:cxn modelId="{633E1624-A75A-4744-8AE1-E8DAC9ECB1A2}" type="presParOf" srcId="{58ECD752-671C-4345-B2F4-8EE49DCEEF4A}" destId="{38F1CA13-EF74-45C8-A59A-3539435874C8}" srcOrd="5" destOrd="0" presId="urn:microsoft.com/office/officeart/2005/8/layout/radial4"/>
    <dgm:cxn modelId="{B6862CA1-C424-4FD4-BF17-C859E83FE76D}" type="presParOf" srcId="{58ECD752-671C-4345-B2F4-8EE49DCEEF4A}" destId="{DD58F984-4546-482E-AB38-553C516562C2}" srcOrd="6" destOrd="0" presId="urn:microsoft.com/office/officeart/2005/8/layout/radial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5CC03D0A-726E-4436-8B13-53075083498D}" type="doc">
      <dgm:prSet loTypeId="urn:microsoft.com/office/officeart/2008/layout/PictureAccentList" loCatId="list" qsTypeId="urn:microsoft.com/office/officeart/2005/8/quickstyle/simple1" qsCatId="simple" csTypeId="urn:microsoft.com/office/officeart/2005/8/colors/accent1_2" csCatId="accent1" phldr="1"/>
      <dgm:spPr/>
      <dgm:t>
        <a:bodyPr/>
        <a:lstStyle/>
        <a:p>
          <a:endParaRPr lang="en-US"/>
        </a:p>
      </dgm:t>
    </dgm:pt>
    <dgm:pt modelId="{1214FCE6-FB81-4392-825E-6E8CCB1D0223}">
      <dgm:prSet phldrT="[Text]" custT="1"/>
      <dgm:spPr/>
      <dgm:t>
        <a:bodyPr/>
        <a:lstStyle/>
        <a:p>
          <a:r>
            <a:rPr lang="en-US" sz="4000" dirty="0"/>
            <a:t>Objective</a:t>
          </a:r>
        </a:p>
      </dgm:t>
    </dgm:pt>
    <dgm:pt modelId="{036BF23B-22BD-4321-BE76-0F0F8D3F444A}" type="parTrans" cxnId="{725E5573-AF91-49AE-B75D-04F972D799DF}">
      <dgm:prSet/>
      <dgm:spPr/>
      <dgm:t>
        <a:bodyPr/>
        <a:lstStyle/>
        <a:p>
          <a:endParaRPr lang="en-US"/>
        </a:p>
      </dgm:t>
    </dgm:pt>
    <dgm:pt modelId="{B13A905F-78EF-49E7-87D1-C7385BDC6BDA}" type="sibTrans" cxnId="{725E5573-AF91-49AE-B75D-04F972D799DF}">
      <dgm:prSet/>
      <dgm:spPr/>
      <dgm:t>
        <a:bodyPr/>
        <a:lstStyle/>
        <a:p>
          <a:endParaRPr lang="en-US"/>
        </a:p>
      </dgm:t>
    </dgm:pt>
    <dgm:pt modelId="{D7E4754A-B6A3-4BB2-87F3-5B20B4E313DB}" type="pres">
      <dgm:prSet presAssocID="{5CC03D0A-726E-4436-8B13-53075083498D}" presName="layout" presStyleCnt="0">
        <dgm:presLayoutVars>
          <dgm:chMax/>
          <dgm:chPref/>
          <dgm:dir/>
          <dgm:animOne val="branch"/>
          <dgm:animLvl val="lvl"/>
          <dgm:resizeHandles/>
        </dgm:presLayoutVars>
      </dgm:prSet>
      <dgm:spPr/>
      <dgm:t>
        <a:bodyPr/>
        <a:lstStyle/>
        <a:p>
          <a:endParaRPr lang="en-US"/>
        </a:p>
      </dgm:t>
    </dgm:pt>
    <dgm:pt modelId="{D33E3BE9-100A-44EF-8B64-70393608CFF0}" type="pres">
      <dgm:prSet presAssocID="{1214FCE6-FB81-4392-825E-6E8CCB1D0223}" presName="root" presStyleCnt="0">
        <dgm:presLayoutVars>
          <dgm:chMax/>
          <dgm:chPref val="4"/>
        </dgm:presLayoutVars>
      </dgm:prSet>
      <dgm:spPr/>
    </dgm:pt>
    <dgm:pt modelId="{003AC99E-14E8-4B58-956A-CC367D44CE07}" type="pres">
      <dgm:prSet presAssocID="{1214FCE6-FB81-4392-825E-6E8CCB1D0223}" presName="rootComposite" presStyleCnt="0">
        <dgm:presLayoutVars/>
      </dgm:prSet>
      <dgm:spPr/>
    </dgm:pt>
    <dgm:pt modelId="{AC3A449C-ADF4-4694-8DB6-D71CC4CF8F1C}" type="pres">
      <dgm:prSet presAssocID="{1214FCE6-FB81-4392-825E-6E8CCB1D0223}" presName="rootText" presStyleLbl="node0" presStyleIdx="0" presStyleCnt="1" custScaleX="22202" custScaleY="25164" custLinFactY="-42594" custLinFactNeighborY="-100000">
        <dgm:presLayoutVars>
          <dgm:chMax/>
          <dgm:chPref val="4"/>
        </dgm:presLayoutVars>
      </dgm:prSet>
      <dgm:spPr/>
      <dgm:t>
        <a:bodyPr/>
        <a:lstStyle/>
        <a:p>
          <a:endParaRPr lang="en-US"/>
        </a:p>
      </dgm:t>
    </dgm:pt>
    <dgm:pt modelId="{0ED5A274-513A-4565-AC26-2BD255D0DDFF}" type="pres">
      <dgm:prSet presAssocID="{1214FCE6-FB81-4392-825E-6E8CCB1D0223}" presName="childShape" presStyleCnt="0">
        <dgm:presLayoutVars>
          <dgm:chMax val="0"/>
          <dgm:chPref val="0"/>
        </dgm:presLayoutVars>
      </dgm:prSet>
      <dgm:spPr/>
    </dgm:pt>
  </dgm:ptLst>
  <dgm:cxnLst>
    <dgm:cxn modelId="{95BE3FEA-9226-4FFC-A473-C93BBAC0534F}" type="presOf" srcId="{1214FCE6-FB81-4392-825E-6E8CCB1D0223}" destId="{AC3A449C-ADF4-4694-8DB6-D71CC4CF8F1C}" srcOrd="0" destOrd="0" presId="urn:microsoft.com/office/officeart/2008/layout/PictureAccentList"/>
    <dgm:cxn modelId="{725E5573-AF91-49AE-B75D-04F972D799DF}" srcId="{5CC03D0A-726E-4436-8B13-53075083498D}" destId="{1214FCE6-FB81-4392-825E-6E8CCB1D0223}" srcOrd="0" destOrd="0" parTransId="{036BF23B-22BD-4321-BE76-0F0F8D3F444A}" sibTransId="{B13A905F-78EF-49E7-87D1-C7385BDC6BDA}"/>
    <dgm:cxn modelId="{95EAF233-D49E-485A-91D4-60E48D391D2D}" type="presOf" srcId="{5CC03D0A-726E-4436-8B13-53075083498D}" destId="{D7E4754A-B6A3-4BB2-87F3-5B20B4E313DB}" srcOrd="0" destOrd="0" presId="urn:microsoft.com/office/officeart/2008/layout/PictureAccentList"/>
    <dgm:cxn modelId="{DAA48334-C746-4006-9CA4-A26DF234909C}" type="presParOf" srcId="{D7E4754A-B6A3-4BB2-87F3-5B20B4E313DB}" destId="{D33E3BE9-100A-44EF-8B64-70393608CFF0}" srcOrd="0" destOrd="0" presId="urn:microsoft.com/office/officeart/2008/layout/PictureAccentList"/>
    <dgm:cxn modelId="{226F5D7D-6172-4476-A9E4-1ED7C067744F}" type="presParOf" srcId="{D33E3BE9-100A-44EF-8B64-70393608CFF0}" destId="{003AC99E-14E8-4B58-956A-CC367D44CE07}" srcOrd="0" destOrd="0" presId="urn:microsoft.com/office/officeart/2008/layout/PictureAccentList"/>
    <dgm:cxn modelId="{71E64BCA-31E7-422E-8202-C41946EB8DFD}" type="presParOf" srcId="{003AC99E-14E8-4B58-956A-CC367D44CE07}" destId="{AC3A449C-ADF4-4694-8DB6-D71CC4CF8F1C}" srcOrd="0" destOrd="0" presId="urn:microsoft.com/office/officeart/2008/layout/PictureAccentList"/>
    <dgm:cxn modelId="{19F06D68-3B31-43AD-B33A-336356843443}" type="presParOf" srcId="{D33E3BE9-100A-44EF-8B64-70393608CFF0}" destId="{0ED5A274-513A-4565-AC26-2BD255D0DDFF}" srcOrd="1" destOrd="0" presId="urn:microsoft.com/office/officeart/2008/layout/PictureAccent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AC3138BC-9F0C-4C7B-B69E-D64221052D69}" type="doc">
      <dgm:prSet loTypeId="urn:microsoft.com/office/officeart/2005/8/layout/target3" loCatId="relationship" qsTypeId="urn:microsoft.com/office/officeart/2005/8/quickstyle/simple1" qsCatId="simple" csTypeId="urn:microsoft.com/office/officeart/2005/8/colors/accent1_2" csCatId="accent1" phldr="1"/>
      <dgm:spPr/>
      <dgm:t>
        <a:bodyPr/>
        <a:lstStyle/>
        <a:p>
          <a:endParaRPr lang="en-US"/>
        </a:p>
      </dgm:t>
    </dgm:pt>
    <dgm:pt modelId="{B7F5567C-42DC-468B-B638-01E7BB1CBC09}">
      <dgm:prSet custT="1"/>
      <dgm:spPr/>
      <dgm:t>
        <a:bodyPr/>
        <a:lstStyle/>
        <a:p>
          <a:pPr rtl="0"/>
          <a:r>
            <a:rPr lang="en-US" sz="3600" b="1" u="sng" dirty="0">
              <a:solidFill>
                <a:schemeClr val="accent2"/>
              </a:solidFill>
            </a:rPr>
            <a:t>SMART</a:t>
          </a:r>
          <a:r>
            <a:rPr lang="en-US" sz="2100" b="1" u="sng" dirty="0">
              <a:solidFill>
                <a:schemeClr val="accent2"/>
              </a:solidFill>
            </a:rPr>
            <a:t> </a:t>
          </a:r>
          <a:endParaRPr lang="en-US" sz="2100" dirty="0">
            <a:solidFill>
              <a:schemeClr val="accent2"/>
            </a:solidFill>
          </a:endParaRPr>
        </a:p>
      </dgm:t>
    </dgm:pt>
    <dgm:pt modelId="{B0ADE18C-AC28-4E9E-8921-A4347670CBE0}" type="parTrans" cxnId="{BBF0928A-2B20-4359-BF71-29BFB91C1E88}">
      <dgm:prSet/>
      <dgm:spPr/>
      <dgm:t>
        <a:bodyPr/>
        <a:lstStyle/>
        <a:p>
          <a:endParaRPr lang="en-US"/>
        </a:p>
      </dgm:t>
    </dgm:pt>
    <dgm:pt modelId="{19A24EA4-B370-4522-9802-0AF7F1ADA1A0}" type="sibTrans" cxnId="{BBF0928A-2B20-4359-BF71-29BFB91C1E88}">
      <dgm:prSet/>
      <dgm:spPr/>
      <dgm:t>
        <a:bodyPr/>
        <a:lstStyle/>
        <a:p>
          <a:endParaRPr lang="en-US"/>
        </a:p>
      </dgm:t>
    </dgm:pt>
    <dgm:pt modelId="{81311B6C-F724-4283-8B31-3D3AF426498F}">
      <dgm:prSet custT="1"/>
      <dgm:spPr/>
      <dgm:t>
        <a:bodyPr/>
        <a:lstStyle/>
        <a:p>
          <a:pPr rtl="0"/>
          <a:r>
            <a:rPr lang="en-US" sz="3000" dirty="0">
              <a:solidFill>
                <a:schemeClr val="accent2"/>
              </a:solidFill>
            </a:rPr>
            <a:t>Specific</a:t>
          </a:r>
        </a:p>
      </dgm:t>
    </dgm:pt>
    <dgm:pt modelId="{72EF7EB1-1900-415D-9C4E-4F69C8D9EF92}" type="parTrans" cxnId="{98E2F486-AF3B-4ACD-B436-1717AB1FBC3C}">
      <dgm:prSet/>
      <dgm:spPr/>
      <dgm:t>
        <a:bodyPr/>
        <a:lstStyle/>
        <a:p>
          <a:endParaRPr lang="en-US"/>
        </a:p>
      </dgm:t>
    </dgm:pt>
    <dgm:pt modelId="{255E0766-5E27-4A6E-8ED1-15D7B0ECA77C}" type="sibTrans" cxnId="{98E2F486-AF3B-4ACD-B436-1717AB1FBC3C}">
      <dgm:prSet/>
      <dgm:spPr/>
      <dgm:t>
        <a:bodyPr/>
        <a:lstStyle/>
        <a:p>
          <a:endParaRPr lang="en-US"/>
        </a:p>
      </dgm:t>
    </dgm:pt>
    <dgm:pt modelId="{593A9E7F-E8EA-4F66-B401-00CF6E2EE1A1}">
      <dgm:prSet custT="1"/>
      <dgm:spPr/>
      <dgm:t>
        <a:bodyPr/>
        <a:lstStyle/>
        <a:p>
          <a:pPr rtl="0"/>
          <a:r>
            <a:rPr lang="en-US" sz="3000" dirty="0">
              <a:solidFill>
                <a:schemeClr val="accent2"/>
              </a:solidFill>
            </a:rPr>
            <a:t>Measurable</a:t>
          </a:r>
        </a:p>
      </dgm:t>
    </dgm:pt>
    <dgm:pt modelId="{2347BD2D-25A4-467B-B540-23DD949A92AE}" type="parTrans" cxnId="{892FE75C-9FF7-4334-BC71-3FB715DE53F4}">
      <dgm:prSet/>
      <dgm:spPr/>
      <dgm:t>
        <a:bodyPr/>
        <a:lstStyle/>
        <a:p>
          <a:endParaRPr lang="en-US"/>
        </a:p>
      </dgm:t>
    </dgm:pt>
    <dgm:pt modelId="{5A076541-8F24-424D-B82C-F0A0AB327A0D}" type="sibTrans" cxnId="{892FE75C-9FF7-4334-BC71-3FB715DE53F4}">
      <dgm:prSet/>
      <dgm:spPr/>
      <dgm:t>
        <a:bodyPr/>
        <a:lstStyle/>
        <a:p>
          <a:endParaRPr lang="en-US"/>
        </a:p>
      </dgm:t>
    </dgm:pt>
    <dgm:pt modelId="{A5622DB8-EB12-4644-B2D5-3A1059C33BB3}">
      <dgm:prSet custT="1"/>
      <dgm:spPr/>
      <dgm:t>
        <a:bodyPr/>
        <a:lstStyle/>
        <a:p>
          <a:pPr rtl="0"/>
          <a:r>
            <a:rPr lang="en-US" sz="3000" dirty="0">
              <a:solidFill>
                <a:schemeClr val="accent2"/>
              </a:solidFill>
            </a:rPr>
            <a:t>Attainable</a:t>
          </a:r>
        </a:p>
      </dgm:t>
    </dgm:pt>
    <dgm:pt modelId="{AB5992DA-5C79-4ACD-A05A-AF03D0CDC7B3}" type="parTrans" cxnId="{C59FD07B-3AC1-4669-B124-B0F58E15DDAD}">
      <dgm:prSet/>
      <dgm:spPr/>
      <dgm:t>
        <a:bodyPr/>
        <a:lstStyle/>
        <a:p>
          <a:endParaRPr lang="en-US"/>
        </a:p>
      </dgm:t>
    </dgm:pt>
    <dgm:pt modelId="{DB52FCB7-1BAF-4599-BDF5-1D87DC479F25}" type="sibTrans" cxnId="{C59FD07B-3AC1-4669-B124-B0F58E15DDAD}">
      <dgm:prSet/>
      <dgm:spPr/>
      <dgm:t>
        <a:bodyPr/>
        <a:lstStyle/>
        <a:p>
          <a:endParaRPr lang="en-US"/>
        </a:p>
      </dgm:t>
    </dgm:pt>
    <dgm:pt modelId="{830089C4-0D90-467B-A871-AFFA40534DE3}">
      <dgm:prSet custT="1"/>
      <dgm:spPr/>
      <dgm:t>
        <a:bodyPr/>
        <a:lstStyle/>
        <a:p>
          <a:pPr rtl="0"/>
          <a:r>
            <a:rPr lang="en-US" sz="3000" dirty="0">
              <a:solidFill>
                <a:schemeClr val="accent2"/>
              </a:solidFill>
            </a:rPr>
            <a:t>Relevant</a:t>
          </a:r>
        </a:p>
      </dgm:t>
    </dgm:pt>
    <dgm:pt modelId="{590E5421-A14A-4E3C-A862-1ADD7C79A454}" type="parTrans" cxnId="{3B469E8A-C5E5-4406-B50A-6FF7C52028B2}">
      <dgm:prSet/>
      <dgm:spPr/>
      <dgm:t>
        <a:bodyPr/>
        <a:lstStyle/>
        <a:p>
          <a:endParaRPr lang="en-US"/>
        </a:p>
      </dgm:t>
    </dgm:pt>
    <dgm:pt modelId="{9A746B58-3D79-4CBD-9678-B0CAEDA77E7B}" type="sibTrans" cxnId="{3B469E8A-C5E5-4406-B50A-6FF7C52028B2}">
      <dgm:prSet/>
      <dgm:spPr/>
      <dgm:t>
        <a:bodyPr/>
        <a:lstStyle/>
        <a:p>
          <a:endParaRPr lang="en-US"/>
        </a:p>
      </dgm:t>
    </dgm:pt>
    <dgm:pt modelId="{EF3FC375-A615-4044-996B-77E606093F2D}">
      <dgm:prSet custT="1"/>
      <dgm:spPr/>
      <dgm:t>
        <a:bodyPr/>
        <a:lstStyle/>
        <a:p>
          <a:pPr rtl="0"/>
          <a:r>
            <a:rPr lang="en-US" sz="3000" dirty="0">
              <a:solidFill>
                <a:schemeClr val="accent2"/>
              </a:solidFill>
            </a:rPr>
            <a:t>Time bound</a:t>
          </a:r>
        </a:p>
      </dgm:t>
    </dgm:pt>
    <dgm:pt modelId="{694898D4-5B33-4731-9F0A-CD582FF7256E}" type="parTrans" cxnId="{5556F95F-C482-4E69-A4E8-2B6733A9BA17}">
      <dgm:prSet/>
      <dgm:spPr/>
      <dgm:t>
        <a:bodyPr/>
        <a:lstStyle/>
        <a:p>
          <a:endParaRPr lang="en-US"/>
        </a:p>
      </dgm:t>
    </dgm:pt>
    <dgm:pt modelId="{9329FC24-2C09-4531-8A05-385D66F3C8FD}" type="sibTrans" cxnId="{5556F95F-C482-4E69-A4E8-2B6733A9BA17}">
      <dgm:prSet/>
      <dgm:spPr/>
      <dgm:t>
        <a:bodyPr/>
        <a:lstStyle/>
        <a:p>
          <a:endParaRPr lang="en-US"/>
        </a:p>
      </dgm:t>
    </dgm:pt>
    <dgm:pt modelId="{6A1CBF5E-CB24-4CC0-A1AE-6154296674B5}" type="pres">
      <dgm:prSet presAssocID="{AC3138BC-9F0C-4C7B-B69E-D64221052D69}" presName="Name0" presStyleCnt="0">
        <dgm:presLayoutVars>
          <dgm:chMax val="7"/>
          <dgm:dir/>
          <dgm:animLvl val="lvl"/>
          <dgm:resizeHandles val="exact"/>
        </dgm:presLayoutVars>
      </dgm:prSet>
      <dgm:spPr/>
      <dgm:t>
        <a:bodyPr/>
        <a:lstStyle/>
        <a:p>
          <a:endParaRPr lang="en-US"/>
        </a:p>
      </dgm:t>
    </dgm:pt>
    <dgm:pt modelId="{938D9302-1E72-454D-B7F9-5D8EC53062E7}" type="pres">
      <dgm:prSet presAssocID="{B7F5567C-42DC-468B-B638-01E7BB1CBC09}" presName="circle1" presStyleLbl="node1" presStyleIdx="0" presStyleCnt="6"/>
      <dgm:spPr/>
    </dgm:pt>
    <dgm:pt modelId="{26DC86A9-8F96-4EFE-8434-8FE83196FDAE}" type="pres">
      <dgm:prSet presAssocID="{B7F5567C-42DC-468B-B638-01E7BB1CBC09}" presName="space" presStyleCnt="0"/>
      <dgm:spPr/>
    </dgm:pt>
    <dgm:pt modelId="{84210208-4CB1-4E7B-ABA5-44152FE1D01B}" type="pres">
      <dgm:prSet presAssocID="{B7F5567C-42DC-468B-B638-01E7BB1CBC09}" presName="rect1" presStyleLbl="alignAcc1" presStyleIdx="0" presStyleCnt="6"/>
      <dgm:spPr/>
      <dgm:t>
        <a:bodyPr/>
        <a:lstStyle/>
        <a:p>
          <a:endParaRPr lang="en-US"/>
        </a:p>
      </dgm:t>
    </dgm:pt>
    <dgm:pt modelId="{AD90FF00-C840-4A1B-A0D9-15977223EA82}" type="pres">
      <dgm:prSet presAssocID="{81311B6C-F724-4283-8B31-3D3AF426498F}" presName="vertSpace2" presStyleLbl="node1" presStyleIdx="0" presStyleCnt="6"/>
      <dgm:spPr/>
    </dgm:pt>
    <dgm:pt modelId="{FD5AA9CA-53D6-4DEC-BAF4-CBCAC5CF247C}" type="pres">
      <dgm:prSet presAssocID="{81311B6C-F724-4283-8B31-3D3AF426498F}" presName="circle2" presStyleLbl="node1" presStyleIdx="1" presStyleCnt="6"/>
      <dgm:spPr/>
    </dgm:pt>
    <dgm:pt modelId="{00600E37-A51D-466A-8261-07AEC0E57AC1}" type="pres">
      <dgm:prSet presAssocID="{81311B6C-F724-4283-8B31-3D3AF426498F}" presName="rect2" presStyleLbl="alignAcc1" presStyleIdx="1" presStyleCnt="6"/>
      <dgm:spPr/>
      <dgm:t>
        <a:bodyPr/>
        <a:lstStyle/>
        <a:p>
          <a:endParaRPr lang="en-US"/>
        </a:p>
      </dgm:t>
    </dgm:pt>
    <dgm:pt modelId="{03422137-C9EE-4C57-9539-841F7D27BA45}" type="pres">
      <dgm:prSet presAssocID="{593A9E7F-E8EA-4F66-B401-00CF6E2EE1A1}" presName="vertSpace3" presStyleLbl="node1" presStyleIdx="1" presStyleCnt="6"/>
      <dgm:spPr/>
    </dgm:pt>
    <dgm:pt modelId="{B305D173-6D05-4979-87DF-6AB598EC34BE}" type="pres">
      <dgm:prSet presAssocID="{593A9E7F-E8EA-4F66-B401-00CF6E2EE1A1}" presName="circle3" presStyleLbl="node1" presStyleIdx="2" presStyleCnt="6"/>
      <dgm:spPr/>
    </dgm:pt>
    <dgm:pt modelId="{58CC2A08-2C2D-47DB-98BA-B3EFD95D8980}" type="pres">
      <dgm:prSet presAssocID="{593A9E7F-E8EA-4F66-B401-00CF6E2EE1A1}" presName="rect3" presStyleLbl="alignAcc1" presStyleIdx="2" presStyleCnt="6"/>
      <dgm:spPr/>
      <dgm:t>
        <a:bodyPr/>
        <a:lstStyle/>
        <a:p>
          <a:endParaRPr lang="en-US"/>
        </a:p>
      </dgm:t>
    </dgm:pt>
    <dgm:pt modelId="{04407B32-98F4-4F6C-8A44-153DE3D2D9BB}" type="pres">
      <dgm:prSet presAssocID="{A5622DB8-EB12-4644-B2D5-3A1059C33BB3}" presName="vertSpace4" presStyleLbl="node1" presStyleIdx="2" presStyleCnt="6"/>
      <dgm:spPr/>
    </dgm:pt>
    <dgm:pt modelId="{36C430F9-32E2-4CBB-988D-7DCCF823DBA1}" type="pres">
      <dgm:prSet presAssocID="{A5622DB8-EB12-4644-B2D5-3A1059C33BB3}" presName="circle4" presStyleLbl="node1" presStyleIdx="3" presStyleCnt="6"/>
      <dgm:spPr/>
    </dgm:pt>
    <dgm:pt modelId="{ED7C9F16-035A-4615-A532-8F9455110860}" type="pres">
      <dgm:prSet presAssocID="{A5622DB8-EB12-4644-B2D5-3A1059C33BB3}" presName="rect4" presStyleLbl="alignAcc1" presStyleIdx="3" presStyleCnt="6"/>
      <dgm:spPr/>
      <dgm:t>
        <a:bodyPr/>
        <a:lstStyle/>
        <a:p>
          <a:endParaRPr lang="en-US"/>
        </a:p>
      </dgm:t>
    </dgm:pt>
    <dgm:pt modelId="{66EB1247-58F8-41C5-96A6-7B9EB968A939}" type="pres">
      <dgm:prSet presAssocID="{830089C4-0D90-467B-A871-AFFA40534DE3}" presName="vertSpace5" presStyleLbl="node1" presStyleIdx="3" presStyleCnt="6"/>
      <dgm:spPr/>
    </dgm:pt>
    <dgm:pt modelId="{FF1CDB5D-0A1D-401A-92E8-A784908917FD}" type="pres">
      <dgm:prSet presAssocID="{830089C4-0D90-467B-A871-AFFA40534DE3}" presName="circle5" presStyleLbl="node1" presStyleIdx="4" presStyleCnt="6"/>
      <dgm:spPr/>
    </dgm:pt>
    <dgm:pt modelId="{FEFC5E5C-9D46-4C4F-91DA-96562E988229}" type="pres">
      <dgm:prSet presAssocID="{830089C4-0D90-467B-A871-AFFA40534DE3}" presName="rect5" presStyleLbl="alignAcc1" presStyleIdx="4" presStyleCnt="6"/>
      <dgm:spPr/>
      <dgm:t>
        <a:bodyPr/>
        <a:lstStyle/>
        <a:p>
          <a:endParaRPr lang="en-US"/>
        </a:p>
      </dgm:t>
    </dgm:pt>
    <dgm:pt modelId="{AD293210-5771-43B7-977F-9ADF94DFFD61}" type="pres">
      <dgm:prSet presAssocID="{EF3FC375-A615-4044-996B-77E606093F2D}" presName="vertSpace6" presStyleLbl="node1" presStyleIdx="4" presStyleCnt="6"/>
      <dgm:spPr/>
    </dgm:pt>
    <dgm:pt modelId="{C5BF3A9F-3925-4BCD-940B-7F7383B58BB1}" type="pres">
      <dgm:prSet presAssocID="{EF3FC375-A615-4044-996B-77E606093F2D}" presName="circle6" presStyleLbl="node1" presStyleIdx="5" presStyleCnt="6"/>
      <dgm:spPr/>
    </dgm:pt>
    <dgm:pt modelId="{3A51008C-05C0-4A59-A74F-1F2CA1A4FF1C}" type="pres">
      <dgm:prSet presAssocID="{EF3FC375-A615-4044-996B-77E606093F2D}" presName="rect6" presStyleLbl="alignAcc1" presStyleIdx="5" presStyleCnt="6"/>
      <dgm:spPr/>
      <dgm:t>
        <a:bodyPr/>
        <a:lstStyle/>
        <a:p>
          <a:endParaRPr lang="en-US"/>
        </a:p>
      </dgm:t>
    </dgm:pt>
    <dgm:pt modelId="{58EAD01C-F9C3-47DD-890F-EC231BF9B979}" type="pres">
      <dgm:prSet presAssocID="{B7F5567C-42DC-468B-B638-01E7BB1CBC09}" presName="rect1ParTxNoCh" presStyleLbl="alignAcc1" presStyleIdx="5" presStyleCnt="6">
        <dgm:presLayoutVars>
          <dgm:chMax val="1"/>
          <dgm:bulletEnabled val="1"/>
        </dgm:presLayoutVars>
      </dgm:prSet>
      <dgm:spPr/>
      <dgm:t>
        <a:bodyPr/>
        <a:lstStyle/>
        <a:p>
          <a:endParaRPr lang="en-US"/>
        </a:p>
      </dgm:t>
    </dgm:pt>
    <dgm:pt modelId="{07E4BF48-702B-452B-ACF0-CCD7F8A8689C}" type="pres">
      <dgm:prSet presAssocID="{81311B6C-F724-4283-8B31-3D3AF426498F}" presName="rect2ParTxNoCh" presStyleLbl="alignAcc1" presStyleIdx="5" presStyleCnt="6">
        <dgm:presLayoutVars>
          <dgm:chMax val="1"/>
          <dgm:bulletEnabled val="1"/>
        </dgm:presLayoutVars>
      </dgm:prSet>
      <dgm:spPr/>
      <dgm:t>
        <a:bodyPr/>
        <a:lstStyle/>
        <a:p>
          <a:endParaRPr lang="en-US"/>
        </a:p>
      </dgm:t>
    </dgm:pt>
    <dgm:pt modelId="{9C76B451-2F64-45ED-B7A1-4DD18B36184C}" type="pres">
      <dgm:prSet presAssocID="{593A9E7F-E8EA-4F66-B401-00CF6E2EE1A1}" presName="rect3ParTxNoCh" presStyleLbl="alignAcc1" presStyleIdx="5" presStyleCnt="6">
        <dgm:presLayoutVars>
          <dgm:chMax val="1"/>
          <dgm:bulletEnabled val="1"/>
        </dgm:presLayoutVars>
      </dgm:prSet>
      <dgm:spPr/>
      <dgm:t>
        <a:bodyPr/>
        <a:lstStyle/>
        <a:p>
          <a:endParaRPr lang="en-US"/>
        </a:p>
      </dgm:t>
    </dgm:pt>
    <dgm:pt modelId="{DE2CE7FC-D796-4DB3-BD96-E5007C6A9074}" type="pres">
      <dgm:prSet presAssocID="{A5622DB8-EB12-4644-B2D5-3A1059C33BB3}" presName="rect4ParTxNoCh" presStyleLbl="alignAcc1" presStyleIdx="5" presStyleCnt="6">
        <dgm:presLayoutVars>
          <dgm:chMax val="1"/>
          <dgm:bulletEnabled val="1"/>
        </dgm:presLayoutVars>
      </dgm:prSet>
      <dgm:spPr/>
      <dgm:t>
        <a:bodyPr/>
        <a:lstStyle/>
        <a:p>
          <a:endParaRPr lang="en-US"/>
        </a:p>
      </dgm:t>
    </dgm:pt>
    <dgm:pt modelId="{7958B612-F698-4ACB-993D-3A9780AA16E4}" type="pres">
      <dgm:prSet presAssocID="{830089C4-0D90-467B-A871-AFFA40534DE3}" presName="rect5ParTxNoCh" presStyleLbl="alignAcc1" presStyleIdx="5" presStyleCnt="6">
        <dgm:presLayoutVars>
          <dgm:chMax val="1"/>
          <dgm:bulletEnabled val="1"/>
        </dgm:presLayoutVars>
      </dgm:prSet>
      <dgm:spPr/>
      <dgm:t>
        <a:bodyPr/>
        <a:lstStyle/>
        <a:p>
          <a:endParaRPr lang="en-US"/>
        </a:p>
      </dgm:t>
    </dgm:pt>
    <dgm:pt modelId="{287B6077-F90C-498E-BBD8-A324383AD7F3}" type="pres">
      <dgm:prSet presAssocID="{EF3FC375-A615-4044-996B-77E606093F2D}" presName="rect6ParTxNoCh" presStyleLbl="alignAcc1" presStyleIdx="5" presStyleCnt="6">
        <dgm:presLayoutVars>
          <dgm:chMax val="1"/>
          <dgm:bulletEnabled val="1"/>
        </dgm:presLayoutVars>
      </dgm:prSet>
      <dgm:spPr/>
      <dgm:t>
        <a:bodyPr/>
        <a:lstStyle/>
        <a:p>
          <a:endParaRPr lang="en-US"/>
        </a:p>
      </dgm:t>
    </dgm:pt>
  </dgm:ptLst>
  <dgm:cxnLst>
    <dgm:cxn modelId="{47C0D1DC-5E04-4A83-A07F-599B60B3814D}" type="presOf" srcId="{B7F5567C-42DC-468B-B638-01E7BB1CBC09}" destId="{84210208-4CB1-4E7B-ABA5-44152FE1D01B}" srcOrd="0" destOrd="0" presId="urn:microsoft.com/office/officeart/2005/8/layout/target3"/>
    <dgm:cxn modelId="{88D66A67-08DA-41A0-A154-12C655C2CFE1}" type="presOf" srcId="{AC3138BC-9F0C-4C7B-B69E-D64221052D69}" destId="{6A1CBF5E-CB24-4CC0-A1AE-6154296674B5}" srcOrd="0" destOrd="0" presId="urn:microsoft.com/office/officeart/2005/8/layout/target3"/>
    <dgm:cxn modelId="{4CDF1FFF-1F03-4A8A-A843-3D785A685A3F}" type="presOf" srcId="{A5622DB8-EB12-4644-B2D5-3A1059C33BB3}" destId="{DE2CE7FC-D796-4DB3-BD96-E5007C6A9074}" srcOrd="1" destOrd="0" presId="urn:microsoft.com/office/officeart/2005/8/layout/target3"/>
    <dgm:cxn modelId="{9093F94F-38D1-4FD5-B359-761A0687DCEF}" type="presOf" srcId="{81311B6C-F724-4283-8B31-3D3AF426498F}" destId="{07E4BF48-702B-452B-ACF0-CCD7F8A8689C}" srcOrd="1" destOrd="0" presId="urn:microsoft.com/office/officeart/2005/8/layout/target3"/>
    <dgm:cxn modelId="{D4913875-27E4-4421-950B-7BEA80CC9708}" type="presOf" srcId="{830089C4-0D90-467B-A871-AFFA40534DE3}" destId="{7958B612-F698-4ACB-993D-3A9780AA16E4}" srcOrd="1" destOrd="0" presId="urn:microsoft.com/office/officeart/2005/8/layout/target3"/>
    <dgm:cxn modelId="{6FF0A3B2-8E87-4FBC-BAEF-441B0FBAF9F8}" type="presOf" srcId="{B7F5567C-42DC-468B-B638-01E7BB1CBC09}" destId="{58EAD01C-F9C3-47DD-890F-EC231BF9B979}" srcOrd="1" destOrd="0" presId="urn:microsoft.com/office/officeart/2005/8/layout/target3"/>
    <dgm:cxn modelId="{892FE75C-9FF7-4334-BC71-3FB715DE53F4}" srcId="{AC3138BC-9F0C-4C7B-B69E-D64221052D69}" destId="{593A9E7F-E8EA-4F66-B401-00CF6E2EE1A1}" srcOrd="2" destOrd="0" parTransId="{2347BD2D-25A4-467B-B540-23DD949A92AE}" sibTransId="{5A076541-8F24-424D-B82C-F0A0AB327A0D}"/>
    <dgm:cxn modelId="{C59FD07B-3AC1-4669-B124-B0F58E15DDAD}" srcId="{AC3138BC-9F0C-4C7B-B69E-D64221052D69}" destId="{A5622DB8-EB12-4644-B2D5-3A1059C33BB3}" srcOrd="3" destOrd="0" parTransId="{AB5992DA-5C79-4ACD-A05A-AF03D0CDC7B3}" sibTransId="{DB52FCB7-1BAF-4599-BDF5-1D87DC479F25}"/>
    <dgm:cxn modelId="{3B469E8A-C5E5-4406-B50A-6FF7C52028B2}" srcId="{AC3138BC-9F0C-4C7B-B69E-D64221052D69}" destId="{830089C4-0D90-467B-A871-AFFA40534DE3}" srcOrd="4" destOrd="0" parTransId="{590E5421-A14A-4E3C-A862-1ADD7C79A454}" sibTransId="{9A746B58-3D79-4CBD-9678-B0CAEDA77E7B}"/>
    <dgm:cxn modelId="{D3DF1580-78ED-49A0-9B4A-AC6F9054DE8E}" type="presOf" srcId="{593A9E7F-E8EA-4F66-B401-00CF6E2EE1A1}" destId="{9C76B451-2F64-45ED-B7A1-4DD18B36184C}" srcOrd="1" destOrd="0" presId="urn:microsoft.com/office/officeart/2005/8/layout/target3"/>
    <dgm:cxn modelId="{98E2F486-AF3B-4ACD-B436-1717AB1FBC3C}" srcId="{AC3138BC-9F0C-4C7B-B69E-D64221052D69}" destId="{81311B6C-F724-4283-8B31-3D3AF426498F}" srcOrd="1" destOrd="0" parTransId="{72EF7EB1-1900-415D-9C4E-4F69C8D9EF92}" sibTransId="{255E0766-5E27-4A6E-8ED1-15D7B0ECA77C}"/>
    <dgm:cxn modelId="{3945AB47-ECB1-4246-A9EE-F6C24B04747A}" type="presOf" srcId="{81311B6C-F724-4283-8B31-3D3AF426498F}" destId="{00600E37-A51D-466A-8261-07AEC0E57AC1}" srcOrd="0" destOrd="0" presId="urn:microsoft.com/office/officeart/2005/8/layout/target3"/>
    <dgm:cxn modelId="{5556F95F-C482-4E69-A4E8-2B6733A9BA17}" srcId="{AC3138BC-9F0C-4C7B-B69E-D64221052D69}" destId="{EF3FC375-A615-4044-996B-77E606093F2D}" srcOrd="5" destOrd="0" parTransId="{694898D4-5B33-4731-9F0A-CD582FF7256E}" sibTransId="{9329FC24-2C09-4531-8A05-385D66F3C8FD}"/>
    <dgm:cxn modelId="{BFD54B57-A9AB-419D-A2D6-7B765907C740}" type="presOf" srcId="{EF3FC375-A615-4044-996B-77E606093F2D}" destId="{287B6077-F90C-498E-BBD8-A324383AD7F3}" srcOrd="1" destOrd="0" presId="urn:microsoft.com/office/officeart/2005/8/layout/target3"/>
    <dgm:cxn modelId="{8BF2193A-34D2-4EDE-A5CA-F1D9629DCB04}" type="presOf" srcId="{A5622DB8-EB12-4644-B2D5-3A1059C33BB3}" destId="{ED7C9F16-035A-4615-A532-8F9455110860}" srcOrd="0" destOrd="0" presId="urn:microsoft.com/office/officeart/2005/8/layout/target3"/>
    <dgm:cxn modelId="{C2171FB8-3166-4B2B-BDDC-672742845206}" type="presOf" srcId="{830089C4-0D90-467B-A871-AFFA40534DE3}" destId="{FEFC5E5C-9D46-4C4F-91DA-96562E988229}" srcOrd="0" destOrd="0" presId="urn:microsoft.com/office/officeart/2005/8/layout/target3"/>
    <dgm:cxn modelId="{BBF0928A-2B20-4359-BF71-29BFB91C1E88}" srcId="{AC3138BC-9F0C-4C7B-B69E-D64221052D69}" destId="{B7F5567C-42DC-468B-B638-01E7BB1CBC09}" srcOrd="0" destOrd="0" parTransId="{B0ADE18C-AC28-4E9E-8921-A4347670CBE0}" sibTransId="{19A24EA4-B370-4522-9802-0AF7F1ADA1A0}"/>
    <dgm:cxn modelId="{F4D00B97-B472-42D0-B5AF-3341341B0E24}" type="presOf" srcId="{593A9E7F-E8EA-4F66-B401-00CF6E2EE1A1}" destId="{58CC2A08-2C2D-47DB-98BA-B3EFD95D8980}" srcOrd="0" destOrd="0" presId="urn:microsoft.com/office/officeart/2005/8/layout/target3"/>
    <dgm:cxn modelId="{F6A7EF0D-47D2-42AA-8ECD-822F257C39D2}" type="presOf" srcId="{EF3FC375-A615-4044-996B-77E606093F2D}" destId="{3A51008C-05C0-4A59-A74F-1F2CA1A4FF1C}" srcOrd="0" destOrd="0" presId="urn:microsoft.com/office/officeart/2005/8/layout/target3"/>
    <dgm:cxn modelId="{E7136C98-A8E8-4862-BD7C-28621FE6C449}" type="presParOf" srcId="{6A1CBF5E-CB24-4CC0-A1AE-6154296674B5}" destId="{938D9302-1E72-454D-B7F9-5D8EC53062E7}" srcOrd="0" destOrd="0" presId="urn:microsoft.com/office/officeart/2005/8/layout/target3"/>
    <dgm:cxn modelId="{2AA2EB6D-FF6F-4C75-AA51-92E549124692}" type="presParOf" srcId="{6A1CBF5E-CB24-4CC0-A1AE-6154296674B5}" destId="{26DC86A9-8F96-4EFE-8434-8FE83196FDAE}" srcOrd="1" destOrd="0" presId="urn:microsoft.com/office/officeart/2005/8/layout/target3"/>
    <dgm:cxn modelId="{846F3BC2-6947-4ED1-A232-6CEF9B1E5DDE}" type="presParOf" srcId="{6A1CBF5E-CB24-4CC0-A1AE-6154296674B5}" destId="{84210208-4CB1-4E7B-ABA5-44152FE1D01B}" srcOrd="2" destOrd="0" presId="urn:microsoft.com/office/officeart/2005/8/layout/target3"/>
    <dgm:cxn modelId="{7619B59F-A49C-4351-B0E0-46BD33CBCFBD}" type="presParOf" srcId="{6A1CBF5E-CB24-4CC0-A1AE-6154296674B5}" destId="{AD90FF00-C840-4A1B-A0D9-15977223EA82}" srcOrd="3" destOrd="0" presId="urn:microsoft.com/office/officeart/2005/8/layout/target3"/>
    <dgm:cxn modelId="{A7F2995C-2909-4CB8-8752-5B243647C0EE}" type="presParOf" srcId="{6A1CBF5E-CB24-4CC0-A1AE-6154296674B5}" destId="{FD5AA9CA-53D6-4DEC-BAF4-CBCAC5CF247C}" srcOrd="4" destOrd="0" presId="urn:microsoft.com/office/officeart/2005/8/layout/target3"/>
    <dgm:cxn modelId="{8E1F823E-0E3B-448A-8F3A-10B35F85A681}" type="presParOf" srcId="{6A1CBF5E-CB24-4CC0-A1AE-6154296674B5}" destId="{00600E37-A51D-466A-8261-07AEC0E57AC1}" srcOrd="5" destOrd="0" presId="urn:microsoft.com/office/officeart/2005/8/layout/target3"/>
    <dgm:cxn modelId="{131E5938-BB4E-46C5-A8DA-4FEFAD29FE55}" type="presParOf" srcId="{6A1CBF5E-CB24-4CC0-A1AE-6154296674B5}" destId="{03422137-C9EE-4C57-9539-841F7D27BA45}" srcOrd="6" destOrd="0" presId="urn:microsoft.com/office/officeart/2005/8/layout/target3"/>
    <dgm:cxn modelId="{4CAEEAA7-36DF-4959-ABBD-7A1B1076A828}" type="presParOf" srcId="{6A1CBF5E-CB24-4CC0-A1AE-6154296674B5}" destId="{B305D173-6D05-4979-87DF-6AB598EC34BE}" srcOrd="7" destOrd="0" presId="urn:microsoft.com/office/officeart/2005/8/layout/target3"/>
    <dgm:cxn modelId="{D17E0D08-EB44-4EE8-8EBB-8F993401CC5D}" type="presParOf" srcId="{6A1CBF5E-CB24-4CC0-A1AE-6154296674B5}" destId="{58CC2A08-2C2D-47DB-98BA-B3EFD95D8980}" srcOrd="8" destOrd="0" presId="urn:microsoft.com/office/officeart/2005/8/layout/target3"/>
    <dgm:cxn modelId="{5B173B1F-17CB-4B84-A917-72BBDC9B3DF9}" type="presParOf" srcId="{6A1CBF5E-CB24-4CC0-A1AE-6154296674B5}" destId="{04407B32-98F4-4F6C-8A44-153DE3D2D9BB}" srcOrd="9" destOrd="0" presId="urn:microsoft.com/office/officeart/2005/8/layout/target3"/>
    <dgm:cxn modelId="{A6266394-4619-4956-8EB5-50A9D9F032D9}" type="presParOf" srcId="{6A1CBF5E-CB24-4CC0-A1AE-6154296674B5}" destId="{36C430F9-32E2-4CBB-988D-7DCCF823DBA1}" srcOrd="10" destOrd="0" presId="urn:microsoft.com/office/officeart/2005/8/layout/target3"/>
    <dgm:cxn modelId="{736E19BA-8E31-4CD9-AE25-4D1237CC1485}" type="presParOf" srcId="{6A1CBF5E-CB24-4CC0-A1AE-6154296674B5}" destId="{ED7C9F16-035A-4615-A532-8F9455110860}" srcOrd="11" destOrd="0" presId="urn:microsoft.com/office/officeart/2005/8/layout/target3"/>
    <dgm:cxn modelId="{FA214FC8-44C1-45E4-B532-D78FC48D9DB8}" type="presParOf" srcId="{6A1CBF5E-CB24-4CC0-A1AE-6154296674B5}" destId="{66EB1247-58F8-41C5-96A6-7B9EB968A939}" srcOrd="12" destOrd="0" presId="urn:microsoft.com/office/officeart/2005/8/layout/target3"/>
    <dgm:cxn modelId="{2E7F3B78-D7F8-473C-9924-4884A80DC91E}" type="presParOf" srcId="{6A1CBF5E-CB24-4CC0-A1AE-6154296674B5}" destId="{FF1CDB5D-0A1D-401A-92E8-A784908917FD}" srcOrd="13" destOrd="0" presId="urn:microsoft.com/office/officeart/2005/8/layout/target3"/>
    <dgm:cxn modelId="{7F0B6542-1FF5-4B0A-B6A5-D2AA0A8FA6F7}" type="presParOf" srcId="{6A1CBF5E-CB24-4CC0-A1AE-6154296674B5}" destId="{FEFC5E5C-9D46-4C4F-91DA-96562E988229}" srcOrd="14" destOrd="0" presId="urn:microsoft.com/office/officeart/2005/8/layout/target3"/>
    <dgm:cxn modelId="{004428D0-0191-4268-8C7A-7A4495306C41}" type="presParOf" srcId="{6A1CBF5E-CB24-4CC0-A1AE-6154296674B5}" destId="{AD293210-5771-43B7-977F-9ADF94DFFD61}" srcOrd="15" destOrd="0" presId="urn:microsoft.com/office/officeart/2005/8/layout/target3"/>
    <dgm:cxn modelId="{F4B3DD93-D428-45BB-9737-A8518B19D852}" type="presParOf" srcId="{6A1CBF5E-CB24-4CC0-A1AE-6154296674B5}" destId="{C5BF3A9F-3925-4BCD-940B-7F7383B58BB1}" srcOrd="16" destOrd="0" presId="urn:microsoft.com/office/officeart/2005/8/layout/target3"/>
    <dgm:cxn modelId="{E23C1DCA-D506-442B-9F52-C39FEB90D2EE}" type="presParOf" srcId="{6A1CBF5E-CB24-4CC0-A1AE-6154296674B5}" destId="{3A51008C-05C0-4A59-A74F-1F2CA1A4FF1C}" srcOrd="17" destOrd="0" presId="urn:microsoft.com/office/officeart/2005/8/layout/target3"/>
    <dgm:cxn modelId="{28E696D5-5AB1-4002-9126-DF310CDB2007}" type="presParOf" srcId="{6A1CBF5E-CB24-4CC0-A1AE-6154296674B5}" destId="{58EAD01C-F9C3-47DD-890F-EC231BF9B979}" srcOrd="18" destOrd="0" presId="urn:microsoft.com/office/officeart/2005/8/layout/target3"/>
    <dgm:cxn modelId="{5A705FF3-D34D-4559-98A4-9ADBF19962CC}" type="presParOf" srcId="{6A1CBF5E-CB24-4CC0-A1AE-6154296674B5}" destId="{07E4BF48-702B-452B-ACF0-CCD7F8A8689C}" srcOrd="19" destOrd="0" presId="urn:microsoft.com/office/officeart/2005/8/layout/target3"/>
    <dgm:cxn modelId="{18233B06-ABEC-4AB0-804D-208D4F30F7AD}" type="presParOf" srcId="{6A1CBF5E-CB24-4CC0-A1AE-6154296674B5}" destId="{9C76B451-2F64-45ED-B7A1-4DD18B36184C}" srcOrd="20" destOrd="0" presId="urn:microsoft.com/office/officeart/2005/8/layout/target3"/>
    <dgm:cxn modelId="{1296E230-53C7-460B-9521-9978FAD8A742}" type="presParOf" srcId="{6A1CBF5E-CB24-4CC0-A1AE-6154296674B5}" destId="{DE2CE7FC-D796-4DB3-BD96-E5007C6A9074}" srcOrd="21" destOrd="0" presId="urn:microsoft.com/office/officeart/2005/8/layout/target3"/>
    <dgm:cxn modelId="{6B1B5D1E-5E06-47F6-B93B-60DCDEB7412F}" type="presParOf" srcId="{6A1CBF5E-CB24-4CC0-A1AE-6154296674B5}" destId="{7958B612-F698-4ACB-993D-3A9780AA16E4}" srcOrd="22" destOrd="0" presId="urn:microsoft.com/office/officeart/2005/8/layout/target3"/>
    <dgm:cxn modelId="{C87D6B88-D2A4-40F9-97D3-B42AC6CE3935}" type="presParOf" srcId="{6A1CBF5E-CB24-4CC0-A1AE-6154296674B5}" destId="{287B6077-F90C-498E-BBD8-A324383AD7F3}" srcOrd="23" destOrd="0" presId="urn:microsoft.com/office/officeart/2005/8/layout/targe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CEBF5266-B031-4D71-9589-03E951B9234F}" type="doc">
      <dgm:prSet loTypeId="urn:microsoft.com/office/officeart/2005/8/layout/vList6" loCatId="list" qsTypeId="urn:microsoft.com/office/officeart/2005/8/quickstyle/simple1" qsCatId="simple" csTypeId="urn:microsoft.com/office/officeart/2005/8/colors/accent1_2" csCatId="accent1" phldr="1"/>
      <dgm:spPr/>
      <dgm:t>
        <a:bodyPr/>
        <a:lstStyle/>
        <a:p>
          <a:endParaRPr lang="en-US"/>
        </a:p>
      </dgm:t>
    </dgm:pt>
    <dgm:pt modelId="{A47865D0-1206-4E75-9418-ADAE0A00935B}">
      <dgm:prSet phldrT="[Text]"/>
      <dgm:spPr/>
      <dgm:t>
        <a:bodyPr/>
        <a:lstStyle/>
        <a:p>
          <a:r>
            <a:rPr lang="en-US" dirty="0"/>
            <a:t>Process</a:t>
          </a:r>
        </a:p>
      </dgm:t>
    </dgm:pt>
    <dgm:pt modelId="{EB3D9500-2FED-403B-AF93-F5907F36B6A5}" type="parTrans" cxnId="{F2FD1B3A-75DD-4A6E-B616-567DB80201D4}">
      <dgm:prSet/>
      <dgm:spPr/>
      <dgm:t>
        <a:bodyPr/>
        <a:lstStyle/>
        <a:p>
          <a:endParaRPr lang="en-US"/>
        </a:p>
      </dgm:t>
    </dgm:pt>
    <dgm:pt modelId="{323DFE1F-C6AA-4943-892C-4072E43FFDBB}" type="sibTrans" cxnId="{F2FD1B3A-75DD-4A6E-B616-567DB80201D4}">
      <dgm:prSet/>
      <dgm:spPr/>
      <dgm:t>
        <a:bodyPr/>
        <a:lstStyle/>
        <a:p>
          <a:endParaRPr lang="en-US"/>
        </a:p>
      </dgm:t>
    </dgm:pt>
    <dgm:pt modelId="{5C3A94CE-A5DA-4315-9BA0-02D2CABD9268}">
      <dgm:prSet phldrT="[Text]"/>
      <dgm:spPr/>
      <dgm:t>
        <a:bodyPr/>
        <a:lstStyle/>
        <a:p>
          <a:r>
            <a:rPr lang="en-US" dirty="0"/>
            <a:t>internal</a:t>
          </a:r>
        </a:p>
      </dgm:t>
    </dgm:pt>
    <dgm:pt modelId="{24575F27-8F3C-4C7C-85E6-3CF7060F8054}" type="parTrans" cxnId="{1DD91E6A-F81C-4591-971B-27882FE1FB87}">
      <dgm:prSet/>
      <dgm:spPr/>
      <dgm:t>
        <a:bodyPr/>
        <a:lstStyle/>
        <a:p>
          <a:endParaRPr lang="en-US"/>
        </a:p>
      </dgm:t>
    </dgm:pt>
    <dgm:pt modelId="{75BA40A4-4E38-4E65-91D4-FAB6401A44C9}" type="sibTrans" cxnId="{1DD91E6A-F81C-4591-971B-27882FE1FB87}">
      <dgm:prSet/>
      <dgm:spPr/>
      <dgm:t>
        <a:bodyPr/>
        <a:lstStyle/>
        <a:p>
          <a:endParaRPr lang="en-US"/>
        </a:p>
      </dgm:t>
    </dgm:pt>
    <dgm:pt modelId="{2F04553E-CCAC-4A42-A5C2-9A088455293E}">
      <dgm:prSet phldrT="[Text]"/>
      <dgm:spPr/>
      <dgm:t>
        <a:bodyPr/>
        <a:lstStyle/>
        <a:p>
          <a:r>
            <a:rPr lang="en-US" dirty="0"/>
            <a:t>agency</a:t>
          </a:r>
        </a:p>
      </dgm:t>
    </dgm:pt>
    <dgm:pt modelId="{43E452B2-6C2B-470B-BDDD-DD31D7197E90}" type="parTrans" cxnId="{D534BC5E-0269-4471-B448-631B47AF0CC5}">
      <dgm:prSet/>
      <dgm:spPr/>
      <dgm:t>
        <a:bodyPr/>
        <a:lstStyle/>
        <a:p>
          <a:endParaRPr lang="en-US"/>
        </a:p>
      </dgm:t>
    </dgm:pt>
    <dgm:pt modelId="{DBD87256-A99A-448C-875D-92E33C744825}" type="sibTrans" cxnId="{D534BC5E-0269-4471-B448-631B47AF0CC5}">
      <dgm:prSet/>
      <dgm:spPr/>
      <dgm:t>
        <a:bodyPr/>
        <a:lstStyle/>
        <a:p>
          <a:endParaRPr lang="en-US"/>
        </a:p>
      </dgm:t>
    </dgm:pt>
    <dgm:pt modelId="{39EAAFA6-442B-40DA-8429-4BAB60311227}">
      <dgm:prSet phldrT="[Text]"/>
      <dgm:spPr/>
      <dgm:t>
        <a:bodyPr/>
        <a:lstStyle/>
        <a:p>
          <a:r>
            <a:rPr lang="en-US" dirty="0"/>
            <a:t>Outcome</a:t>
          </a:r>
        </a:p>
      </dgm:t>
    </dgm:pt>
    <dgm:pt modelId="{4E7BD333-9EFB-4120-965B-679A3787F9BE}" type="parTrans" cxnId="{5FABD341-7BDE-4960-888C-B1E9A9989F6D}">
      <dgm:prSet/>
      <dgm:spPr/>
      <dgm:t>
        <a:bodyPr/>
        <a:lstStyle/>
        <a:p>
          <a:endParaRPr lang="en-US"/>
        </a:p>
      </dgm:t>
    </dgm:pt>
    <dgm:pt modelId="{E946B442-9EB5-4593-9D98-DD36F0D4CFFB}" type="sibTrans" cxnId="{5FABD341-7BDE-4960-888C-B1E9A9989F6D}">
      <dgm:prSet/>
      <dgm:spPr/>
      <dgm:t>
        <a:bodyPr/>
        <a:lstStyle/>
        <a:p>
          <a:endParaRPr lang="en-US"/>
        </a:p>
      </dgm:t>
    </dgm:pt>
    <dgm:pt modelId="{FD4516DC-39F8-4B95-87FE-61A12BA5D3BE}">
      <dgm:prSet phldrT="[Text]"/>
      <dgm:spPr/>
      <dgm:t>
        <a:bodyPr/>
        <a:lstStyle/>
        <a:p>
          <a:r>
            <a:rPr lang="en-US" dirty="0"/>
            <a:t>external</a:t>
          </a:r>
        </a:p>
      </dgm:t>
    </dgm:pt>
    <dgm:pt modelId="{2519371F-F7D1-4FD9-8827-B06A219B65C8}" type="parTrans" cxnId="{B6B1C03C-F99C-4CD8-87ED-96D4EC32FB4D}">
      <dgm:prSet/>
      <dgm:spPr/>
      <dgm:t>
        <a:bodyPr/>
        <a:lstStyle/>
        <a:p>
          <a:endParaRPr lang="en-US"/>
        </a:p>
      </dgm:t>
    </dgm:pt>
    <dgm:pt modelId="{406FF359-5F52-40D2-8E36-F4D13F302288}" type="sibTrans" cxnId="{B6B1C03C-F99C-4CD8-87ED-96D4EC32FB4D}">
      <dgm:prSet/>
      <dgm:spPr/>
      <dgm:t>
        <a:bodyPr/>
        <a:lstStyle/>
        <a:p>
          <a:endParaRPr lang="en-US"/>
        </a:p>
      </dgm:t>
    </dgm:pt>
    <dgm:pt modelId="{3707C4D3-9B87-4C79-8A98-1377AB6FBE35}">
      <dgm:prSet phldrT="[Text]"/>
      <dgm:spPr/>
      <dgm:t>
        <a:bodyPr/>
        <a:lstStyle/>
        <a:p>
          <a:r>
            <a:rPr lang="en-US" dirty="0"/>
            <a:t>target population</a:t>
          </a:r>
        </a:p>
      </dgm:t>
    </dgm:pt>
    <dgm:pt modelId="{CB5225F0-06F8-435D-813E-8A6143C61D38}" type="parTrans" cxnId="{1AB4F635-A67A-4176-B293-20FABCF6AE51}">
      <dgm:prSet/>
      <dgm:spPr/>
      <dgm:t>
        <a:bodyPr/>
        <a:lstStyle/>
        <a:p>
          <a:endParaRPr lang="en-US"/>
        </a:p>
      </dgm:t>
    </dgm:pt>
    <dgm:pt modelId="{1F7ECB35-04B8-494D-B44E-2D03A2A002E7}" type="sibTrans" cxnId="{1AB4F635-A67A-4176-B293-20FABCF6AE51}">
      <dgm:prSet/>
      <dgm:spPr/>
      <dgm:t>
        <a:bodyPr/>
        <a:lstStyle/>
        <a:p>
          <a:endParaRPr lang="en-US"/>
        </a:p>
      </dgm:t>
    </dgm:pt>
    <dgm:pt modelId="{A0F94264-B7D3-4A7C-BEB4-BC74FD078237}" type="pres">
      <dgm:prSet presAssocID="{CEBF5266-B031-4D71-9589-03E951B9234F}" presName="Name0" presStyleCnt="0">
        <dgm:presLayoutVars>
          <dgm:dir/>
          <dgm:animLvl val="lvl"/>
          <dgm:resizeHandles/>
        </dgm:presLayoutVars>
      </dgm:prSet>
      <dgm:spPr/>
      <dgm:t>
        <a:bodyPr/>
        <a:lstStyle/>
        <a:p>
          <a:endParaRPr lang="en-US"/>
        </a:p>
      </dgm:t>
    </dgm:pt>
    <dgm:pt modelId="{B2A82A56-6927-4757-B6E5-EDED45C1D455}" type="pres">
      <dgm:prSet presAssocID="{A47865D0-1206-4E75-9418-ADAE0A00935B}" presName="linNode" presStyleCnt="0"/>
      <dgm:spPr/>
    </dgm:pt>
    <dgm:pt modelId="{BF250493-A88E-45B2-AA04-9BE8540D1588}" type="pres">
      <dgm:prSet presAssocID="{A47865D0-1206-4E75-9418-ADAE0A00935B}" presName="parentShp" presStyleLbl="node1" presStyleIdx="0" presStyleCnt="2">
        <dgm:presLayoutVars>
          <dgm:bulletEnabled val="1"/>
        </dgm:presLayoutVars>
      </dgm:prSet>
      <dgm:spPr/>
      <dgm:t>
        <a:bodyPr/>
        <a:lstStyle/>
        <a:p>
          <a:endParaRPr lang="en-US"/>
        </a:p>
      </dgm:t>
    </dgm:pt>
    <dgm:pt modelId="{AB0914C2-327F-449C-9DB6-35564BEFCD54}" type="pres">
      <dgm:prSet presAssocID="{A47865D0-1206-4E75-9418-ADAE0A00935B}" presName="childShp" presStyleLbl="bgAccFollowNode1" presStyleIdx="0" presStyleCnt="2">
        <dgm:presLayoutVars>
          <dgm:bulletEnabled val="1"/>
        </dgm:presLayoutVars>
      </dgm:prSet>
      <dgm:spPr/>
      <dgm:t>
        <a:bodyPr/>
        <a:lstStyle/>
        <a:p>
          <a:endParaRPr lang="en-US"/>
        </a:p>
      </dgm:t>
    </dgm:pt>
    <dgm:pt modelId="{266CBD90-4295-4949-B63C-8ED38D35497E}" type="pres">
      <dgm:prSet presAssocID="{323DFE1F-C6AA-4943-892C-4072E43FFDBB}" presName="spacing" presStyleCnt="0"/>
      <dgm:spPr/>
    </dgm:pt>
    <dgm:pt modelId="{BF6272C8-1A52-4165-B298-6DC90555E5C3}" type="pres">
      <dgm:prSet presAssocID="{39EAAFA6-442B-40DA-8429-4BAB60311227}" presName="linNode" presStyleCnt="0"/>
      <dgm:spPr/>
    </dgm:pt>
    <dgm:pt modelId="{4DE471DC-997E-4B59-9816-D57527129B05}" type="pres">
      <dgm:prSet presAssocID="{39EAAFA6-442B-40DA-8429-4BAB60311227}" presName="parentShp" presStyleLbl="node1" presStyleIdx="1" presStyleCnt="2">
        <dgm:presLayoutVars>
          <dgm:bulletEnabled val="1"/>
        </dgm:presLayoutVars>
      </dgm:prSet>
      <dgm:spPr/>
      <dgm:t>
        <a:bodyPr/>
        <a:lstStyle/>
        <a:p>
          <a:endParaRPr lang="en-US"/>
        </a:p>
      </dgm:t>
    </dgm:pt>
    <dgm:pt modelId="{E5C8C875-B20F-48D0-A949-F359E72E1893}" type="pres">
      <dgm:prSet presAssocID="{39EAAFA6-442B-40DA-8429-4BAB60311227}" presName="childShp" presStyleLbl="bgAccFollowNode1" presStyleIdx="1" presStyleCnt="2">
        <dgm:presLayoutVars>
          <dgm:bulletEnabled val="1"/>
        </dgm:presLayoutVars>
      </dgm:prSet>
      <dgm:spPr/>
      <dgm:t>
        <a:bodyPr/>
        <a:lstStyle/>
        <a:p>
          <a:endParaRPr lang="en-US"/>
        </a:p>
      </dgm:t>
    </dgm:pt>
  </dgm:ptLst>
  <dgm:cxnLst>
    <dgm:cxn modelId="{B6B1C03C-F99C-4CD8-87ED-96D4EC32FB4D}" srcId="{39EAAFA6-442B-40DA-8429-4BAB60311227}" destId="{FD4516DC-39F8-4B95-87FE-61A12BA5D3BE}" srcOrd="0" destOrd="0" parTransId="{2519371F-F7D1-4FD9-8827-B06A219B65C8}" sibTransId="{406FF359-5F52-40D2-8E36-F4D13F302288}"/>
    <dgm:cxn modelId="{B66919EB-5BC9-4826-AD42-936D8B85827E}" type="presOf" srcId="{FD4516DC-39F8-4B95-87FE-61A12BA5D3BE}" destId="{E5C8C875-B20F-48D0-A949-F359E72E1893}" srcOrd="0" destOrd="0" presId="urn:microsoft.com/office/officeart/2005/8/layout/vList6"/>
    <dgm:cxn modelId="{5831F33B-3D02-4365-BB38-3637360BB667}" type="presOf" srcId="{A47865D0-1206-4E75-9418-ADAE0A00935B}" destId="{BF250493-A88E-45B2-AA04-9BE8540D1588}" srcOrd="0" destOrd="0" presId="urn:microsoft.com/office/officeart/2005/8/layout/vList6"/>
    <dgm:cxn modelId="{2DA051EE-CFE2-4605-AE42-49AE60B2AEEB}" type="presOf" srcId="{2F04553E-CCAC-4A42-A5C2-9A088455293E}" destId="{AB0914C2-327F-449C-9DB6-35564BEFCD54}" srcOrd="0" destOrd="1" presId="urn:microsoft.com/office/officeart/2005/8/layout/vList6"/>
    <dgm:cxn modelId="{F492D662-1D52-4F28-AB82-C6265DB38127}" type="presOf" srcId="{5C3A94CE-A5DA-4315-9BA0-02D2CABD9268}" destId="{AB0914C2-327F-449C-9DB6-35564BEFCD54}" srcOrd="0" destOrd="0" presId="urn:microsoft.com/office/officeart/2005/8/layout/vList6"/>
    <dgm:cxn modelId="{F2FD1B3A-75DD-4A6E-B616-567DB80201D4}" srcId="{CEBF5266-B031-4D71-9589-03E951B9234F}" destId="{A47865D0-1206-4E75-9418-ADAE0A00935B}" srcOrd="0" destOrd="0" parTransId="{EB3D9500-2FED-403B-AF93-F5907F36B6A5}" sibTransId="{323DFE1F-C6AA-4943-892C-4072E43FFDBB}"/>
    <dgm:cxn modelId="{C89E22F6-53A3-4548-BB39-8B57AAFFD0C6}" type="presOf" srcId="{3707C4D3-9B87-4C79-8A98-1377AB6FBE35}" destId="{E5C8C875-B20F-48D0-A949-F359E72E1893}" srcOrd="0" destOrd="1" presId="urn:microsoft.com/office/officeart/2005/8/layout/vList6"/>
    <dgm:cxn modelId="{D534BC5E-0269-4471-B448-631B47AF0CC5}" srcId="{A47865D0-1206-4E75-9418-ADAE0A00935B}" destId="{2F04553E-CCAC-4A42-A5C2-9A088455293E}" srcOrd="1" destOrd="0" parTransId="{43E452B2-6C2B-470B-BDDD-DD31D7197E90}" sibTransId="{DBD87256-A99A-448C-875D-92E33C744825}"/>
    <dgm:cxn modelId="{1AB4F635-A67A-4176-B293-20FABCF6AE51}" srcId="{39EAAFA6-442B-40DA-8429-4BAB60311227}" destId="{3707C4D3-9B87-4C79-8A98-1377AB6FBE35}" srcOrd="1" destOrd="0" parTransId="{CB5225F0-06F8-435D-813E-8A6143C61D38}" sibTransId="{1F7ECB35-04B8-494D-B44E-2D03A2A002E7}"/>
    <dgm:cxn modelId="{8735832B-A0B8-45B1-AFD8-68E3DEC1EDAD}" type="presOf" srcId="{CEBF5266-B031-4D71-9589-03E951B9234F}" destId="{A0F94264-B7D3-4A7C-BEB4-BC74FD078237}" srcOrd="0" destOrd="0" presId="urn:microsoft.com/office/officeart/2005/8/layout/vList6"/>
    <dgm:cxn modelId="{1DD91E6A-F81C-4591-971B-27882FE1FB87}" srcId="{A47865D0-1206-4E75-9418-ADAE0A00935B}" destId="{5C3A94CE-A5DA-4315-9BA0-02D2CABD9268}" srcOrd="0" destOrd="0" parTransId="{24575F27-8F3C-4C7C-85E6-3CF7060F8054}" sibTransId="{75BA40A4-4E38-4E65-91D4-FAB6401A44C9}"/>
    <dgm:cxn modelId="{5FABD341-7BDE-4960-888C-B1E9A9989F6D}" srcId="{CEBF5266-B031-4D71-9589-03E951B9234F}" destId="{39EAAFA6-442B-40DA-8429-4BAB60311227}" srcOrd="1" destOrd="0" parTransId="{4E7BD333-9EFB-4120-965B-679A3787F9BE}" sibTransId="{E946B442-9EB5-4593-9D98-DD36F0D4CFFB}"/>
    <dgm:cxn modelId="{42C65D32-9FE6-48DC-B037-230CA921E999}" type="presOf" srcId="{39EAAFA6-442B-40DA-8429-4BAB60311227}" destId="{4DE471DC-997E-4B59-9816-D57527129B05}" srcOrd="0" destOrd="0" presId="urn:microsoft.com/office/officeart/2005/8/layout/vList6"/>
    <dgm:cxn modelId="{85E976C8-E9F2-477F-A506-5ADF13A0FE11}" type="presParOf" srcId="{A0F94264-B7D3-4A7C-BEB4-BC74FD078237}" destId="{B2A82A56-6927-4757-B6E5-EDED45C1D455}" srcOrd="0" destOrd="0" presId="urn:microsoft.com/office/officeart/2005/8/layout/vList6"/>
    <dgm:cxn modelId="{0526110E-91D1-4DAE-9218-8B7F26724D86}" type="presParOf" srcId="{B2A82A56-6927-4757-B6E5-EDED45C1D455}" destId="{BF250493-A88E-45B2-AA04-9BE8540D1588}" srcOrd="0" destOrd="0" presId="urn:microsoft.com/office/officeart/2005/8/layout/vList6"/>
    <dgm:cxn modelId="{6C3E24A8-EAA4-415D-B175-94A590EFFD95}" type="presParOf" srcId="{B2A82A56-6927-4757-B6E5-EDED45C1D455}" destId="{AB0914C2-327F-449C-9DB6-35564BEFCD54}" srcOrd="1" destOrd="0" presId="urn:microsoft.com/office/officeart/2005/8/layout/vList6"/>
    <dgm:cxn modelId="{DDB7356B-4ACB-4B44-9BB7-F2E6884C44A8}" type="presParOf" srcId="{A0F94264-B7D3-4A7C-BEB4-BC74FD078237}" destId="{266CBD90-4295-4949-B63C-8ED38D35497E}" srcOrd="1" destOrd="0" presId="urn:microsoft.com/office/officeart/2005/8/layout/vList6"/>
    <dgm:cxn modelId="{E3CA6FE1-FB45-490E-9D20-B8DAAABF0E8D}" type="presParOf" srcId="{A0F94264-B7D3-4A7C-BEB4-BC74FD078237}" destId="{BF6272C8-1A52-4165-B298-6DC90555E5C3}" srcOrd="2" destOrd="0" presId="urn:microsoft.com/office/officeart/2005/8/layout/vList6"/>
    <dgm:cxn modelId="{2F662F55-C688-427D-B539-343BE806690B}" type="presParOf" srcId="{BF6272C8-1A52-4165-B298-6DC90555E5C3}" destId="{4DE471DC-997E-4B59-9816-D57527129B05}" srcOrd="0" destOrd="0" presId="urn:microsoft.com/office/officeart/2005/8/layout/vList6"/>
    <dgm:cxn modelId="{ECDFD1AE-7550-4A86-9418-1ED82B39E0FD}" type="presParOf" srcId="{BF6272C8-1A52-4165-B298-6DC90555E5C3}" destId="{E5C8C875-B20F-48D0-A949-F359E72E1893}" srcOrd="1" destOrd="0" presId="urn:microsoft.com/office/officeart/2005/8/layout/vList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F2C70CCC-3B15-469E-A514-7EF8DA786F35}" type="doc">
      <dgm:prSet loTypeId="urn:microsoft.com/office/officeart/2005/8/layout/radial4" loCatId="relationship" qsTypeId="urn:microsoft.com/office/officeart/2005/8/quickstyle/simple5" qsCatId="simple" csTypeId="urn:microsoft.com/office/officeart/2005/8/colors/accent1_2" csCatId="accent1" phldr="1"/>
      <dgm:spPr/>
      <dgm:t>
        <a:bodyPr/>
        <a:lstStyle/>
        <a:p>
          <a:endParaRPr lang="en-US"/>
        </a:p>
      </dgm:t>
    </dgm:pt>
    <dgm:pt modelId="{31B13D80-DD03-4F8D-90E2-92FB32F88E1D}">
      <dgm:prSet phldrT="[Text]"/>
      <dgm:spPr>
        <a:ln>
          <a:solidFill>
            <a:srgbClr val="C00000"/>
          </a:solidFill>
        </a:ln>
      </dgm:spPr>
      <dgm:t>
        <a:bodyPr/>
        <a:lstStyle/>
        <a:p>
          <a:r>
            <a:rPr lang="en-US" dirty="0">
              <a:solidFill>
                <a:srgbClr val="C00000"/>
              </a:solidFill>
            </a:rPr>
            <a:t>Organizational Capacity</a:t>
          </a:r>
        </a:p>
      </dgm:t>
    </dgm:pt>
    <dgm:pt modelId="{6F3C0041-7203-44AD-9088-F7432F815745}" type="parTrans" cxnId="{4A24A61C-C82D-41A1-BD65-A748A9AD9132}">
      <dgm:prSet/>
      <dgm:spPr/>
      <dgm:t>
        <a:bodyPr/>
        <a:lstStyle/>
        <a:p>
          <a:endParaRPr lang="en-US"/>
        </a:p>
      </dgm:t>
    </dgm:pt>
    <dgm:pt modelId="{64F5608D-39B4-4092-86E9-7B13D25B1FDE}" type="sibTrans" cxnId="{4A24A61C-C82D-41A1-BD65-A748A9AD9132}">
      <dgm:prSet/>
      <dgm:spPr/>
      <dgm:t>
        <a:bodyPr/>
        <a:lstStyle/>
        <a:p>
          <a:endParaRPr lang="en-US"/>
        </a:p>
      </dgm:t>
    </dgm:pt>
    <dgm:pt modelId="{D76753E1-0190-45E2-A4B4-9CCABB73C116}">
      <dgm:prSet phldrT="[Text]"/>
      <dgm:spPr>
        <a:ln>
          <a:solidFill>
            <a:srgbClr val="C00000"/>
          </a:solidFill>
        </a:ln>
      </dgm:spPr>
      <dgm:t>
        <a:bodyPr/>
        <a:lstStyle/>
        <a:p>
          <a:r>
            <a:rPr lang="en-US" dirty="0"/>
            <a:t>Mission</a:t>
          </a:r>
        </a:p>
      </dgm:t>
    </dgm:pt>
    <dgm:pt modelId="{2AC3C72C-688B-45C7-8423-C03141594671}" type="parTrans" cxnId="{565743DC-3963-4CAC-B2B2-F24823C33FAE}">
      <dgm:prSet/>
      <dgm:spPr/>
      <dgm:t>
        <a:bodyPr/>
        <a:lstStyle/>
        <a:p>
          <a:endParaRPr lang="en-US"/>
        </a:p>
      </dgm:t>
    </dgm:pt>
    <dgm:pt modelId="{826E6214-92F8-4A4F-8485-4D0F7F1034F0}" type="sibTrans" cxnId="{565743DC-3963-4CAC-B2B2-F24823C33FAE}">
      <dgm:prSet/>
      <dgm:spPr/>
      <dgm:t>
        <a:bodyPr/>
        <a:lstStyle/>
        <a:p>
          <a:endParaRPr lang="en-US"/>
        </a:p>
      </dgm:t>
    </dgm:pt>
    <dgm:pt modelId="{58AA1BB9-15E3-4E1F-973C-618649990F16}">
      <dgm:prSet phldrT="[Text]"/>
      <dgm:spPr>
        <a:ln>
          <a:solidFill>
            <a:srgbClr val="C00000"/>
          </a:solidFill>
        </a:ln>
      </dgm:spPr>
      <dgm:t>
        <a:bodyPr/>
        <a:lstStyle/>
        <a:p>
          <a:r>
            <a:rPr lang="en-US" dirty="0"/>
            <a:t>History</a:t>
          </a:r>
        </a:p>
      </dgm:t>
    </dgm:pt>
    <dgm:pt modelId="{A209B889-BBBA-4CCB-AE8D-5BAED31D69C4}" type="parTrans" cxnId="{CAC704A0-01A1-4B87-8C57-39E753D430A9}">
      <dgm:prSet/>
      <dgm:spPr/>
      <dgm:t>
        <a:bodyPr/>
        <a:lstStyle/>
        <a:p>
          <a:endParaRPr lang="en-US"/>
        </a:p>
      </dgm:t>
    </dgm:pt>
    <dgm:pt modelId="{73E63884-AB24-4D50-A83D-E231E8C3123F}" type="sibTrans" cxnId="{CAC704A0-01A1-4B87-8C57-39E753D430A9}">
      <dgm:prSet/>
      <dgm:spPr/>
      <dgm:t>
        <a:bodyPr/>
        <a:lstStyle/>
        <a:p>
          <a:endParaRPr lang="en-US"/>
        </a:p>
      </dgm:t>
    </dgm:pt>
    <dgm:pt modelId="{EA913DFE-7C88-411B-B42A-FDDFA9B506DF}">
      <dgm:prSet phldrT="[Text]"/>
      <dgm:spPr>
        <a:ln>
          <a:solidFill>
            <a:srgbClr val="C00000"/>
          </a:solidFill>
        </a:ln>
      </dgm:spPr>
      <dgm:t>
        <a:bodyPr/>
        <a:lstStyle/>
        <a:p>
          <a:r>
            <a:rPr lang="en-US" dirty="0"/>
            <a:t>Staffing</a:t>
          </a:r>
        </a:p>
      </dgm:t>
    </dgm:pt>
    <dgm:pt modelId="{977FAE74-72C6-4747-8728-F55F6F2B4950}" type="parTrans" cxnId="{5C58AD68-40CC-45CD-8C63-193533397EE6}">
      <dgm:prSet/>
      <dgm:spPr/>
      <dgm:t>
        <a:bodyPr/>
        <a:lstStyle/>
        <a:p>
          <a:endParaRPr lang="en-US"/>
        </a:p>
      </dgm:t>
    </dgm:pt>
    <dgm:pt modelId="{A085B9A8-AC59-46A8-BAE8-E624E9AA714A}" type="sibTrans" cxnId="{5C58AD68-40CC-45CD-8C63-193533397EE6}">
      <dgm:prSet/>
      <dgm:spPr/>
      <dgm:t>
        <a:bodyPr/>
        <a:lstStyle/>
        <a:p>
          <a:endParaRPr lang="en-US"/>
        </a:p>
      </dgm:t>
    </dgm:pt>
    <dgm:pt modelId="{1BF44472-2729-4762-8183-CA592D9F6E02}">
      <dgm:prSet phldrT="[Text]"/>
      <dgm:spPr>
        <a:ln>
          <a:solidFill>
            <a:srgbClr val="C00000"/>
          </a:solidFill>
        </a:ln>
      </dgm:spPr>
      <dgm:t>
        <a:bodyPr/>
        <a:lstStyle/>
        <a:p>
          <a:r>
            <a:rPr lang="en-US" dirty="0"/>
            <a:t>Volunteers</a:t>
          </a:r>
        </a:p>
      </dgm:t>
    </dgm:pt>
    <dgm:pt modelId="{B731B53B-A680-4C4A-BD84-5890421D7E6A}" type="parTrans" cxnId="{92F51A8F-8598-4FFF-A652-E3E4530F3ACC}">
      <dgm:prSet/>
      <dgm:spPr/>
      <dgm:t>
        <a:bodyPr/>
        <a:lstStyle/>
        <a:p>
          <a:endParaRPr lang="en-US"/>
        </a:p>
      </dgm:t>
    </dgm:pt>
    <dgm:pt modelId="{A7253D9E-5110-4023-8384-515F471C9985}" type="sibTrans" cxnId="{92F51A8F-8598-4FFF-A652-E3E4530F3ACC}">
      <dgm:prSet/>
      <dgm:spPr/>
      <dgm:t>
        <a:bodyPr/>
        <a:lstStyle/>
        <a:p>
          <a:endParaRPr lang="en-US"/>
        </a:p>
      </dgm:t>
    </dgm:pt>
    <dgm:pt modelId="{4BE36799-2538-4463-9AFF-DB0A915809B0}">
      <dgm:prSet phldrT="[Text]"/>
      <dgm:spPr>
        <a:ln>
          <a:solidFill>
            <a:srgbClr val="C00000"/>
          </a:solidFill>
        </a:ln>
      </dgm:spPr>
      <dgm:t>
        <a:bodyPr/>
        <a:lstStyle/>
        <a:p>
          <a:r>
            <a:rPr lang="en-US" dirty="0"/>
            <a:t>Cultural Competency</a:t>
          </a:r>
        </a:p>
      </dgm:t>
    </dgm:pt>
    <dgm:pt modelId="{87894110-70C0-4D78-B0F6-E08AE9FD24D3}" type="parTrans" cxnId="{D3238823-6AB7-47A6-9A49-8FB9290726F3}">
      <dgm:prSet/>
      <dgm:spPr/>
      <dgm:t>
        <a:bodyPr/>
        <a:lstStyle/>
        <a:p>
          <a:endParaRPr lang="en-US"/>
        </a:p>
      </dgm:t>
    </dgm:pt>
    <dgm:pt modelId="{5363DA5B-7BFF-407F-8A9E-2F0693F45CC4}" type="sibTrans" cxnId="{D3238823-6AB7-47A6-9A49-8FB9290726F3}">
      <dgm:prSet/>
      <dgm:spPr/>
      <dgm:t>
        <a:bodyPr/>
        <a:lstStyle/>
        <a:p>
          <a:endParaRPr lang="en-US"/>
        </a:p>
      </dgm:t>
    </dgm:pt>
    <dgm:pt modelId="{9E4A6801-4FA7-4B19-9843-4754EFAE59F6}">
      <dgm:prSet phldrT="[Text]"/>
      <dgm:spPr>
        <a:ln>
          <a:solidFill>
            <a:srgbClr val="C00000"/>
          </a:solidFill>
        </a:ln>
      </dgm:spPr>
      <dgm:t>
        <a:bodyPr/>
        <a:lstStyle/>
        <a:p>
          <a:r>
            <a:rPr lang="en-US" dirty="0"/>
            <a:t>Physical Resources</a:t>
          </a:r>
        </a:p>
      </dgm:t>
    </dgm:pt>
    <dgm:pt modelId="{F21F1315-80BC-4813-B605-AD63232275B2}" type="parTrans" cxnId="{3E57AA0A-9F49-405A-ACE2-5C0F203A11F9}">
      <dgm:prSet/>
      <dgm:spPr/>
      <dgm:t>
        <a:bodyPr/>
        <a:lstStyle/>
        <a:p>
          <a:endParaRPr lang="en-US"/>
        </a:p>
      </dgm:t>
    </dgm:pt>
    <dgm:pt modelId="{6FD221ED-BEA8-43DC-B91B-FA175E6D590D}" type="sibTrans" cxnId="{3E57AA0A-9F49-405A-ACE2-5C0F203A11F9}">
      <dgm:prSet/>
      <dgm:spPr/>
      <dgm:t>
        <a:bodyPr/>
        <a:lstStyle/>
        <a:p>
          <a:endParaRPr lang="en-US"/>
        </a:p>
      </dgm:t>
    </dgm:pt>
    <dgm:pt modelId="{7BC53441-06A6-4360-8FFC-E556E1272B03}">
      <dgm:prSet phldrT="[Text]"/>
      <dgm:spPr>
        <a:ln>
          <a:solidFill>
            <a:srgbClr val="C00000"/>
          </a:solidFill>
        </a:ln>
      </dgm:spPr>
      <dgm:t>
        <a:bodyPr/>
        <a:lstStyle/>
        <a:p>
          <a:r>
            <a:rPr lang="en-US" dirty="0"/>
            <a:t>Grants Administration</a:t>
          </a:r>
        </a:p>
      </dgm:t>
    </dgm:pt>
    <dgm:pt modelId="{B9CAE49A-6F99-4677-9734-F487A21E95D7}" type="parTrans" cxnId="{20DA8B6C-CBC1-4749-B92A-F63DA597EDB3}">
      <dgm:prSet/>
      <dgm:spPr/>
      <dgm:t>
        <a:bodyPr/>
        <a:lstStyle/>
        <a:p>
          <a:endParaRPr lang="en-US"/>
        </a:p>
      </dgm:t>
    </dgm:pt>
    <dgm:pt modelId="{FA9E3D4F-53E8-436E-A530-6C7F8B02AE5B}" type="sibTrans" cxnId="{20DA8B6C-CBC1-4749-B92A-F63DA597EDB3}">
      <dgm:prSet/>
      <dgm:spPr/>
      <dgm:t>
        <a:bodyPr/>
        <a:lstStyle/>
        <a:p>
          <a:endParaRPr lang="en-US"/>
        </a:p>
      </dgm:t>
    </dgm:pt>
    <dgm:pt modelId="{18F52E98-99F9-4596-8E19-B8BBEACE1862}" type="pres">
      <dgm:prSet presAssocID="{F2C70CCC-3B15-469E-A514-7EF8DA786F35}" presName="cycle" presStyleCnt="0">
        <dgm:presLayoutVars>
          <dgm:chMax val="1"/>
          <dgm:dir/>
          <dgm:animLvl val="ctr"/>
          <dgm:resizeHandles val="exact"/>
        </dgm:presLayoutVars>
      </dgm:prSet>
      <dgm:spPr/>
      <dgm:t>
        <a:bodyPr/>
        <a:lstStyle/>
        <a:p>
          <a:endParaRPr lang="en-US"/>
        </a:p>
      </dgm:t>
    </dgm:pt>
    <dgm:pt modelId="{8EDCC68B-DA7A-465F-A15D-2CC93DE1C19E}" type="pres">
      <dgm:prSet presAssocID="{31B13D80-DD03-4F8D-90E2-92FB32F88E1D}" presName="centerShape" presStyleLbl="node0" presStyleIdx="0" presStyleCnt="1"/>
      <dgm:spPr/>
      <dgm:t>
        <a:bodyPr/>
        <a:lstStyle/>
        <a:p>
          <a:endParaRPr lang="en-US"/>
        </a:p>
      </dgm:t>
    </dgm:pt>
    <dgm:pt modelId="{77788F41-80F0-4F70-9D7E-1EEB30E8F60E}" type="pres">
      <dgm:prSet presAssocID="{2AC3C72C-688B-45C7-8423-C03141594671}" presName="parTrans" presStyleLbl="bgSibTrans2D1" presStyleIdx="0" presStyleCnt="7"/>
      <dgm:spPr/>
      <dgm:t>
        <a:bodyPr/>
        <a:lstStyle/>
        <a:p>
          <a:endParaRPr lang="en-US"/>
        </a:p>
      </dgm:t>
    </dgm:pt>
    <dgm:pt modelId="{021FEDA9-A238-4BDE-9B2B-ACF899E5CB32}" type="pres">
      <dgm:prSet presAssocID="{D76753E1-0190-45E2-A4B4-9CCABB73C116}" presName="node" presStyleLbl="node1" presStyleIdx="0" presStyleCnt="7">
        <dgm:presLayoutVars>
          <dgm:bulletEnabled val="1"/>
        </dgm:presLayoutVars>
      </dgm:prSet>
      <dgm:spPr/>
      <dgm:t>
        <a:bodyPr/>
        <a:lstStyle/>
        <a:p>
          <a:endParaRPr lang="en-US"/>
        </a:p>
      </dgm:t>
    </dgm:pt>
    <dgm:pt modelId="{1C7DC542-1DAA-4B48-9055-FD0AB1B26923}" type="pres">
      <dgm:prSet presAssocID="{A209B889-BBBA-4CCB-AE8D-5BAED31D69C4}" presName="parTrans" presStyleLbl="bgSibTrans2D1" presStyleIdx="1" presStyleCnt="7"/>
      <dgm:spPr/>
      <dgm:t>
        <a:bodyPr/>
        <a:lstStyle/>
        <a:p>
          <a:endParaRPr lang="en-US"/>
        </a:p>
      </dgm:t>
    </dgm:pt>
    <dgm:pt modelId="{0BB3A7A1-267C-4046-8F6C-E147D04688F8}" type="pres">
      <dgm:prSet presAssocID="{58AA1BB9-15E3-4E1F-973C-618649990F16}" presName="node" presStyleLbl="node1" presStyleIdx="1" presStyleCnt="7">
        <dgm:presLayoutVars>
          <dgm:bulletEnabled val="1"/>
        </dgm:presLayoutVars>
      </dgm:prSet>
      <dgm:spPr/>
      <dgm:t>
        <a:bodyPr/>
        <a:lstStyle/>
        <a:p>
          <a:endParaRPr lang="en-US"/>
        </a:p>
      </dgm:t>
    </dgm:pt>
    <dgm:pt modelId="{D956B0DE-5EC4-4CEE-AB6D-2342484EB4F7}" type="pres">
      <dgm:prSet presAssocID="{977FAE74-72C6-4747-8728-F55F6F2B4950}" presName="parTrans" presStyleLbl="bgSibTrans2D1" presStyleIdx="2" presStyleCnt="7"/>
      <dgm:spPr/>
      <dgm:t>
        <a:bodyPr/>
        <a:lstStyle/>
        <a:p>
          <a:endParaRPr lang="en-US"/>
        </a:p>
      </dgm:t>
    </dgm:pt>
    <dgm:pt modelId="{C42800FF-1DC0-4B23-AB90-8BFC35960A49}" type="pres">
      <dgm:prSet presAssocID="{EA913DFE-7C88-411B-B42A-FDDFA9B506DF}" presName="node" presStyleLbl="node1" presStyleIdx="2" presStyleCnt="7">
        <dgm:presLayoutVars>
          <dgm:bulletEnabled val="1"/>
        </dgm:presLayoutVars>
      </dgm:prSet>
      <dgm:spPr/>
      <dgm:t>
        <a:bodyPr/>
        <a:lstStyle/>
        <a:p>
          <a:endParaRPr lang="en-US"/>
        </a:p>
      </dgm:t>
    </dgm:pt>
    <dgm:pt modelId="{FDA61E49-1686-4245-87D0-81B39C5EB987}" type="pres">
      <dgm:prSet presAssocID="{B731B53B-A680-4C4A-BD84-5890421D7E6A}" presName="parTrans" presStyleLbl="bgSibTrans2D1" presStyleIdx="3" presStyleCnt="7"/>
      <dgm:spPr/>
      <dgm:t>
        <a:bodyPr/>
        <a:lstStyle/>
        <a:p>
          <a:endParaRPr lang="en-US"/>
        </a:p>
      </dgm:t>
    </dgm:pt>
    <dgm:pt modelId="{4470D14C-33D2-4633-B9EE-6E7AB337A0F5}" type="pres">
      <dgm:prSet presAssocID="{1BF44472-2729-4762-8183-CA592D9F6E02}" presName="node" presStyleLbl="node1" presStyleIdx="3" presStyleCnt="7">
        <dgm:presLayoutVars>
          <dgm:bulletEnabled val="1"/>
        </dgm:presLayoutVars>
      </dgm:prSet>
      <dgm:spPr/>
      <dgm:t>
        <a:bodyPr/>
        <a:lstStyle/>
        <a:p>
          <a:endParaRPr lang="en-US"/>
        </a:p>
      </dgm:t>
    </dgm:pt>
    <dgm:pt modelId="{C6909F04-6F7A-4E10-A49D-FB57BC1BB10C}" type="pres">
      <dgm:prSet presAssocID="{87894110-70C0-4D78-B0F6-E08AE9FD24D3}" presName="parTrans" presStyleLbl="bgSibTrans2D1" presStyleIdx="4" presStyleCnt="7"/>
      <dgm:spPr/>
      <dgm:t>
        <a:bodyPr/>
        <a:lstStyle/>
        <a:p>
          <a:endParaRPr lang="en-US"/>
        </a:p>
      </dgm:t>
    </dgm:pt>
    <dgm:pt modelId="{B443278E-5CCF-4A97-897C-797C11D2BB8B}" type="pres">
      <dgm:prSet presAssocID="{4BE36799-2538-4463-9AFF-DB0A915809B0}" presName="node" presStyleLbl="node1" presStyleIdx="4" presStyleCnt="7">
        <dgm:presLayoutVars>
          <dgm:bulletEnabled val="1"/>
        </dgm:presLayoutVars>
      </dgm:prSet>
      <dgm:spPr/>
      <dgm:t>
        <a:bodyPr/>
        <a:lstStyle/>
        <a:p>
          <a:endParaRPr lang="en-US"/>
        </a:p>
      </dgm:t>
    </dgm:pt>
    <dgm:pt modelId="{CA39397E-2427-4F53-AD42-69E0D4E86EB7}" type="pres">
      <dgm:prSet presAssocID="{F21F1315-80BC-4813-B605-AD63232275B2}" presName="parTrans" presStyleLbl="bgSibTrans2D1" presStyleIdx="5" presStyleCnt="7"/>
      <dgm:spPr/>
      <dgm:t>
        <a:bodyPr/>
        <a:lstStyle/>
        <a:p>
          <a:endParaRPr lang="en-US"/>
        </a:p>
      </dgm:t>
    </dgm:pt>
    <dgm:pt modelId="{95DBB5E6-ED3A-4A6F-86CA-C1558C7712A2}" type="pres">
      <dgm:prSet presAssocID="{9E4A6801-4FA7-4B19-9843-4754EFAE59F6}" presName="node" presStyleLbl="node1" presStyleIdx="5" presStyleCnt="7">
        <dgm:presLayoutVars>
          <dgm:bulletEnabled val="1"/>
        </dgm:presLayoutVars>
      </dgm:prSet>
      <dgm:spPr/>
      <dgm:t>
        <a:bodyPr/>
        <a:lstStyle/>
        <a:p>
          <a:endParaRPr lang="en-US"/>
        </a:p>
      </dgm:t>
    </dgm:pt>
    <dgm:pt modelId="{FD4EA1D9-258A-4B44-910A-DA8893A04207}" type="pres">
      <dgm:prSet presAssocID="{B9CAE49A-6F99-4677-9734-F487A21E95D7}" presName="parTrans" presStyleLbl="bgSibTrans2D1" presStyleIdx="6" presStyleCnt="7"/>
      <dgm:spPr/>
      <dgm:t>
        <a:bodyPr/>
        <a:lstStyle/>
        <a:p>
          <a:endParaRPr lang="en-US"/>
        </a:p>
      </dgm:t>
    </dgm:pt>
    <dgm:pt modelId="{7338DDE3-2563-4AB6-AAAF-BE90D30C4A6B}" type="pres">
      <dgm:prSet presAssocID="{7BC53441-06A6-4360-8FFC-E556E1272B03}" presName="node" presStyleLbl="node1" presStyleIdx="6" presStyleCnt="7">
        <dgm:presLayoutVars>
          <dgm:bulletEnabled val="1"/>
        </dgm:presLayoutVars>
      </dgm:prSet>
      <dgm:spPr/>
      <dgm:t>
        <a:bodyPr/>
        <a:lstStyle/>
        <a:p>
          <a:endParaRPr lang="en-US"/>
        </a:p>
      </dgm:t>
    </dgm:pt>
  </dgm:ptLst>
  <dgm:cxnLst>
    <dgm:cxn modelId="{565743DC-3963-4CAC-B2B2-F24823C33FAE}" srcId="{31B13D80-DD03-4F8D-90E2-92FB32F88E1D}" destId="{D76753E1-0190-45E2-A4B4-9CCABB73C116}" srcOrd="0" destOrd="0" parTransId="{2AC3C72C-688B-45C7-8423-C03141594671}" sibTransId="{826E6214-92F8-4A4F-8485-4D0F7F1034F0}"/>
    <dgm:cxn modelId="{6E730891-0783-4967-8080-8ED4B0EEF9C7}" type="presOf" srcId="{31B13D80-DD03-4F8D-90E2-92FB32F88E1D}" destId="{8EDCC68B-DA7A-465F-A15D-2CC93DE1C19E}" srcOrd="0" destOrd="0" presId="urn:microsoft.com/office/officeart/2005/8/layout/radial4"/>
    <dgm:cxn modelId="{88F09FF4-99A8-4182-800C-0CB993860F2C}" type="presOf" srcId="{58AA1BB9-15E3-4E1F-973C-618649990F16}" destId="{0BB3A7A1-267C-4046-8F6C-E147D04688F8}" srcOrd="0" destOrd="0" presId="urn:microsoft.com/office/officeart/2005/8/layout/radial4"/>
    <dgm:cxn modelId="{8E59C9FA-18B5-48C9-809C-51642A282945}" type="presOf" srcId="{4BE36799-2538-4463-9AFF-DB0A915809B0}" destId="{B443278E-5CCF-4A97-897C-797C11D2BB8B}" srcOrd="0" destOrd="0" presId="urn:microsoft.com/office/officeart/2005/8/layout/radial4"/>
    <dgm:cxn modelId="{20DA8B6C-CBC1-4749-B92A-F63DA597EDB3}" srcId="{31B13D80-DD03-4F8D-90E2-92FB32F88E1D}" destId="{7BC53441-06A6-4360-8FFC-E556E1272B03}" srcOrd="6" destOrd="0" parTransId="{B9CAE49A-6F99-4677-9734-F487A21E95D7}" sibTransId="{FA9E3D4F-53E8-436E-A530-6C7F8B02AE5B}"/>
    <dgm:cxn modelId="{DA63B4B1-0DB9-4295-9419-0944A6E6C715}" type="presOf" srcId="{F2C70CCC-3B15-469E-A514-7EF8DA786F35}" destId="{18F52E98-99F9-4596-8E19-B8BBEACE1862}" srcOrd="0" destOrd="0" presId="urn:microsoft.com/office/officeart/2005/8/layout/radial4"/>
    <dgm:cxn modelId="{5C58AD68-40CC-45CD-8C63-193533397EE6}" srcId="{31B13D80-DD03-4F8D-90E2-92FB32F88E1D}" destId="{EA913DFE-7C88-411B-B42A-FDDFA9B506DF}" srcOrd="2" destOrd="0" parTransId="{977FAE74-72C6-4747-8728-F55F6F2B4950}" sibTransId="{A085B9A8-AC59-46A8-BAE8-E624E9AA714A}"/>
    <dgm:cxn modelId="{CAC704A0-01A1-4B87-8C57-39E753D430A9}" srcId="{31B13D80-DD03-4F8D-90E2-92FB32F88E1D}" destId="{58AA1BB9-15E3-4E1F-973C-618649990F16}" srcOrd="1" destOrd="0" parTransId="{A209B889-BBBA-4CCB-AE8D-5BAED31D69C4}" sibTransId="{73E63884-AB24-4D50-A83D-E231E8C3123F}"/>
    <dgm:cxn modelId="{D3238823-6AB7-47A6-9A49-8FB9290726F3}" srcId="{31B13D80-DD03-4F8D-90E2-92FB32F88E1D}" destId="{4BE36799-2538-4463-9AFF-DB0A915809B0}" srcOrd="4" destOrd="0" parTransId="{87894110-70C0-4D78-B0F6-E08AE9FD24D3}" sibTransId="{5363DA5B-7BFF-407F-8A9E-2F0693F45CC4}"/>
    <dgm:cxn modelId="{4A24A61C-C82D-41A1-BD65-A748A9AD9132}" srcId="{F2C70CCC-3B15-469E-A514-7EF8DA786F35}" destId="{31B13D80-DD03-4F8D-90E2-92FB32F88E1D}" srcOrd="0" destOrd="0" parTransId="{6F3C0041-7203-44AD-9088-F7432F815745}" sibTransId="{64F5608D-39B4-4092-86E9-7B13D25B1FDE}"/>
    <dgm:cxn modelId="{676536CE-2A4F-4B2F-9567-FACE0A450611}" type="presOf" srcId="{F21F1315-80BC-4813-B605-AD63232275B2}" destId="{CA39397E-2427-4F53-AD42-69E0D4E86EB7}" srcOrd="0" destOrd="0" presId="urn:microsoft.com/office/officeart/2005/8/layout/radial4"/>
    <dgm:cxn modelId="{A16531BB-4723-45B3-8A67-3BE4CB4E57A2}" type="presOf" srcId="{A209B889-BBBA-4CCB-AE8D-5BAED31D69C4}" destId="{1C7DC542-1DAA-4B48-9055-FD0AB1B26923}" srcOrd="0" destOrd="0" presId="urn:microsoft.com/office/officeart/2005/8/layout/radial4"/>
    <dgm:cxn modelId="{5A667A6D-6E27-4902-BE00-8E8F76544CCA}" type="presOf" srcId="{977FAE74-72C6-4747-8728-F55F6F2B4950}" destId="{D956B0DE-5EC4-4CEE-AB6D-2342484EB4F7}" srcOrd="0" destOrd="0" presId="urn:microsoft.com/office/officeart/2005/8/layout/radial4"/>
    <dgm:cxn modelId="{A3FDA382-E017-400E-ABF1-C682F9867ABE}" type="presOf" srcId="{2AC3C72C-688B-45C7-8423-C03141594671}" destId="{77788F41-80F0-4F70-9D7E-1EEB30E8F60E}" srcOrd="0" destOrd="0" presId="urn:microsoft.com/office/officeart/2005/8/layout/radial4"/>
    <dgm:cxn modelId="{F018EBAF-3C2B-4A09-AC7E-4524B42FEAE3}" type="presOf" srcId="{87894110-70C0-4D78-B0F6-E08AE9FD24D3}" destId="{C6909F04-6F7A-4E10-A49D-FB57BC1BB10C}" srcOrd="0" destOrd="0" presId="urn:microsoft.com/office/officeart/2005/8/layout/radial4"/>
    <dgm:cxn modelId="{92F51A8F-8598-4FFF-A652-E3E4530F3ACC}" srcId="{31B13D80-DD03-4F8D-90E2-92FB32F88E1D}" destId="{1BF44472-2729-4762-8183-CA592D9F6E02}" srcOrd="3" destOrd="0" parTransId="{B731B53B-A680-4C4A-BD84-5890421D7E6A}" sibTransId="{A7253D9E-5110-4023-8384-515F471C9985}"/>
    <dgm:cxn modelId="{EC37BF13-0EFE-4EDA-B494-74CAF664C4F9}" type="presOf" srcId="{D76753E1-0190-45E2-A4B4-9CCABB73C116}" destId="{021FEDA9-A238-4BDE-9B2B-ACF899E5CB32}" srcOrd="0" destOrd="0" presId="urn:microsoft.com/office/officeart/2005/8/layout/radial4"/>
    <dgm:cxn modelId="{3ECC061B-EB51-4BB3-A66B-B64B3766DB4D}" type="presOf" srcId="{B9CAE49A-6F99-4677-9734-F487A21E95D7}" destId="{FD4EA1D9-258A-4B44-910A-DA8893A04207}" srcOrd="0" destOrd="0" presId="urn:microsoft.com/office/officeart/2005/8/layout/radial4"/>
    <dgm:cxn modelId="{C4E4104F-4721-4176-B7BC-F6B643ADF8DF}" type="presOf" srcId="{9E4A6801-4FA7-4B19-9843-4754EFAE59F6}" destId="{95DBB5E6-ED3A-4A6F-86CA-C1558C7712A2}" srcOrd="0" destOrd="0" presId="urn:microsoft.com/office/officeart/2005/8/layout/radial4"/>
    <dgm:cxn modelId="{34718D6F-C9E8-482A-85B0-9BA4BC29E80B}" type="presOf" srcId="{7BC53441-06A6-4360-8FFC-E556E1272B03}" destId="{7338DDE3-2563-4AB6-AAAF-BE90D30C4A6B}" srcOrd="0" destOrd="0" presId="urn:microsoft.com/office/officeart/2005/8/layout/radial4"/>
    <dgm:cxn modelId="{99763E8C-9A68-46B2-8C88-C5E018495550}" type="presOf" srcId="{EA913DFE-7C88-411B-B42A-FDDFA9B506DF}" destId="{C42800FF-1DC0-4B23-AB90-8BFC35960A49}" srcOrd="0" destOrd="0" presId="urn:microsoft.com/office/officeart/2005/8/layout/radial4"/>
    <dgm:cxn modelId="{3E57AA0A-9F49-405A-ACE2-5C0F203A11F9}" srcId="{31B13D80-DD03-4F8D-90E2-92FB32F88E1D}" destId="{9E4A6801-4FA7-4B19-9843-4754EFAE59F6}" srcOrd="5" destOrd="0" parTransId="{F21F1315-80BC-4813-B605-AD63232275B2}" sibTransId="{6FD221ED-BEA8-43DC-B91B-FA175E6D590D}"/>
    <dgm:cxn modelId="{B3C76AC7-016E-4BB2-BE66-6DBA095187A1}" type="presOf" srcId="{1BF44472-2729-4762-8183-CA592D9F6E02}" destId="{4470D14C-33D2-4633-B9EE-6E7AB337A0F5}" srcOrd="0" destOrd="0" presId="urn:microsoft.com/office/officeart/2005/8/layout/radial4"/>
    <dgm:cxn modelId="{D4640D73-8BDD-4B2A-A1DB-49B5370161F2}" type="presOf" srcId="{B731B53B-A680-4C4A-BD84-5890421D7E6A}" destId="{FDA61E49-1686-4245-87D0-81B39C5EB987}" srcOrd="0" destOrd="0" presId="urn:microsoft.com/office/officeart/2005/8/layout/radial4"/>
    <dgm:cxn modelId="{EA03DE3E-B13E-41CD-AD60-84E9C16C1294}" type="presParOf" srcId="{18F52E98-99F9-4596-8E19-B8BBEACE1862}" destId="{8EDCC68B-DA7A-465F-A15D-2CC93DE1C19E}" srcOrd="0" destOrd="0" presId="urn:microsoft.com/office/officeart/2005/8/layout/radial4"/>
    <dgm:cxn modelId="{FB04B016-8AF4-4459-BE9C-83756E044658}" type="presParOf" srcId="{18F52E98-99F9-4596-8E19-B8BBEACE1862}" destId="{77788F41-80F0-4F70-9D7E-1EEB30E8F60E}" srcOrd="1" destOrd="0" presId="urn:microsoft.com/office/officeart/2005/8/layout/radial4"/>
    <dgm:cxn modelId="{993C400F-0049-4803-BF00-65B717E4A491}" type="presParOf" srcId="{18F52E98-99F9-4596-8E19-B8BBEACE1862}" destId="{021FEDA9-A238-4BDE-9B2B-ACF899E5CB32}" srcOrd="2" destOrd="0" presId="urn:microsoft.com/office/officeart/2005/8/layout/radial4"/>
    <dgm:cxn modelId="{C54ED365-8128-4962-89DD-C8848E2306DC}" type="presParOf" srcId="{18F52E98-99F9-4596-8E19-B8BBEACE1862}" destId="{1C7DC542-1DAA-4B48-9055-FD0AB1B26923}" srcOrd="3" destOrd="0" presId="urn:microsoft.com/office/officeart/2005/8/layout/radial4"/>
    <dgm:cxn modelId="{F62D4741-2217-4704-9628-91AE1D669F96}" type="presParOf" srcId="{18F52E98-99F9-4596-8E19-B8BBEACE1862}" destId="{0BB3A7A1-267C-4046-8F6C-E147D04688F8}" srcOrd="4" destOrd="0" presId="urn:microsoft.com/office/officeart/2005/8/layout/radial4"/>
    <dgm:cxn modelId="{FD3F0DFC-C1D9-486E-906A-988C0FCC4A3A}" type="presParOf" srcId="{18F52E98-99F9-4596-8E19-B8BBEACE1862}" destId="{D956B0DE-5EC4-4CEE-AB6D-2342484EB4F7}" srcOrd="5" destOrd="0" presId="urn:microsoft.com/office/officeart/2005/8/layout/radial4"/>
    <dgm:cxn modelId="{A8773597-E1FC-46B6-AF2D-712A84D9B380}" type="presParOf" srcId="{18F52E98-99F9-4596-8E19-B8BBEACE1862}" destId="{C42800FF-1DC0-4B23-AB90-8BFC35960A49}" srcOrd="6" destOrd="0" presId="urn:microsoft.com/office/officeart/2005/8/layout/radial4"/>
    <dgm:cxn modelId="{2071FEBF-67D3-4AC0-A255-5A678CB74843}" type="presParOf" srcId="{18F52E98-99F9-4596-8E19-B8BBEACE1862}" destId="{FDA61E49-1686-4245-87D0-81B39C5EB987}" srcOrd="7" destOrd="0" presId="urn:microsoft.com/office/officeart/2005/8/layout/radial4"/>
    <dgm:cxn modelId="{3DDF43E1-6C12-4765-90AA-A70F47B43CF0}" type="presParOf" srcId="{18F52E98-99F9-4596-8E19-B8BBEACE1862}" destId="{4470D14C-33D2-4633-B9EE-6E7AB337A0F5}" srcOrd="8" destOrd="0" presId="urn:microsoft.com/office/officeart/2005/8/layout/radial4"/>
    <dgm:cxn modelId="{55AEA769-CCC5-43F0-AF91-51604E2DB965}" type="presParOf" srcId="{18F52E98-99F9-4596-8E19-B8BBEACE1862}" destId="{C6909F04-6F7A-4E10-A49D-FB57BC1BB10C}" srcOrd="9" destOrd="0" presId="urn:microsoft.com/office/officeart/2005/8/layout/radial4"/>
    <dgm:cxn modelId="{32FA1C5B-8F81-4648-AA5A-D303CC3372CB}" type="presParOf" srcId="{18F52E98-99F9-4596-8E19-B8BBEACE1862}" destId="{B443278E-5CCF-4A97-897C-797C11D2BB8B}" srcOrd="10" destOrd="0" presId="urn:microsoft.com/office/officeart/2005/8/layout/radial4"/>
    <dgm:cxn modelId="{D3CB908A-BB18-4BAD-881C-E89619F86D2E}" type="presParOf" srcId="{18F52E98-99F9-4596-8E19-B8BBEACE1862}" destId="{CA39397E-2427-4F53-AD42-69E0D4E86EB7}" srcOrd="11" destOrd="0" presId="urn:microsoft.com/office/officeart/2005/8/layout/radial4"/>
    <dgm:cxn modelId="{36A8F9C5-B151-40A7-A044-A9AB9141F3BA}" type="presParOf" srcId="{18F52E98-99F9-4596-8E19-B8BBEACE1862}" destId="{95DBB5E6-ED3A-4A6F-86CA-C1558C7712A2}" srcOrd="12" destOrd="0" presId="urn:microsoft.com/office/officeart/2005/8/layout/radial4"/>
    <dgm:cxn modelId="{90C87568-4E9C-4F97-B257-00DF5874B344}" type="presParOf" srcId="{18F52E98-99F9-4596-8E19-B8BBEACE1862}" destId="{FD4EA1D9-258A-4B44-910A-DA8893A04207}" srcOrd="13" destOrd="0" presId="urn:microsoft.com/office/officeart/2005/8/layout/radial4"/>
    <dgm:cxn modelId="{6EC919FF-8874-47DC-8DB8-A6390D6162AC}" type="presParOf" srcId="{18F52E98-99F9-4596-8E19-B8BBEACE1862}" destId="{7338DDE3-2563-4AB6-AAAF-BE90D30C4A6B}" srcOrd="14" destOrd="0" presId="urn:microsoft.com/office/officeart/2005/8/layout/radial4"/>
  </dgm:cxnLst>
  <dgm:bg/>
  <dgm:whole>
    <a:ln>
      <a:solidFill>
        <a:srgbClr val="C00000"/>
      </a:solidFill>
    </a:ln>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36AB2959-32A5-41EE-8976-49F591E6A47C}" type="doc">
      <dgm:prSet loTypeId="urn:microsoft.com/office/officeart/2005/8/layout/hList6" loCatId="list" qsTypeId="urn:microsoft.com/office/officeart/2005/8/quickstyle/simple1" qsCatId="simple" csTypeId="urn:microsoft.com/office/officeart/2005/8/colors/accent1_2" csCatId="accent1" phldr="1"/>
      <dgm:spPr/>
      <dgm:t>
        <a:bodyPr/>
        <a:lstStyle/>
        <a:p>
          <a:endParaRPr lang="en-US"/>
        </a:p>
      </dgm:t>
    </dgm:pt>
    <dgm:pt modelId="{D9E3A3A8-1F3E-4D46-882F-4465DC0BC609}">
      <dgm:prSet phldrT="[Text]"/>
      <dgm:spPr/>
      <dgm:t>
        <a:bodyPr/>
        <a:lstStyle/>
        <a:p>
          <a:r>
            <a:rPr lang="en-US" dirty="0"/>
            <a:t>Cohesive</a:t>
          </a:r>
        </a:p>
      </dgm:t>
    </dgm:pt>
    <dgm:pt modelId="{E3F77C3A-5B8E-44AF-BED4-D500A821E325}" type="parTrans" cxnId="{7F2AED48-5681-4C51-A0B2-B28146775417}">
      <dgm:prSet/>
      <dgm:spPr/>
      <dgm:t>
        <a:bodyPr/>
        <a:lstStyle/>
        <a:p>
          <a:endParaRPr lang="en-US"/>
        </a:p>
      </dgm:t>
    </dgm:pt>
    <dgm:pt modelId="{93CBA7FD-900C-4B9A-B38E-9FFD24BCA6B9}" type="sibTrans" cxnId="{7F2AED48-5681-4C51-A0B2-B28146775417}">
      <dgm:prSet/>
      <dgm:spPr/>
      <dgm:t>
        <a:bodyPr/>
        <a:lstStyle/>
        <a:p>
          <a:endParaRPr lang="en-US"/>
        </a:p>
      </dgm:t>
    </dgm:pt>
    <dgm:pt modelId="{1E63F47D-826C-4F74-AC83-5BA659B15108}">
      <dgm:prSet phldrT="[Text]"/>
      <dgm:spPr/>
      <dgm:t>
        <a:bodyPr/>
        <a:lstStyle/>
        <a:p>
          <a:r>
            <a:rPr lang="en-US" dirty="0"/>
            <a:t>Problem Statement</a:t>
          </a:r>
        </a:p>
      </dgm:t>
    </dgm:pt>
    <dgm:pt modelId="{D1C4D551-719C-47C8-B788-D62AD570A2BD}" type="parTrans" cxnId="{15B889DC-A8E8-411A-BF88-2E39B117E0BA}">
      <dgm:prSet/>
      <dgm:spPr/>
      <dgm:t>
        <a:bodyPr/>
        <a:lstStyle/>
        <a:p>
          <a:endParaRPr lang="en-US"/>
        </a:p>
      </dgm:t>
    </dgm:pt>
    <dgm:pt modelId="{768EE444-1B1D-4403-8531-7EB5D89D637C}" type="sibTrans" cxnId="{15B889DC-A8E8-411A-BF88-2E39B117E0BA}">
      <dgm:prSet/>
      <dgm:spPr/>
      <dgm:t>
        <a:bodyPr/>
        <a:lstStyle/>
        <a:p>
          <a:endParaRPr lang="en-US"/>
        </a:p>
      </dgm:t>
    </dgm:pt>
    <dgm:pt modelId="{1781008B-151D-434B-AF36-61A0E7AC5DA0}">
      <dgm:prSet phldrT="[Text]"/>
      <dgm:spPr/>
      <dgm:t>
        <a:bodyPr/>
        <a:lstStyle/>
        <a:p>
          <a:r>
            <a:rPr lang="en-US" dirty="0"/>
            <a:t>Amount</a:t>
          </a:r>
        </a:p>
      </dgm:t>
    </dgm:pt>
    <dgm:pt modelId="{55323304-FC3F-4F78-8F6C-E1B5D8F86B25}" type="parTrans" cxnId="{DDFCC6BE-C097-42A5-B8B6-314911912D78}">
      <dgm:prSet/>
      <dgm:spPr/>
      <dgm:t>
        <a:bodyPr/>
        <a:lstStyle/>
        <a:p>
          <a:endParaRPr lang="en-US"/>
        </a:p>
      </dgm:t>
    </dgm:pt>
    <dgm:pt modelId="{63A1025F-F84C-4EAD-8ECA-454821ECC4FF}" type="sibTrans" cxnId="{DDFCC6BE-C097-42A5-B8B6-314911912D78}">
      <dgm:prSet/>
      <dgm:spPr/>
      <dgm:t>
        <a:bodyPr/>
        <a:lstStyle/>
        <a:p>
          <a:endParaRPr lang="en-US"/>
        </a:p>
      </dgm:t>
    </dgm:pt>
    <dgm:pt modelId="{F2418198-CA56-4D82-A24D-8936FEB8E073}">
      <dgm:prSet phldrT="[Text]"/>
      <dgm:spPr/>
      <dgm:t>
        <a:bodyPr/>
        <a:lstStyle/>
        <a:p>
          <a:r>
            <a:rPr lang="en-US" dirty="0"/>
            <a:t>Funding caps</a:t>
          </a:r>
        </a:p>
      </dgm:t>
    </dgm:pt>
    <dgm:pt modelId="{EB0210D2-58F6-44D6-9E1E-96443A78906E}" type="parTrans" cxnId="{559441A3-9A80-442E-9001-27E6BE912371}">
      <dgm:prSet/>
      <dgm:spPr/>
      <dgm:t>
        <a:bodyPr/>
        <a:lstStyle/>
        <a:p>
          <a:endParaRPr lang="en-US"/>
        </a:p>
      </dgm:t>
    </dgm:pt>
    <dgm:pt modelId="{016F484D-DBD0-4BF1-9637-B4965C5D53F9}" type="sibTrans" cxnId="{559441A3-9A80-442E-9001-27E6BE912371}">
      <dgm:prSet/>
      <dgm:spPr/>
      <dgm:t>
        <a:bodyPr/>
        <a:lstStyle/>
        <a:p>
          <a:endParaRPr lang="en-US"/>
        </a:p>
      </dgm:t>
    </dgm:pt>
    <dgm:pt modelId="{6D54D616-3546-42A2-A10D-28E3BBD6143A}">
      <dgm:prSet phldrT="[Text]"/>
      <dgm:spPr/>
      <dgm:t>
        <a:bodyPr/>
        <a:lstStyle/>
        <a:p>
          <a:r>
            <a:rPr lang="en-US" dirty="0"/>
            <a:t>Narrative</a:t>
          </a:r>
        </a:p>
      </dgm:t>
    </dgm:pt>
    <dgm:pt modelId="{8F488906-E905-4AFA-89A6-A71E6670B3C2}" type="parTrans" cxnId="{8E29C58E-51CB-4BA7-B2E4-70611D220B09}">
      <dgm:prSet/>
      <dgm:spPr/>
      <dgm:t>
        <a:bodyPr/>
        <a:lstStyle/>
        <a:p>
          <a:endParaRPr lang="en-US"/>
        </a:p>
      </dgm:t>
    </dgm:pt>
    <dgm:pt modelId="{468ED284-4E56-4A80-B599-8E48E3CAB537}" type="sibTrans" cxnId="{8E29C58E-51CB-4BA7-B2E4-70611D220B09}">
      <dgm:prSet/>
      <dgm:spPr/>
      <dgm:t>
        <a:bodyPr/>
        <a:lstStyle/>
        <a:p>
          <a:endParaRPr lang="en-US"/>
        </a:p>
      </dgm:t>
    </dgm:pt>
    <dgm:pt modelId="{82672502-E38A-4D97-894A-4617DA25BB58}">
      <dgm:prSet phldrT="[Text]"/>
      <dgm:spPr/>
      <dgm:t>
        <a:bodyPr/>
        <a:lstStyle/>
        <a:p>
          <a:r>
            <a:rPr lang="en-US" dirty="0"/>
            <a:t>Required</a:t>
          </a:r>
        </a:p>
      </dgm:t>
    </dgm:pt>
    <dgm:pt modelId="{C4F8AE10-41EC-4C7B-BFBB-0FE080E8B3C0}" type="parTrans" cxnId="{2803661E-2078-465D-A21B-D2C7ACE70779}">
      <dgm:prSet/>
      <dgm:spPr/>
      <dgm:t>
        <a:bodyPr/>
        <a:lstStyle/>
        <a:p>
          <a:endParaRPr lang="en-US"/>
        </a:p>
      </dgm:t>
    </dgm:pt>
    <dgm:pt modelId="{57017482-A7D3-4634-A827-C2017D1EE777}" type="sibTrans" cxnId="{2803661E-2078-465D-A21B-D2C7ACE70779}">
      <dgm:prSet/>
      <dgm:spPr/>
      <dgm:t>
        <a:bodyPr/>
        <a:lstStyle/>
        <a:p>
          <a:endParaRPr lang="en-US"/>
        </a:p>
      </dgm:t>
    </dgm:pt>
    <dgm:pt modelId="{D0BEC460-224E-4183-8F6C-2DCBF223920A}">
      <dgm:prSet phldrT="[Text]"/>
      <dgm:spPr/>
      <dgm:t>
        <a:bodyPr/>
        <a:lstStyle/>
        <a:p>
          <a:r>
            <a:rPr lang="en-US" dirty="0"/>
            <a:t>Further explanation of essential elements</a:t>
          </a:r>
        </a:p>
      </dgm:t>
    </dgm:pt>
    <dgm:pt modelId="{2CF64AEC-70E0-49EA-BFD6-0D6A53B06ABA}" type="parTrans" cxnId="{D6593B21-B34D-40D9-A9B9-BFCE4DA032D6}">
      <dgm:prSet/>
      <dgm:spPr/>
      <dgm:t>
        <a:bodyPr/>
        <a:lstStyle/>
        <a:p>
          <a:endParaRPr lang="en-US"/>
        </a:p>
      </dgm:t>
    </dgm:pt>
    <dgm:pt modelId="{C1FEA6A1-6370-4EF5-885A-16CA27EC9241}" type="sibTrans" cxnId="{D6593B21-B34D-40D9-A9B9-BFCE4DA032D6}">
      <dgm:prSet/>
      <dgm:spPr/>
      <dgm:t>
        <a:bodyPr/>
        <a:lstStyle/>
        <a:p>
          <a:endParaRPr lang="en-US"/>
        </a:p>
      </dgm:t>
    </dgm:pt>
    <dgm:pt modelId="{1F346340-1AA5-4C2C-AEAD-7024D3D72FCE}">
      <dgm:prSet phldrT="[Text]"/>
      <dgm:spPr/>
      <dgm:t>
        <a:bodyPr/>
        <a:lstStyle/>
        <a:p>
          <a:r>
            <a:rPr lang="en-US" dirty="0"/>
            <a:t>Reasonable</a:t>
          </a:r>
        </a:p>
      </dgm:t>
    </dgm:pt>
    <dgm:pt modelId="{B3E7D743-B39B-405D-842A-4434FF2E5484}" type="parTrans" cxnId="{F8777181-C750-4819-8B44-466DBACCA86C}">
      <dgm:prSet/>
      <dgm:spPr/>
      <dgm:t>
        <a:bodyPr/>
        <a:lstStyle/>
        <a:p>
          <a:endParaRPr lang="en-US"/>
        </a:p>
      </dgm:t>
    </dgm:pt>
    <dgm:pt modelId="{5D0E9BAA-15A4-42C4-83A0-7F157437C858}" type="sibTrans" cxnId="{F8777181-C750-4819-8B44-466DBACCA86C}">
      <dgm:prSet/>
      <dgm:spPr/>
      <dgm:t>
        <a:bodyPr/>
        <a:lstStyle/>
        <a:p>
          <a:endParaRPr lang="en-US"/>
        </a:p>
      </dgm:t>
    </dgm:pt>
    <dgm:pt modelId="{5C6BAC70-45C1-468F-98A7-00341C3F1353}">
      <dgm:prSet phldrT="[Text]"/>
      <dgm:spPr/>
      <dgm:t>
        <a:bodyPr/>
        <a:lstStyle/>
        <a:p>
          <a:r>
            <a:rPr lang="en-US" dirty="0"/>
            <a:t>Project Description</a:t>
          </a:r>
        </a:p>
      </dgm:t>
    </dgm:pt>
    <dgm:pt modelId="{AF217275-2DB1-440F-B5D1-0F5C2F81AA06}" type="parTrans" cxnId="{99C7AED0-3807-49B8-9DA9-CF5F4F06E53E}">
      <dgm:prSet/>
      <dgm:spPr/>
      <dgm:t>
        <a:bodyPr/>
        <a:lstStyle/>
        <a:p>
          <a:endParaRPr lang="en-US"/>
        </a:p>
      </dgm:t>
    </dgm:pt>
    <dgm:pt modelId="{7A6C53EB-BA73-4F56-881A-ED10482D2205}" type="sibTrans" cxnId="{99C7AED0-3807-49B8-9DA9-CF5F4F06E53E}">
      <dgm:prSet/>
      <dgm:spPr/>
      <dgm:t>
        <a:bodyPr/>
        <a:lstStyle/>
        <a:p>
          <a:endParaRPr lang="en-US"/>
        </a:p>
      </dgm:t>
    </dgm:pt>
    <dgm:pt modelId="{83C31388-28DE-43FC-AC34-F0EB622BBC97}">
      <dgm:prSet phldrT="[Text]"/>
      <dgm:spPr/>
      <dgm:t>
        <a:bodyPr/>
        <a:lstStyle/>
        <a:p>
          <a:r>
            <a:rPr lang="en-US" dirty="0"/>
            <a:t>Objectives</a:t>
          </a:r>
        </a:p>
      </dgm:t>
    </dgm:pt>
    <dgm:pt modelId="{38F5DCD9-4928-493D-855B-1B65711191D9}" type="parTrans" cxnId="{478D594F-ABAF-424E-A720-5D58EAC77F6A}">
      <dgm:prSet/>
      <dgm:spPr/>
      <dgm:t>
        <a:bodyPr/>
        <a:lstStyle/>
        <a:p>
          <a:endParaRPr lang="en-US"/>
        </a:p>
      </dgm:t>
    </dgm:pt>
    <dgm:pt modelId="{FFACB962-0CAB-4864-8422-0A8B591239A2}" type="sibTrans" cxnId="{478D594F-ABAF-424E-A720-5D58EAC77F6A}">
      <dgm:prSet/>
      <dgm:spPr/>
      <dgm:t>
        <a:bodyPr/>
        <a:lstStyle/>
        <a:p>
          <a:endParaRPr lang="en-US"/>
        </a:p>
      </dgm:t>
    </dgm:pt>
    <dgm:pt modelId="{9EFB2F22-0718-458B-8226-23AFF4E73D8C}">
      <dgm:prSet phldrT="[Text]"/>
      <dgm:spPr/>
      <dgm:t>
        <a:bodyPr/>
        <a:lstStyle/>
        <a:p>
          <a:r>
            <a:rPr lang="en-US" dirty="0"/>
            <a:t>Timeline/Activities</a:t>
          </a:r>
        </a:p>
      </dgm:t>
    </dgm:pt>
    <dgm:pt modelId="{72FEC5AC-7E86-4C2F-A784-D4F8F641A0AC}" type="parTrans" cxnId="{97014635-ED86-468F-B3CB-97230006C637}">
      <dgm:prSet/>
      <dgm:spPr/>
    </dgm:pt>
    <dgm:pt modelId="{9EEB9D1C-20D9-4749-88B9-551E46FCCED7}" type="sibTrans" cxnId="{97014635-ED86-468F-B3CB-97230006C637}">
      <dgm:prSet/>
      <dgm:spPr/>
    </dgm:pt>
    <dgm:pt modelId="{34082D25-6C26-499D-8883-47BC435E43FA}" type="pres">
      <dgm:prSet presAssocID="{36AB2959-32A5-41EE-8976-49F591E6A47C}" presName="Name0" presStyleCnt="0">
        <dgm:presLayoutVars>
          <dgm:dir/>
          <dgm:resizeHandles val="exact"/>
        </dgm:presLayoutVars>
      </dgm:prSet>
      <dgm:spPr/>
      <dgm:t>
        <a:bodyPr/>
        <a:lstStyle/>
        <a:p>
          <a:endParaRPr lang="en-US"/>
        </a:p>
      </dgm:t>
    </dgm:pt>
    <dgm:pt modelId="{76CAFCAA-3FA4-43E4-B8FF-60F5DA783409}" type="pres">
      <dgm:prSet presAssocID="{D9E3A3A8-1F3E-4D46-882F-4465DC0BC609}" presName="node" presStyleLbl="node1" presStyleIdx="0" presStyleCnt="3">
        <dgm:presLayoutVars>
          <dgm:bulletEnabled val="1"/>
        </dgm:presLayoutVars>
      </dgm:prSet>
      <dgm:spPr/>
      <dgm:t>
        <a:bodyPr/>
        <a:lstStyle/>
        <a:p>
          <a:endParaRPr lang="en-US"/>
        </a:p>
      </dgm:t>
    </dgm:pt>
    <dgm:pt modelId="{89AE41AA-F00F-4264-B9A9-5DCAEE913BA0}" type="pres">
      <dgm:prSet presAssocID="{93CBA7FD-900C-4B9A-B38E-9FFD24BCA6B9}" presName="sibTrans" presStyleCnt="0"/>
      <dgm:spPr/>
    </dgm:pt>
    <dgm:pt modelId="{21C999DC-2644-4C58-8F71-F985BEDDAE59}" type="pres">
      <dgm:prSet presAssocID="{1781008B-151D-434B-AF36-61A0E7AC5DA0}" presName="node" presStyleLbl="node1" presStyleIdx="1" presStyleCnt="3">
        <dgm:presLayoutVars>
          <dgm:bulletEnabled val="1"/>
        </dgm:presLayoutVars>
      </dgm:prSet>
      <dgm:spPr/>
      <dgm:t>
        <a:bodyPr/>
        <a:lstStyle/>
        <a:p>
          <a:endParaRPr lang="en-US"/>
        </a:p>
      </dgm:t>
    </dgm:pt>
    <dgm:pt modelId="{3A7B7B0B-8EF7-45A6-A1BA-41876440A10D}" type="pres">
      <dgm:prSet presAssocID="{63A1025F-F84C-4EAD-8ECA-454821ECC4FF}" presName="sibTrans" presStyleCnt="0"/>
      <dgm:spPr/>
    </dgm:pt>
    <dgm:pt modelId="{AFC37C34-751C-428E-B4E2-F76CA28B0FDB}" type="pres">
      <dgm:prSet presAssocID="{6D54D616-3546-42A2-A10D-28E3BBD6143A}" presName="node" presStyleLbl="node1" presStyleIdx="2" presStyleCnt="3">
        <dgm:presLayoutVars>
          <dgm:bulletEnabled val="1"/>
        </dgm:presLayoutVars>
      </dgm:prSet>
      <dgm:spPr/>
      <dgm:t>
        <a:bodyPr/>
        <a:lstStyle/>
        <a:p>
          <a:endParaRPr lang="en-US"/>
        </a:p>
      </dgm:t>
    </dgm:pt>
  </dgm:ptLst>
  <dgm:cxnLst>
    <dgm:cxn modelId="{7278C917-945B-4A5F-A9B5-DA874FD5D3F1}" type="presOf" srcId="{83C31388-28DE-43FC-AC34-F0EB622BBC97}" destId="{76CAFCAA-3FA4-43E4-B8FF-60F5DA783409}" srcOrd="0" destOrd="4" presId="urn:microsoft.com/office/officeart/2005/8/layout/hList6"/>
    <dgm:cxn modelId="{11DC16AF-8301-47A3-A2D7-88CC7B2979CD}" type="presOf" srcId="{9EFB2F22-0718-458B-8226-23AFF4E73D8C}" destId="{76CAFCAA-3FA4-43E4-B8FF-60F5DA783409}" srcOrd="0" destOrd="3" presId="urn:microsoft.com/office/officeart/2005/8/layout/hList6"/>
    <dgm:cxn modelId="{D6593B21-B34D-40D9-A9B9-BFCE4DA032D6}" srcId="{6D54D616-3546-42A2-A10D-28E3BBD6143A}" destId="{D0BEC460-224E-4183-8F6C-2DCBF223920A}" srcOrd="1" destOrd="0" parTransId="{2CF64AEC-70E0-49EA-BFD6-0D6A53B06ABA}" sibTransId="{C1FEA6A1-6370-4EF5-885A-16CA27EC9241}"/>
    <dgm:cxn modelId="{1E64E4BD-B0E5-4D88-8439-46EDCF62C2E3}" type="presOf" srcId="{82672502-E38A-4D97-894A-4617DA25BB58}" destId="{AFC37C34-751C-428E-B4E2-F76CA28B0FDB}" srcOrd="0" destOrd="1" presId="urn:microsoft.com/office/officeart/2005/8/layout/hList6"/>
    <dgm:cxn modelId="{1DFEF4F2-47F2-44C7-8209-6AAF69073B2E}" type="presOf" srcId="{1781008B-151D-434B-AF36-61A0E7AC5DA0}" destId="{21C999DC-2644-4C58-8F71-F985BEDDAE59}" srcOrd="0" destOrd="0" presId="urn:microsoft.com/office/officeart/2005/8/layout/hList6"/>
    <dgm:cxn modelId="{8E29C58E-51CB-4BA7-B2E4-70611D220B09}" srcId="{36AB2959-32A5-41EE-8976-49F591E6A47C}" destId="{6D54D616-3546-42A2-A10D-28E3BBD6143A}" srcOrd="2" destOrd="0" parTransId="{8F488906-E905-4AFA-89A6-A71E6670B3C2}" sibTransId="{468ED284-4E56-4A80-B599-8E48E3CAB537}"/>
    <dgm:cxn modelId="{DDFCC6BE-C097-42A5-B8B6-314911912D78}" srcId="{36AB2959-32A5-41EE-8976-49F591E6A47C}" destId="{1781008B-151D-434B-AF36-61A0E7AC5DA0}" srcOrd="1" destOrd="0" parTransId="{55323304-FC3F-4F78-8F6C-E1B5D8F86B25}" sibTransId="{63A1025F-F84C-4EAD-8ECA-454821ECC4FF}"/>
    <dgm:cxn modelId="{F7178975-C4F5-41F1-89E9-EAB2930EC05C}" type="presOf" srcId="{F2418198-CA56-4D82-A24D-8936FEB8E073}" destId="{21C999DC-2644-4C58-8F71-F985BEDDAE59}" srcOrd="0" destOrd="1" presId="urn:microsoft.com/office/officeart/2005/8/layout/hList6"/>
    <dgm:cxn modelId="{3C261DC3-13B7-4A2B-B169-57BA69828ACE}" type="presOf" srcId="{D9E3A3A8-1F3E-4D46-882F-4465DC0BC609}" destId="{76CAFCAA-3FA4-43E4-B8FF-60F5DA783409}" srcOrd="0" destOrd="0" presId="urn:microsoft.com/office/officeart/2005/8/layout/hList6"/>
    <dgm:cxn modelId="{02BFD9E2-4A76-41FD-8D2A-DD55646A3329}" type="presOf" srcId="{D0BEC460-224E-4183-8F6C-2DCBF223920A}" destId="{AFC37C34-751C-428E-B4E2-F76CA28B0FDB}" srcOrd="0" destOrd="2" presId="urn:microsoft.com/office/officeart/2005/8/layout/hList6"/>
    <dgm:cxn modelId="{478D594F-ABAF-424E-A720-5D58EAC77F6A}" srcId="{D9E3A3A8-1F3E-4D46-882F-4465DC0BC609}" destId="{83C31388-28DE-43FC-AC34-F0EB622BBC97}" srcOrd="3" destOrd="0" parTransId="{38F5DCD9-4928-493D-855B-1B65711191D9}" sibTransId="{FFACB962-0CAB-4864-8422-0A8B591239A2}"/>
    <dgm:cxn modelId="{F8777181-C750-4819-8B44-466DBACCA86C}" srcId="{1781008B-151D-434B-AF36-61A0E7AC5DA0}" destId="{1F346340-1AA5-4C2C-AEAD-7024D3D72FCE}" srcOrd="1" destOrd="0" parTransId="{B3E7D743-B39B-405D-842A-4434FF2E5484}" sibTransId="{5D0E9BAA-15A4-42C4-83A0-7F157437C858}"/>
    <dgm:cxn modelId="{559441A3-9A80-442E-9001-27E6BE912371}" srcId="{1781008B-151D-434B-AF36-61A0E7AC5DA0}" destId="{F2418198-CA56-4D82-A24D-8936FEB8E073}" srcOrd="0" destOrd="0" parTransId="{EB0210D2-58F6-44D6-9E1E-96443A78906E}" sibTransId="{016F484D-DBD0-4BF1-9637-B4965C5D53F9}"/>
    <dgm:cxn modelId="{07F616B3-F1F7-4E87-AB10-F95B46FA44BC}" type="presOf" srcId="{1F346340-1AA5-4C2C-AEAD-7024D3D72FCE}" destId="{21C999DC-2644-4C58-8F71-F985BEDDAE59}" srcOrd="0" destOrd="2" presId="urn:microsoft.com/office/officeart/2005/8/layout/hList6"/>
    <dgm:cxn modelId="{9FD72D12-7E15-4479-AEEE-025C804D650F}" type="presOf" srcId="{36AB2959-32A5-41EE-8976-49F591E6A47C}" destId="{34082D25-6C26-499D-8883-47BC435E43FA}" srcOrd="0" destOrd="0" presId="urn:microsoft.com/office/officeart/2005/8/layout/hList6"/>
    <dgm:cxn modelId="{2803661E-2078-465D-A21B-D2C7ACE70779}" srcId="{6D54D616-3546-42A2-A10D-28E3BBD6143A}" destId="{82672502-E38A-4D97-894A-4617DA25BB58}" srcOrd="0" destOrd="0" parTransId="{C4F8AE10-41EC-4C7B-BFBB-0FE080E8B3C0}" sibTransId="{57017482-A7D3-4634-A827-C2017D1EE777}"/>
    <dgm:cxn modelId="{99C7AED0-3807-49B8-9DA9-CF5F4F06E53E}" srcId="{D9E3A3A8-1F3E-4D46-882F-4465DC0BC609}" destId="{5C6BAC70-45C1-468F-98A7-00341C3F1353}" srcOrd="1" destOrd="0" parTransId="{AF217275-2DB1-440F-B5D1-0F5C2F81AA06}" sibTransId="{7A6C53EB-BA73-4F56-881A-ED10482D2205}"/>
    <dgm:cxn modelId="{747EE4E5-7795-4185-992D-B7553CF9CB13}" type="presOf" srcId="{5C6BAC70-45C1-468F-98A7-00341C3F1353}" destId="{76CAFCAA-3FA4-43E4-B8FF-60F5DA783409}" srcOrd="0" destOrd="2" presId="urn:microsoft.com/office/officeart/2005/8/layout/hList6"/>
    <dgm:cxn modelId="{7F2AED48-5681-4C51-A0B2-B28146775417}" srcId="{36AB2959-32A5-41EE-8976-49F591E6A47C}" destId="{D9E3A3A8-1F3E-4D46-882F-4465DC0BC609}" srcOrd="0" destOrd="0" parTransId="{E3F77C3A-5B8E-44AF-BED4-D500A821E325}" sibTransId="{93CBA7FD-900C-4B9A-B38E-9FFD24BCA6B9}"/>
    <dgm:cxn modelId="{B6491D10-5AF7-45FA-BC74-F9640D397C13}" type="presOf" srcId="{6D54D616-3546-42A2-A10D-28E3BBD6143A}" destId="{AFC37C34-751C-428E-B4E2-F76CA28B0FDB}" srcOrd="0" destOrd="0" presId="urn:microsoft.com/office/officeart/2005/8/layout/hList6"/>
    <dgm:cxn modelId="{15B889DC-A8E8-411A-BF88-2E39B117E0BA}" srcId="{D9E3A3A8-1F3E-4D46-882F-4465DC0BC609}" destId="{1E63F47D-826C-4F74-AC83-5BA659B15108}" srcOrd="0" destOrd="0" parTransId="{D1C4D551-719C-47C8-B788-D62AD570A2BD}" sibTransId="{768EE444-1B1D-4403-8531-7EB5D89D637C}"/>
    <dgm:cxn modelId="{95353080-F9F3-473E-A94B-71A11DA3F28C}" type="presOf" srcId="{1E63F47D-826C-4F74-AC83-5BA659B15108}" destId="{76CAFCAA-3FA4-43E4-B8FF-60F5DA783409}" srcOrd="0" destOrd="1" presId="urn:microsoft.com/office/officeart/2005/8/layout/hList6"/>
    <dgm:cxn modelId="{97014635-ED86-468F-B3CB-97230006C637}" srcId="{D9E3A3A8-1F3E-4D46-882F-4465DC0BC609}" destId="{9EFB2F22-0718-458B-8226-23AFF4E73D8C}" srcOrd="2" destOrd="0" parTransId="{72FEC5AC-7E86-4C2F-A784-D4F8F641A0AC}" sibTransId="{9EEB9D1C-20D9-4749-88B9-551E46FCCED7}"/>
    <dgm:cxn modelId="{A0AF391A-74A4-41F6-AF80-70A259BA4C41}" type="presParOf" srcId="{34082D25-6C26-499D-8883-47BC435E43FA}" destId="{76CAFCAA-3FA4-43E4-B8FF-60F5DA783409}" srcOrd="0" destOrd="0" presId="urn:microsoft.com/office/officeart/2005/8/layout/hList6"/>
    <dgm:cxn modelId="{BF6D23FA-FF94-41E7-8793-F72804AA1167}" type="presParOf" srcId="{34082D25-6C26-499D-8883-47BC435E43FA}" destId="{89AE41AA-F00F-4264-B9A9-5DCAEE913BA0}" srcOrd="1" destOrd="0" presId="urn:microsoft.com/office/officeart/2005/8/layout/hList6"/>
    <dgm:cxn modelId="{BDA2745F-6F65-4BD7-BE23-01DE8A24C680}" type="presParOf" srcId="{34082D25-6C26-499D-8883-47BC435E43FA}" destId="{21C999DC-2644-4C58-8F71-F985BEDDAE59}" srcOrd="2" destOrd="0" presId="urn:microsoft.com/office/officeart/2005/8/layout/hList6"/>
    <dgm:cxn modelId="{59E9B6F4-0772-4082-BCF5-A45EBF5F9559}" type="presParOf" srcId="{34082D25-6C26-499D-8883-47BC435E43FA}" destId="{3A7B7B0B-8EF7-45A6-A1BA-41876440A10D}" srcOrd="3" destOrd="0" presId="urn:microsoft.com/office/officeart/2005/8/layout/hList6"/>
    <dgm:cxn modelId="{A7BF9BA4-3DE8-4EB2-AA76-213CFC19167D}" type="presParOf" srcId="{34082D25-6C26-499D-8883-47BC435E43FA}" destId="{AFC37C34-751C-428E-B4E2-F76CA28B0FDB}" srcOrd="4" destOrd="0" presId="urn:microsoft.com/office/officeart/2005/8/layout/hList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8C11E2A7-D322-40F8-984C-72556ECD1BE4}" type="doc">
      <dgm:prSet loTypeId="urn:microsoft.com/office/officeart/2005/8/layout/chevron2" loCatId="list" qsTypeId="urn:microsoft.com/office/officeart/2005/8/quickstyle/simple1" qsCatId="simple" csTypeId="urn:microsoft.com/office/officeart/2005/8/colors/accent1_2" csCatId="accent1" phldr="1"/>
      <dgm:spPr/>
      <dgm:t>
        <a:bodyPr/>
        <a:lstStyle/>
        <a:p>
          <a:endParaRPr lang="en-US"/>
        </a:p>
      </dgm:t>
    </dgm:pt>
    <dgm:pt modelId="{F8FEC4E7-B510-4F01-A1D8-20FFAB20D0A7}">
      <dgm:prSet phldrT="[Text]" custT="1"/>
      <dgm:spPr/>
      <dgm:t>
        <a:bodyPr/>
        <a:lstStyle/>
        <a:p>
          <a:r>
            <a:rPr lang="en-US" sz="2500" dirty="0"/>
            <a:t>Multi-Jurisdictional Task Force (A01)</a:t>
          </a:r>
        </a:p>
      </dgm:t>
    </dgm:pt>
    <dgm:pt modelId="{51572947-BC3A-4473-A98A-29E5B05B3239}" type="parTrans" cxnId="{1C06955C-83B5-42F0-A6BB-8003A078E932}">
      <dgm:prSet/>
      <dgm:spPr/>
      <dgm:t>
        <a:bodyPr/>
        <a:lstStyle/>
        <a:p>
          <a:endParaRPr lang="en-US"/>
        </a:p>
      </dgm:t>
    </dgm:pt>
    <dgm:pt modelId="{B41A7CC7-C63F-43C9-BEA6-7D707BB6977F}" type="sibTrans" cxnId="{1C06955C-83B5-42F0-A6BB-8003A078E932}">
      <dgm:prSet/>
      <dgm:spPr/>
      <dgm:t>
        <a:bodyPr/>
        <a:lstStyle/>
        <a:p>
          <a:endParaRPr lang="en-US"/>
        </a:p>
      </dgm:t>
    </dgm:pt>
    <dgm:pt modelId="{66F57485-244F-4E9F-BC1B-0416E1D4BC79}">
      <dgm:prSet phldrT="[Text]" custT="1"/>
      <dgm:spPr/>
      <dgm:t>
        <a:bodyPr/>
        <a:lstStyle/>
        <a:p>
          <a:r>
            <a:rPr lang="en-US" sz="2500" dirty="0"/>
            <a:t>Law Enforcement Programs (A02)</a:t>
          </a:r>
        </a:p>
      </dgm:t>
    </dgm:pt>
    <dgm:pt modelId="{F83C925D-3587-4932-8745-17B194AC6A8E}" type="parTrans" cxnId="{A7464CDF-A1EA-4607-B467-76EFA266F93D}">
      <dgm:prSet/>
      <dgm:spPr/>
      <dgm:t>
        <a:bodyPr/>
        <a:lstStyle/>
        <a:p>
          <a:endParaRPr lang="en-US"/>
        </a:p>
      </dgm:t>
    </dgm:pt>
    <dgm:pt modelId="{F3512971-CFD4-4605-866D-70DCB04C4B3F}" type="sibTrans" cxnId="{A7464CDF-A1EA-4607-B467-76EFA266F93D}">
      <dgm:prSet/>
      <dgm:spPr/>
      <dgm:t>
        <a:bodyPr/>
        <a:lstStyle/>
        <a:p>
          <a:endParaRPr lang="en-US"/>
        </a:p>
      </dgm:t>
    </dgm:pt>
    <dgm:pt modelId="{9443EBDF-1218-4A40-9844-3652AEBBB174}">
      <dgm:prSet phldrT="[Text]"/>
      <dgm:spPr/>
      <dgm:t>
        <a:bodyPr/>
        <a:lstStyle/>
        <a:p>
          <a:r>
            <a:rPr lang="en-US" dirty="0"/>
            <a:t> </a:t>
          </a:r>
        </a:p>
      </dgm:t>
    </dgm:pt>
    <dgm:pt modelId="{1F3E48F2-E64C-4E5E-98E0-CEF1BC39C5A2}" type="parTrans" cxnId="{27F53451-F518-4E7E-AF32-3B0497E3D1CA}">
      <dgm:prSet/>
      <dgm:spPr/>
      <dgm:t>
        <a:bodyPr/>
        <a:lstStyle/>
        <a:p>
          <a:endParaRPr lang="en-US"/>
        </a:p>
      </dgm:t>
    </dgm:pt>
    <dgm:pt modelId="{A23BE69F-4DE4-4748-A041-9E9C39209935}" type="sibTrans" cxnId="{27F53451-F518-4E7E-AF32-3B0497E3D1CA}">
      <dgm:prSet/>
      <dgm:spPr/>
      <dgm:t>
        <a:bodyPr/>
        <a:lstStyle/>
        <a:p>
          <a:endParaRPr lang="en-US"/>
        </a:p>
      </dgm:t>
    </dgm:pt>
    <dgm:pt modelId="{00A93D90-150D-4D3D-ADA8-B8E00797F1EA}">
      <dgm:prSet phldrT="[Text]" custT="1"/>
      <dgm:spPr/>
      <dgm:t>
        <a:bodyPr/>
        <a:lstStyle/>
        <a:p>
          <a:endParaRPr lang="en-US" sz="2500" dirty="0"/>
        </a:p>
      </dgm:t>
    </dgm:pt>
    <dgm:pt modelId="{01BEF5C9-EFFB-4E0D-BAE5-EA03C8492EBF}" type="parTrans" cxnId="{C26BD44E-0B64-414B-86F8-B1724045D8B6}">
      <dgm:prSet/>
      <dgm:spPr/>
      <dgm:t>
        <a:bodyPr/>
        <a:lstStyle/>
        <a:p>
          <a:endParaRPr lang="en-US"/>
        </a:p>
      </dgm:t>
    </dgm:pt>
    <dgm:pt modelId="{E9713D60-AF53-483C-AC6C-73D71930F9CA}" type="sibTrans" cxnId="{C26BD44E-0B64-414B-86F8-B1724045D8B6}">
      <dgm:prSet/>
      <dgm:spPr/>
      <dgm:t>
        <a:bodyPr/>
        <a:lstStyle/>
        <a:p>
          <a:endParaRPr lang="en-US"/>
        </a:p>
      </dgm:t>
    </dgm:pt>
    <dgm:pt modelId="{6FAAEA17-EF4C-4991-A4F1-66CCC53CBD4D}">
      <dgm:prSet phldrT="[Text]" custT="1"/>
      <dgm:spPr/>
      <dgm:t>
        <a:bodyPr/>
        <a:lstStyle/>
        <a:p>
          <a:r>
            <a:rPr lang="en-US" sz="2500" dirty="0"/>
            <a:t>Crime Prevention Programs (B01)</a:t>
          </a:r>
        </a:p>
      </dgm:t>
    </dgm:pt>
    <dgm:pt modelId="{75B6CDFE-8C1B-4700-A388-0AA8B30D6952}" type="sibTrans" cxnId="{DC22BCD6-0735-4AE2-88E7-35F34808E6BF}">
      <dgm:prSet/>
      <dgm:spPr/>
      <dgm:t>
        <a:bodyPr/>
        <a:lstStyle/>
        <a:p>
          <a:endParaRPr lang="en-US"/>
        </a:p>
      </dgm:t>
    </dgm:pt>
    <dgm:pt modelId="{66DE5010-03E9-4FFD-A6A2-A85367A1B40B}" type="parTrans" cxnId="{DC22BCD6-0735-4AE2-88E7-35F34808E6BF}">
      <dgm:prSet/>
      <dgm:spPr/>
      <dgm:t>
        <a:bodyPr/>
        <a:lstStyle/>
        <a:p>
          <a:endParaRPr lang="en-US"/>
        </a:p>
      </dgm:t>
    </dgm:pt>
    <dgm:pt modelId="{5CF0DFE2-543A-461E-8812-3CCACE7FD405}">
      <dgm:prSet/>
      <dgm:spPr/>
      <dgm:t>
        <a:bodyPr/>
        <a:lstStyle/>
        <a:p>
          <a:r>
            <a:rPr lang="en-US"/>
            <a:t>Courts, Specialized Dockets, Defense and Prosecution (D02)</a:t>
          </a:r>
        </a:p>
      </dgm:t>
    </dgm:pt>
    <dgm:pt modelId="{1B76CCDD-871E-40CF-8B61-EE97FE497C96}" type="parTrans" cxnId="{32BE9169-DD3F-4FE3-81F0-8183FD5ADA6F}">
      <dgm:prSet/>
      <dgm:spPr/>
      <dgm:t>
        <a:bodyPr/>
        <a:lstStyle/>
        <a:p>
          <a:endParaRPr lang="en-US"/>
        </a:p>
      </dgm:t>
    </dgm:pt>
    <dgm:pt modelId="{89E64F9F-1E65-41C7-BD52-CEA7470B0EE8}" type="sibTrans" cxnId="{32BE9169-DD3F-4FE3-81F0-8183FD5ADA6F}">
      <dgm:prSet/>
      <dgm:spPr/>
      <dgm:t>
        <a:bodyPr/>
        <a:lstStyle/>
        <a:p>
          <a:endParaRPr lang="en-US"/>
        </a:p>
      </dgm:t>
    </dgm:pt>
    <dgm:pt modelId="{DB2CDE51-B7FE-4A8F-A5FA-125D66021DE8}">
      <dgm:prSet custT="1"/>
      <dgm:spPr/>
      <dgm:t>
        <a:bodyPr/>
        <a:lstStyle/>
        <a:p>
          <a:r>
            <a:rPr lang="en-US" sz="2500" dirty="0"/>
            <a:t>Adult &amp; Juvenile Corrections, Community Corrections, Reentry Programs (C01)</a:t>
          </a:r>
        </a:p>
      </dgm:t>
    </dgm:pt>
    <dgm:pt modelId="{4ADF058F-9A6B-4439-978D-22BAFE315485}" type="sibTrans" cxnId="{7300C325-C317-464B-AC9D-82D60B77CD14}">
      <dgm:prSet/>
      <dgm:spPr/>
      <dgm:t>
        <a:bodyPr/>
        <a:lstStyle/>
        <a:p>
          <a:endParaRPr lang="en-US"/>
        </a:p>
      </dgm:t>
    </dgm:pt>
    <dgm:pt modelId="{7F304DB7-78F7-4ACE-ABAA-2F6D9C4610B5}" type="parTrans" cxnId="{7300C325-C317-464B-AC9D-82D60B77CD14}">
      <dgm:prSet/>
      <dgm:spPr/>
      <dgm:t>
        <a:bodyPr/>
        <a:lstStyle/>
        <a:p>
          <a:endParaRPr lang="en-US"/>
        </a:p>
      </dgm:t>
    </dgm:pt>
    <dgm:pt modelId="{907E281A-E1A2-4D8C-B8CC-30248D002C40}">
      <dgm:prSet phldrT="[Text]"/>
      <dgm:spPr/>
      <dgm:t>
        <a:bodyPr/>
        <a:lstStyle/>
        <a:p>
          <a:endParaRPr lang="en-US" dirty="0"/>
        </a:p>
      </dgm:t>
    </dgm:pt>
    <dgm:pt modelId="{2EAD0B7D-A1C3-49B2-A033-A3B28260AA7F}" type="sibTrans" cxnId="{CE173C0C-709C-44D8-8519-E799E285D157}">
      <dgm:prSet/>
      <dgm:spPr/>
      <dgm:t>
        <a:bodyPr/>
        <a:lstStyle/>
        <a:p>
          <a:endParaRPr lang="en-US"/>
        </a:p>
      </dgm:t>
    </dgm:pt>
    <dgm:pt modelId="{92D6A032-D42A-48AE-8836-1092BDD3C652}" type="parTrans" cxnId="{CE173C0C-709C-44D8-8519-E799E285D157}">
      <dgm:prSet/>
      <dgm:spPr/>
      <dgm:t>
        <a:bodyPr/>
        <a:lstStyle/>
        <a:p>
          <a:endParaRPr lang="en-US"/>
        </a:p>
      </dgm:t>
    </dgm:pt>
    <dgm:pt modelId="{A7CE4007-5698-429B-892B-0CB49C4CAF3B}">
      <dgm:prSet phldrT="[Text]"/>
      <dgm:spPr/>
      <dgm:t>
        <a:bodyPr/>
        <a:lstStyle/>
        <a:p>
          <a:r>
            <a:rPr lang="en-US" dirty="0"/>
            <a:t> </a:t>
          </a:r>
        </a:p>
      </dgm:t>
    </dgm:pt>
    <dgm:pt modelId="{6C161E00-C42E-41E3-8D42-C61662ED58DD}" type="sibTrans" cxnId="{82957E45-DC7F-489F-900B-3840E1BFBCB7}">
      <dgm:prSet/>
      <dgm:spPr/>
      <dgm:t>
        <a:bodyPr/>
        <a:lstStyle/>
        <a:p>
          <a:endParaRPr lang="en-US"/>
        </a:p>
      </dgm:t>
    </dgm:pt>
    <dgm:pt modelId="{E2F45630-F611-4093-9565-803ABAF9D49A}" type="parTrans" cxnId="{82957E45-DC7F-489F-900B-3840E1BFBCB7}">
      <dgm:prSet/>
      <dgm:spPr/>
      <dgm:t>
        <a:bodyPr/>
        <a:lstStyle/>
        <a:p>
          <a:endParaRPr lang="en-US"/>
        </a:p>
      </dgm:t>
    </dgm:pt>
    <dgm:pt modelId="{49DC62B4-08F3-4289-83A5-07F8DD81309F}">
      <dgm:prSet phldrT="[Text]"/>
      <dgm:spPr/>
      <dgm:t>
        <a:bodyPr/>
        <a:lstStyle/>
        <a:p>
          <a:r>
            <a:rPr lang="en-US" dirty="0"/>
            <a:t> </a:t>
          </a:r>
        </a:p>
      </dgm:t>
    </dgm:pt>
    <dgm:pt modelId="{6698F979-076A-4D38-A141-17021D8ED7BA}" type="sibTrans" cxnId="{EF981318-F68D-4332-9FCF-D2CAD25E1B7D}">
      <dgm:prSet/>
      <dgm:spPr/>
      <dgm:t>
        <a:bodyPr/>
        <a:lstStyle/>
        <a:p>
          <a:endParaRPr lang="en-US"/>
        </a:p>
      </dgm:t>
    </dgm:pt>
    <dgm:pt modelId="{003026C9-4B29-40E2-852C-5EA3FC05B9E9}" type="parTrans" cxnId="{EF981318-F68D-4332-9FCF-D2CAD25E1B7D}">
      <dgm:prSet/>
      <dgm:spPr/>
      <dgm:t>
        <a:bodyPr/>
        <a:lstStyle/>
        <a:p>
          <a:endParaRPr lang="en-US"/>
        </a:p>
      </dgm:t>
    </dgm:pt>
    <dgm:pt modelId="{EE10A27A-82B9-4A74-A705-6DBD3ECB4368}" type="pres">
      <dgm:prSet presAssocID="{8C11E2A7-D322-40F8-984C-72556ECD1BE4}" presName="linearFlow" presStyleCnt="0">
        <dgm:presLayoutVars>
          <dgm:dir/>
          <dgm:animLvl val="lvl"/>
          <dgm:resizeHandles val="exact"/>
        </dgm:presLayoutVars>
      </dgm:prSet>
      <dgm:spPr/>
      <dgm:t>
        <a:bodyPr/>
        <a:lstStyle/>
        <a:p>
          <a:endParaRPr lang="en-US"/>
        </a:p>
      </dgm:t>
    </dgm:pt>
    <dgm:pt modelId="{00A743A8-C3DA-43CA-A6FD-8DAE74BCBE2E}" type="pres">
      <dgm:prSet presAssocID="{49DC62B4-08F3-4289-83A5-07F8DD81309F}" presName="composite" presStyleCnt="0"/>
      <dgm:spPr/>
    </dgm:pt>
    <dgm:pt modelId="{FD196725-DDC8-4C7D-814E-DD4B3AE29D54}" type="pres">
      <dgm:prSet presAssocID="{49DC62B4-08F3-4289-83A5-07F8DD81309F}" presName="parentText" presStyleLbl="alignNode1" presStyleIdx="0" presStyleCnt="5" custLinFactNeighborX="-7100">
        <dgm:presLayoutVars>
          <dgm:chMax val="1"/>
          <dgm:bulletEnabled val="1"/>
        </dgm:presLayoutVars>
      </dgm:prSet>
      <dgm:spPr/>
      <dgm:t>
        <a:bodyPr/>
        <a:lstStyle/>
        <a:p>
          <a:endParaRPr lang="en-US"/>
        </a:p>
      </dgm:t>
    </dgm:pt>
    <dgm:pt modelId="{AA28C961-07E8-4474-A2CB-BB11A8417997}" type="pres">
      <dgm:prSet presAssocID="{49DC62B4-08F3-4289-83A5-07F8DD81309F}" presName="descendantText" presStyleLbl="alignAcc1" presStyleIdx="0" presStyleCnt="5" custScaleY="56447">
        <dgm:presLayoutVars>
          <dgm:bulletEnabled val="1"/>
        </dgm:presLayoutVars>
      </dgm:prSet>
      <dgm:spPr/>
      <dgm:t>
        <a:bodyPr/>
        <a:lstStyle/>
        <a:p>
          <a:endParaRPr lang="en-US"/>
        </a:p>
      </dgm:t>
    </dgm:pt>
    <dgm:pt modelId="{9519A4E4-4641-45E1-8039-D5E51D5380AE}" type="pres">
      <dgm:prSet presAssocID="{6698F979-076A-4D38-A141-17021D8ED7BA}" presName="sp" presStyleCnt="0"/>
      <dgm:spPr/>
    </dgm:pt>
    <dgm:pt modelId="{C03CF21A-82AB-4E68-8D58-F3E086A3926B}" type="pres">
      <dgm:prSet presAssocID="{A7CE4007-5698-429B-892B-0CB49C4CAF3B}" presName="composite" presStyleCnt="0"/>
      <dgm:spPr/>
    </dgm:pt>
    <dgm:pt modelId="{B89CAE54-431A-4303-8D7B-C43F65D64883}" type="pres">
      <dgm:prSet presAssocID="{A7CE4007-5698-429B-892B-0CB49C4CAF3B}" presName="parentText" presStyleLbl="alignNode1" presStyleIdx="1" presStyleCnt="5" custLinFactNeighborX="-1168" custLinFactNeighborY="-4661">
        <dgm:presLayoutVars>
          <dgm:chMax val="1"/>
          <dgm:bulletEnabled val="1"/>
        </dgm:presLayoutVars>
      </dgm:prSet>
      <dgm:spPr/>
      <dgm:t>
        <a:bodyPr/>
        <a:lstStyle/>
        <a:p>
          <a:endParaRPr lang="en-US"/>
        </a:p>
      </dgm:t>
    </dgm:pt>
    <dgm:pt modelId="{FDFF03C1-9A98-4B18-8F03-40516DC51CE2}" type="pres">
      <dgm:prSet presAssocID="{A7CE4007-5698-429B-892B-0CB49C4CAF3B}" presName="descendantText" presStyleLbl="alignAcc1" presStyleIdx="1" presStyleCnt="5" custScaleY="77729" custLinFactNeighborX="-326" custLinFactNeighborY="-41579">
        <dgm:presLayoutVars>
          <dgm:bulletEnabled val="1"/>
        </dgm:presLayoutVars>
      </dgm:prSet>
      <dgm:spPr/>
      <dgm:t>
        <a:bodyPr/>
        <a:lstStyle/>
        <a:p>
          <a:endParaRPr lang="en-US"/>
        </a:p>
      </dgm:t>
    </dgm:pt>
    <dgm:pt modelId="{537057AE-7487-4F43-B164-04B766933239}" type="pres">
      <dgm:prSet presAssocID="{6C161E00-C42E-41E3-8D42-C61662ED58DD}" presName="sp" presStyleCnt="0"/>
      <dgm:spPr/>
    </dgm:pt>
    <dgm:pt modelId="{F171E37A-38B2-4940-B740-67B2E5FEB32F}" type="pres">
      <dgm:prSet presAssocID="{9443EBDF-1218-4A40-9844-3652AEBBB174}" presName="composite" presStyleCnt="0"/>
      <dgm:spPr/>
    </dgm:pt>
    <dgm:pt modelId="{81EAAAD5-742B-4FBE-90FC-A3875ACE3943}" type="pres">
      <dgm:prSet presAssocID="{9443EBDF-1218-4A40-9844-3652AEBBB174}" presName="parentText" presStyleLbl="alignNode1" presStyleIdx="2" presStyleCnt="5">
        <dgm:presLayoutVars>
          <dgm:chMax val="1"/>
          <dgm:bulletEnabled val="1"/>
        </dgm:presLayoutVars>
      </dgm:prSet>
      <dgm:spPr/>
      <dgm:t>
        <a:bodyPr/>
        <a:lstStyle/>
        <a:p>
          <a:endParaRPr lang="en-US"/>
        </a:p>
      </dgm:t>
    </dgm:pt>
    <dgm:pt modelId="{5D7618AB-C8DE-4355-9B9E-D77CA4E455D7}" type="pres">
      <dgm:prSet presAssocID="{9443EBDF-1218-4A40-9844-3652AEBBB174}" presName="descendantText" presStyleLbl="alignAcc1" presStyleIdx="2" presStyleCnt="5" custScaleY="107881" custLinFactNeighborX="1861" custLinFactNeighborY="-57248">
        <dgm:presLayoutVars>
          <dgm:bulletEnabled val="1"/>
        </dgm:presLayoutVars>
      </dgm:prSet>
      <dgm:spPr/>
      <dgm:t>
        <a:bodyPr/>
        <a:lstStyle/>
        <a:p>
          <a:endParaRPr lang="en-US"/>
        </a:p>
      </dgm:t>
    </dgm:pt>
    <dgm:pt modelId="{0CF8FACB-EA2D-46EB-ACB7-802B0FEC6108}" type="pres">
      <dgm:prSet presAssocID="{A23BE69F-4DE4-4748-A041-9E9C39209935}" presName="sp" presStyleCnt="0"/>
      <dgm:spPr/>
    </dgm:pt>
    <dgm:pt modelId="{70AC6C1D-DB66-4FE9-AB1F-06CE1E08AC44}" type="pres">
      <dgm:prSet presAssocID="{00A93D90-150D-4D3D-ADA8-B8E00797F1EA}" presName="composite" presStyleCnt="0"/>
      <dgm:spPr/>
    </dgm:pt>
    <dgm:pt modelId="{D9936D84-2E0A-4511-BA4E-93ECBAFAAA92}" type="pres">
      <dgm:prSet presAssocID="{00A93D90-150D-4D3D-ADA8-B8E00797F1EA}" presName="parentText" presStyleLbl="alignNode1" presStyleIdx="3" presStyleCnt="5">
        <dgm:presLayoutVars>
          <dgm:chMax val="1"/>
          <dgm:bulletEnabled val="1"/>
        </dgm:presLayoutVars>
      </dgm:prSet>
      <dgm:spPr/>
      <dgm:t>
        <a:bodyPr/>
        <a:lstStyle/>
        <a:p>
          <a:endParaRPr lang="en-US"/>
        </a:p>
      </dgm:t>
    </dgm:pt>
    <dgm:pt modelId="{4C9ECCB3-30EE-4AAB-8379-F291D08144F6}" type="pres">
      <dgm:prSet presAssocID="{00A93D90-150D-4D3D-ADA8-B8E00797F1EA}" presName="descendantText" presStyleLbl="alignAcc1" presStyleIdx="3" presStyleCnt="5" custLinFactNeighborX="1106" custLinFactNeighborY="-63637">
        <dgm:presLayoutVars>
          <dgm:bulletEnabled val="1"/>
        </dgm:presLayoutVars>
      </dgm:prSet>
      <dgm:spPr/>
      <dgm:t>
        <a:bodyPr/>
        <a:lstStyle/>
        <a:p>
          <a:endParaRPr lang="en-US"/>
        </a:p>
      </dgm:t>
    </dgm:pt>
    <dgm:pt modelId="{0B26B670-8D3E-40E9-BB18-DF368D586E5D}" type="pres">
      <dgm:prSet presAssocID="{E9713D60-AF53-483C-AC6C-73D71930F9CA}" presName="sp" presStyleCnt="0"/>
      <dgm:spPr/>
    </dgm:pt>
    <dgm:pt modelId="{4D1B3AFC-1DC3-471C-A60A-23BCF6A89978}" type="pres">
      <dgm:prSet presAssocID="{907E281A-E1A2-4D8C-B8CC-30248D002C40}" presName="composite" presStyleCnt="0"/>
      <dgm:spPr/>
    </dgm:pt>
    <dgm:pt modelId="{5BFC5E17-7839-49E4-B746-D5730DC52808}" type="pres">
      <dgm:prSet presAssocID="{907E281A-E1A2-4D8C-B8CC-30248D002C40}" presName="parentText" presStyleLbl="alignNode1" presStyleIdx="4" presStyleCnt="5">
        <dgm:presLayoutVars>
          <dgm:chMax val="1"/>
          <dgm:bulletEnabled val="1"/>
        </dgm:presLayoutVars>
      </dgm:prSet>
      <dgm:spPr/>
      <dgm:t>
        <a:bodyPr/>
        <a:lstStyle/>
        <a:p>
          <a:endParaRPr lang="en-US"/>
        </a:p>
      </dgm:t>
    </dgm:pt>
    <dgm:pt modelId="{AD45AA56-9C72-4669-A49E-AB1F4469B68B}" type="pres">
      <dgm:prSet presAssocID="{907E281A-E1A2-4D8C-B8CC-30248D002C40}" presName="descendantText" presStyleLbl="alignAcc1" presStyleIdx="4" presStyleCnt="5" custLinFactNeighborX="-317" custLinFactNeighborY="-51280">
        <dgm:presLayoutVars>
          <dgm:bulletEnabled val="1"/>
        </dgm:presLayoutVars>
      </dgm:prSet>
      <dgm:spPr/>
      <dgm:t>
        <a:bodyPr/>
        <a:lstStyle/>
        <a:p>
          <a:endParaRPr lang="en-US"/>
        </a:p>
      </dgm:t>
    </dgm:pt>
  </dgm:ptLst>
  <dgm:cxnLst>
    <dgm:cxn modelId="{32BE9169-DD3F-4FE3-81F0-8183FD5ADA6F}" srcId="{907E281A-E1A2-4D8C-B8CC-30248D002C40}" destId="{5CF0DFE2-543A-461E-8812-3CCACE7FD405}" srcOrd="0" destOrd="0" parTransId="{1B76CCDD-871E-40CF-8B61-EE97FE497C96}" sibTransId="{89E64F9F-1E65-41C7-BD52-CEA7470B0EE8}"/>
    <dgm:cxn modelId="{DC22BCD6-0735-4AE2-88E7-35F34808E6BF}" srcId="{9443EBDF-1218-4A40-9844-3652AEBBB174}" destId="{6FAAEA17-EF4C-4991-A4F1-66CCC53CBD4D}" srcOrd="0" destOrd="0" parTransId="{66DE5010-03E9-4FFD-A6A2-A85367A1B40B}" sibTransId="{75B6CDFE-8C1B-4700-A388-0AA8B30D6952}"/>
    <dgm:cxn modelId="{EDA5FBB6-366E-49DC-979A-0474041A1E54}" type="presOf" srcId="{6FAAEA17-EF4C-4991-A4F1-66CCC53CBD4D}" destId="{5D7618AB-C8DE-4355-9B9E-D77CA4E455D7}" srcOrd="0" destOrd="0" presId="urn:microsoft.com/office/officeart/2005/8/layout/chevron2"/>
    <dgm:cxn modelId="{EF981318-F68D-4332-9FCF-D2CAD25E1B7D}" srcId="{8C11E2A7-D322-40F8-984C-72556ECD1BE4}" destId="{49DC62B4-08F3-4289-83A5-07F8DD81309F}" srcOrd="0" destOrd="0" parTransId="{003026C9-4B29-40E2-852C-5EA3FC05B9E9}" sibTransId="{6698F979-076A-4D38-A141-17021D8ED7BA}"/>
    <dgm:cxn modelId="{6588E306-DFAE-45BF-8782-C2AF1AD47318}" type="presOf" srcId="{F8FEC4E7-B510-4F01-A1D8-20FFAB20D0A7}" destId="{AA28C961-07E8-4474-A2CB-BB11A8417997}" srcOrd="0" destOrd="0" presId="urn:microsoft.com/office/officeart/2005/8/layout/chevron2"/>
    <dgm:cxn modelId="{A7464CDF-A1EA-4607-B467-76EFA266F93D}" srcId="{A7CE4007-5698-429B-892B-0CB49C4CAF3B}" destId="{66F57485-244F-4E9F-BC1B-0416E1D4BC79}" srcOrd="0" destOrd="0" parTransId="{F83C925D-3587-4932-8745-17B194AC6A8E}" sibTransId="{F3512971-CFD4-4605-866D-70DCB04C4B3F}"/>
    <dgm:cxn modelId="{F6C8AF72-AEF8-42BD-A4E9-CA0A5B502EE5}" type="presOf" srcId="{49DC62B4-08F3-4289-83A5-07F8DD81309F}" destId="{FD196725-DDC8-4C7D-814E-DD4B3AE29D54}" srcOrd="0" destOrd="0" presId="urn:microsoft.com/office/officeart/2005/8/layout/chevron2"/>
    <dgm:cxn modelId="{FEA15448-D6B2-4800-BC89-E4203F9C8B07}" type="presOf" srcId="{907E281A-E1A2-4D8C-B8CC-30248D002C40}" destId="{5BFC5E17-7839-49E4-B746-D5730DC52808}" srcOrd="0" destOrd="0" presId="urn:microsoft.com/office/officeart/2005/8/layout/chevron2"/>
    <dgm:cxn modelId="{1C06955C-83B5-42F0-A6BB-8003A078E932}" srcId="{49DC62B4-08F3-4289-83A5-07F8DD81309F}" destId="{F8FEC4E7-B510-4F01-A1D8-20FFAB20D0A7}" srcOrd="0" destOrd="0" parTransId="{51572947-BC3A-4473-A98A-29E5B05B3239}" sibTransId="{B41A7CC7-C63F-43C9-BEA6-7D707BB6977F}"/>
    <dgm:cxn modelId="{82957E45-DC7F-489F-900B-3840E1BFBCB7}" srcId="{8C11E2A7-D322-40F8-984C-72556ECD1BE4}" destId="{A7CE4007-5698-429B-892B-0CB49C4CAF3B}" srcOrd="1" destOrd="0" parTransId="{E2F45630-F611-4093-9565-803ABAF9D49A}" sibTransId="{6C161E00-C42E-41E3-8D42-C61662ED58DD}"/>
    <dgm:cxn modelId="{C26BD44E-0B64-414B-86F8-B1724045D8B6}" srcId="{8C11E2A7-D322-40F8-984C-72556ECD1BE4}" destId="{00A93D90-150D-4D3D-ADA8-B8E00797F1EA}" srcOrd="3" destOrd="0" parTransId="{01BEF5C9-EFFB-4E0D-BAE5-EA03C8492EBF}" sibTransId="{E9713D60-AF53-483C-AC6C-73D71930F9CA}"/>
    <dgm:cxn modelId="{9F69AD88-565A-4801-9DA9-A12F25F374C2}" type="presOf" srcId="{8C11E2A7-D322-40F8-984C-72556ECD1BE4}" destId="{EE10A27A-82B9-4A74-A705-6DBD3ECB4368}" srcOrd="0" destOrd="0" presId="urn:microsoft.com/office/officeart/2005/8/layout/chevron2"/>
    <dgm:cxn modelId="{7C507BCD-4CB5-4C76-9BEB-C4D3D19F824D}" type="presOf" srcId="{5CF0DFE2-543A-461E-8812-3CCACE7FD405}" destId="{AD45AA56-9C72-4669-A49E-AB1F4469B68B}" srcOrd="0" destOrd="0" presId="urn:microsoft.com/office/officeart/2005/8/layout/chevron2"/>
    <dgm:cxn modelId="{00F581DD-12BD-44CA-866C-7EAA5947C181}" type="presOf" srcId="{00A93D90-150D-4D3D-ADA8-B8E00797F1EA}" destId="{D9936D84-2E0A-4511-BA4E-93ECBAFAAA92}" srcOrd="0" destOrd="0" presId="urn:microsoft.com/office/officeart/2005/8/layout/chevron2"/>
    <dgm:cxn modelId="{27F53451-F518-4E7E-AF32-3B0497E3D1CA}" srcId="{8C11E2A7-D322-40F8-984C-72556ECD1BE4}" destId="{9443EBDF-1218-4A40-9844-3652AEBBB174}" srcOrd="2" destOrd="0" parTransId="{1F3E48F2-E64C-4E5E-98E0-CEF1BC39C5A2}" sibTransId="{A23BE69F-4DE4-4748-A041-9E9C39209935}"/>
    <dgm:cxn modelId="{CE173C0C-709C-44D8-8519-E799E285D157}" srcId="{8C11E2A7-D322-40F8-984C-72556ECD1BE4}" destId="{907E281A-E1A2-4D8C-B8CC-30248D002C40}" srcOrd="4" destOrd="0" parTransId="{92D6A032-D42A-48AE-8836-1092BDD3C652}" sibTransId="{2EAD0B7D-A1C3-49B2-A033-A3B28260AA7F}"/>
    <dgm:cxn modelId="{10877F6D-E0BA-43A0-B1B9-E6A5D0938FD5}" type="presOf" srcId="{9443EBDF-1218-4A40-9844-3652AEBBB174}" destId="{81EAAAD5-742B-4FBE-90FC-A3875ACE3943}" srcOrd="0" destOrd="0" presId="urn:microsoft.com/office/officeart/2005/8/layout/chevron2"/>
    <dgm:cxn modelId="{7300C325-C317-464B-AC9D-82D60B77CD14}" srcId="{00A93D90-150D-4D3D-ADA8-B8E00797F1EA}" destId="{DB2CDE51-B7FE-4A8F-A5FA-125D66021DE8}" srcOrd="0" destOrd="0" parTransId="{7F304DB7-78F7-4ACE-ABAA-2F6D9C4610B5}" sibTransId="{4ADF058F-9A6B-4439-978D-22BAFE315485}"/>
    <dgm:cxn modelId="{3FCA82FC-309E-456B-9B3C-398D6EF3AF31}" type="presOf" srcId="{66F57485-244F-4E9F-BC1B-0416E1D4BC79}" destId="{FDFF03C1-9A98-4B18-8F03-40516DC51CE2}" srcOrd="0" destOrd="0" presId="urn:microsoft.com/office/officeart/2005/8/layout/chevron2"/>
    <dgm:cxn modelId="{463641E2-403D-46B0-848D-A54CB91165AA}" type="presOf" srcId="{DB2CDE51-B7FE-4A8F-A5FA-125D66021DE8}" destId="{4C9ECCB3-30EE-4AAB-8379-F291D08144F6}" srcOrd="0" destOrd="0" presId="urn:microsoft.com/office/officeart/2005/8/layout/chevron2"/>
    <dgm:cxn modelId="{4CCA4084-F23D-44E9-AB49-643B09ABEA90}" type="presOf" srcId="{A7CE4007-5698-429B-892B-0CB49C4CAF3B}" destId="{B89CAE54-431A-4303-8D7B-C43F65D64883}" srcOrd="0" destOrd="0" presId="urn:microsoft.com/office/officeart/2005/8/layout/chevron2"/>
    <dgm:cxn modelId="{E986D82C-9886-41BA-9130-6CCE55689C8F}" type="presParOf" srcId="{EE10A27A-82B9-4A74-A705-6DBD3ECB4368}" destId="{00A743A8-C3DA-43CA-A6FD-8DAE74BCBE2E}" srcOrd="0" destOrd="0" presId="urn:microsoft.com/office/officeart/2005/8/layout/chevron2"/>
    <dgm:cxn modelId="{8EC90986-1462-4181-A833-B5D2C50C3534}" type="presParOf" srcId="{00A743A8-C3DA-43CA-A6FD-8DAE74BCBE2E}" destId="{FD196725-DDC8-4C7D-814E-DD4B3AE29D54}" srcOrd="0" destOrd="0" presId="urn:microsoft.com/office/officeart/2005/8/layout/chevron2"/>
    <dgm:cxn modelId="{B61AD584-90EC-4E20-9FC0-11CF095B3C42}" type="presParOf" srcId="{00A743A8-C3DA-43CA-A6FD-8DAE74BCBE2E}" destId="{AA28C961-07E8-4474-A2CB-BB11A8417997}" srcOrd="1" destOrd="0" presId="urn:microsoft.com/office/officeart/2005/8/layout/chevron2"/>
    <dgm:cxn modelId="{4B4C0653-4987-4567-AA99-B1A162AAA5F9}" type="presParOf" srcId="{EE10A27A-82B9-4A74-A705-6DBD3ECB4368}" destId="{9519A4E4-4641-45E1-8039-D5E51D5380AE}" srcOrd="1" destOrd="0" presId="urn:microsoft.com/office/officeart/2005/8/layout/chevron2"/>
    <dgm:cxn modelId="{2F3CC3ED-C09C-431F-B5F8-CAC779FD4D7C}" type="presParOf" srcId="{EE10A27A-82B9-4A74-A705-6DBD3ECB4368}" destId="{C03CF21A-82AB-4E68-8D58-F3E086A3926B}" srcOrd="2" destOrd="0" presId="urn:microsoft.com/office/officeart/2005/8/layout/chevron2"/>
    <dgm:cxn modelId="{C49BEB41-58D9-493A-977D-25973279EE6D}" type="presParOf" srcId="{C03CF21A-82AB-4E68-8D58-F3E086A3926B}" destId="{B89CAE54-431A-4303-8D7B-C43F65D64883}" srcOrd="0" destOrd="0" presId="urn:microsoft.com/office/officeart/2005/8/layout/chevron2"/>
    <dgm:cxn modelId="{1B43B7CE-91DF-4E02-9DDE-C401F13289C6}" type="presParOf" srcId="{C03CF21A-82AB-4E68-8D58-F3E086A3926B}" destId="{FDFF03C1-9A98-4B18-8F03-40516DC51CE2}" srcOrd="1" destOrd="0" presId="urn:microsoft.com/office/officeart/2005/8/layout/chevron2"/>
    <dgm:cxn modelId="{FF426C5C-509F-4DCB-B6AA-B16ECCAD3975}" type="presParOf" srcId="{EE10A27A-82B9-4A74-A705-6DBD3ECB4368}" destId="{537057AE-7487-4F43-B164-04B766933239}" srcOrd="3" destOrd="0" presId="urn:microsoft.com/office/officeart/2005/8/layout/chevron2"/>
    <dgm:cxn modelId="{2B1BB7EC-B804-4645-A8E6-FEBAD514D78E}" type="presParOf" srcId="{EE10A27A-82B9-4A74-A705-6DBD3ECB4368}" destId="{F171E37A-38B2-4940-B740-67B2E5FEB32F}" srcOrd="4" destOrd="0" presId="urn:microsoft.com/office/officeart/2005/8/layout/chevron2"/>
    <dgm:cxn modelId="{2D8B53FA-73EF-41B1-B3D9-A91CB3314FB9}" type="presParOf" srcId="{F171E37A-38B2-4940-B740-67B2E5FEB32F}" destId="{81EAAAD5-742B-4FBE-90FC-A3875ACE3943}" srcOrd="0" destOrd="0" presId="urn:microsoft.com/office/officeart/2005/8/layout/chevron2"/>
    <dgm:cxn modelId="{4952F59C-E8F8-4BD6-844D-B4F144C9CF4E}" type="presParOf" srcId="{F171E37A-38B2-4940-B740-67B2E5FEB32F}" destId="{5D7618AB-C8DE-4355-9B9E-D77CA4E455D7}" srcOrd="1" destOrd="0" presId="urn:microsoft.com/office/officeart/2005/8/layout/chevron2"/>
    <dgm:cxn modelId="{E8F8B9C1-C815-428C-AE4B-FC7A44B97F4A}" type="presParOf" srcId="{EE10A27A-82B9-4A74-A705-6DBD3ECB4368}" destId="{0CF8FACB-EA2D-46EB-ACB7-802B0FEC6108}" srcOrd="5" destOrd="0" presId="urn:microsoft.com/office/officeart/2005/8/layout/chevron2"/>
    <dgm:cxn modelId="{31369289-6E03-4F2C-9805-8D058A1BDF9A}" type="presParOf" srcId="{EE10A27A-82B9-4A74-A705-6DBD3ECB4368}" destId="{70AC6C1D-DB66-4FE9-AB1F-06CE1E08AC44}" srcOrd="6" destOrd="0" presId="urn:microsoft.com/office/officeart/2005/8/layout/chevron2"/>
    <dgm:cxn modelId="{A9F72BBE-9A62-4C82-98EC-E79A7C0C2ADD}" type="presParOf" srcId="{70AC6C1D-DB66-4FE9-AB1F-06CE1E08AC44}" destId="{D9936D84-2E0A-4511-BA4E-93ECBAFAAA92}" srcOrd="0" destOrd="0" presId="urn:microsoft.com/office/officeart/2005/8/layout/chevron2"/>
    <dgm:cxn modelId="{1F84A9D6-961D-496B-8406-D75F5A457D52}" type="presParOf" srcId="{70AC6C1D-DB66-4FE9-AB1F-06CE1E08AC44}" destId="{4C9ECCB3-30EE-4AAB-8379-F291D08144F6}" srcOrd="1" destOrd="0" presId="urn:microsoft.com/office/officeart/2005/8/layout/chevron2"/>
    <dgm:cxn modelId="{944CF669-EF61-4BE4-9653-89F9DC78EB0D}" type="presParOf" srcId="{EE10A27A-82B9-4A74-A705-6DBD3ECB4368}" destId="{0B26B670-8D3E-40E9-BB18-DF368D586E5D}" srcOrd="7" destOrd="0" presId="urn:microsoft.com/office/officeart/2005/8/layout/chevron2"/>
    <dgm:cxn modelId="{DA754BED-77EA-4E2E-9BDE-0BFA76B2286D}" type="presParOf" srcId="{EE10A27A-82B9-4A74-A705-6DBD3ECB4368}" destId="{4D1B3AFC-1DC3-471C-A60A-23BCF6A89978}" srcOrd="8" destOrd="0" presId="urn:microsoft.com/office/officeart/2005/8/layout/chevron2"/>
    <dgm:cxn modelId="{F76347B8-489B-4802-8499-57130BDD5B4A}" type="presParOf" srcId="{4D1B3AFC-1DC3-471C-A60A-23BCF6A89978}" destId="{5BFC5E17-7839-49E4-B746-D5730DC52808}" srcOrd="0" destOrd="0" presId="urn:microsoft.com/office/officeart/2005/8/layout/chevron2"/>
    <dgm:cxn modelId="{EB027524-5F2D-4A9D-99A4-AC44C6DF3590}" type="presParOf" srcId="{4D1B3AFC-1DC3-471C-A60A-23BCF6A89978}" destId="{AD45AA56-9C72-4669-A49E-AB1F4469B68B}" srcOrd="1" destOrd="0" presId="urn:microsoft.com/office/officeart/2005/8/layout/chevr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80668A2B-EE1C-4E65-81C7-1A94E4B2FEDF}" type="doc">
      <dgm:prSet loTypeId="urn:microsoft.com/office/officeart/2005/8/layout/vProcess5" loCatId="process" qsTypeId="urn:microsoft.com/office/officeart/2005/8/quickstyle/simple1" qsCatId="simple" csTypeId="urn:microsoft.com/office/officeart/2005/8/colors/accent1_2" csCatId="accent1" phldr="1"/>
      <dgm:spPr/>
      <dgm:t>
        <a:bodyPr/>
        <a:lstStyle/>
        <a:p>
          <a:endParaRPr lang="en-US"/>
        </a:p>
      </dgm:t>
    </dgm:pt>
    <dgm:pt modelId="{3FCADDBB-ACA3-4E15-AFBB-95818B207367}">
      <dgm:prSet/>
      <dgm:spPr/>
      <dgm:t>
        <a:bodyPr/>
        <a:lstStyle/>
        <a:p>
          <a:pPr rtl="0"/>
          <a:r>
            <a:rPr lang="en-US" dirty="0">
              <a:solidFill>
                <a:schemeClr val="accent4"/>
              </a:solidFill>
            </a:rPr>
            <a:t>First two years: CJCC/OCJS funds 75% of total operating costs with a 25% match.</a:t>
          </a:r>
        </a:p>
      </dgm:t>
    </dgm:pt>
    <dgm:pt modelId="{633E699D-12E9-42AC-8273-BFD7D9945647}" type="parTrans" cxnId="{EC40FDD1-E436-4DD8-ADC4-859F89E46A69}">
      <dgm:prSet/>
      <dgm:spPr/>
      <dgm:t>
        <a:bodyPr/>
        <a:lstStyle/>
        <a:p>
          <a:endParaRPr lang="en-US"/>
        </a:p>
      </dgm:t>
    </dgm:pt>
    <dgm:pt modelId="{EBF65E30-2462-40FF-8CCE-15D22A10E8B3}" type="sibTrans" cxnId="{EC40FDD1-E436-4DD8-ADC4-859F89E46A69}">
      <dgm:prSet/>
      <dgm:spPr/>
      <dgm:t>
        <a:bodyPr/>
        <a:lstStyle/>
        <a:p>
          <a:endParaRPr lang="en-US"/>
        </a:p>
      </dgm:t>
    </dgm:pt>
    <dgm:pt modelId="{2CD08283-F47C-431D-8DC5-CB6240C405EA}">
      <dgm:prSet/>
      <dgm:spPr/>
      <dgm:t>
        <a:bodyPr/>
        <a:lstStyle/>
        <a:p>
          <a:pPr rtl="0"/>
          <a:r>
            <a:rPr lang="en-US" dirty="0">
              <a:solidFill>
                <a:schemeClr val="accent4"/>
              </a:solidFill>
            </a:rPr>
            <a:t>Third year: CJCC/OCJS funds 50% of total operating costs and agencies supply a 50% match.</a:t>
          </a:r>
        </a:p>
      </dgm:t>
    </dgm:pt>
    <dgm:pt modelId="{92FDFB3B-3479-47C5-86C9-76E86EFEACD9}" type="parTrans" cxnId="{7AE70EC8-6D7B-4C6B-A0A7-EB6907B6ACB9}">
      <dgm:prSet/>
      <dgm:spPr/>
      <dgm:t>
        <a:bodyPr/>
        <a:lstStyle/>
        <a:p>
          <a:endParaRPr lang="en-US"/>
        </a:p>
      </dgm:t>
    </dgm:pt>
    <dgm:pt modelId="{DAB66B95-796C-4A8C-A04B-6965DF89E086}" type="sibTrans" cxnId="{7AE70EC8-6D7B-4C6B-A0A7-EB6907B6ACB9}">
      <dgm:prSet/>
      <dgm:spPr/>
      <dgm:t>
        <a:bodyPr/>
        <a:lstStyle/>
        <a:p>
          <a:endParaRPr lang="en-US"/>
        </a:p>
      </dgm:t>
    </dgm:pt>
    <dgm:pt modelId="{B9753CF7-91C1-4877-9CE5-6F0B490B9026}">
      <dgm:prSet/>
      <dgm:spPr/>
      <dgm:t>
        <a:bodyPr/>
        <a:lstStyle/>
        <a:p>
          <a:pPr rtl="0"/>
          <a:r>
            <a:rPr lang="en-US" dirty="0">
              <a:solidFill>
                <a:schemeClr val="accent4"/>
              </a:solidFill>
            </a:rPr>
            <a:t>Fourth year CJCC/OCJS funds 25% of total operating costs and agencies supply 75% match.</a:t>
          </a:r>
        </a:p>
      </dgm:t>
    </dgm:pt>
    <dgm:pt modelId="{35F515D1-DD4E-4350-B8C3-C8EB22C6B411}" type="parTrans" cxnId="{75F5A9E2-A5DA-49DB-BACA-627FB004CA53}">
      <dgm:prSet/>
      <dgm:spPr/>
      <dgm:t>
        <a:bodyPr/>
        <a:lstStyle/>
        <a:p>
          <a:endParaRPr lang="en-US"/>
        </a:p>
      </dgm:t>
    </dgm:pt>
    <dgm:pt modelId="{CF3E8F9D-C41B-4420-B692-8A9CDECFFBF3}" type="sibTrans" cxnId="{75F5A9E2-A5DA-49DB-BACA-627FB004CA53}">
      <dgm:prSet/>
      <dgm:spPr/>
      <dgm:t>
        <a:bodyPr/>
        <a:lstStyle/>
        <a:p>
          <a:endParaRPr lang="en-US"/>
        </a:p>
      </dgm:t>
    </dgm:pt>
    <dgm:pt modelId="{30CA4A03-A057-4637-A89A-302EB78EFFB9}" type="pres">
      <dgm:prSet presAssocID="{80668A2B-EE1C-4E65-81C7-1A94E4B2FEDF}" presName="outerComposite" presStyleCnt="0">
        <dgm:presLayoutVars>
          <dgm:chMax val="5"/>
          <dgm:dir/>
          <dgm:resizeHandles val="exact"/>
        </dgm:presLayoutVars>
      </dgm:prSet>
      <dgm:spPr/>
      <dgm:t>
        <a:bodyPr/>
        <a:lstStyle/>
        <a:p>
          <a:endParaRPr lang="en-US"/>
        </a:p>
      </dgm:t>
    </dgm:pt>
    <dgm:pt modelId="{AE85948C-6D53-4281-B94E-0F916C4F4506}" type="pres">
      <dgm:prSet presAssocID="{80668A2B-EE1C-4E65-81C7-1A94E4B2FEDF}" presName="dummyMaxCanvas" presStyleCnt="0">
        <dgm:presLayoutVars/>
      </dgm:prSet>
      <dgm:spPr/>
    </dgm:pt>
    <dgm:pt modelId="{272E29B2-8A88-44CA-BC55-13AFA1F01631}" type="pres">
      <dgm:prSet presAssocID="{80668A2B-EE1C-4E65-81C7-1A94E4B2FEDF}" presName="ThreeNodes_1" presStyleLbl="node1" presStyleIdx="0" presStyleCnt="3">
        <dgm:presLayoutVars>
          <dgm:bulletEnabled val="1"/>
        </dgm:presLayoutVars>
      </dgm:prSet>
      <dgm:spPr/>
      <dgm:t>
        <a:bodyPr/>
        <a:lstStyle/>
        <a:p>
          <a:endParaRPr lang="en-US"/>
        </a:p>
      </dgm:t>
    </dgm:pt>
    <dgm:pt modelId="{3DADE29B-CD0F-4489-9FB9-C757C8F42C6F}" type="pres">
      <dgm:prSet presAssocID="{80668A2B-EE1C-4E65-81C7-1A94E4B2FEDF}" presName="ThreeNodes_2" presStyleLbl="node1" presStyleIdx="1" presStyleCnt="3">
        <dgm:presLayoutVars>
          <dgm:bulletEnabled val="1"/>
        </dgm:presLayoutVars>
      </dgm:prSet>
      <dgm:spPr/>
      <dgm:t>
        <a:bodyPr/>
        <a:lstStyle/>
        <a:p>
          <a:endParaRPr lang="en-US"/>
        </a:p>
      </dgm:t>
    </dgm:pt>
    <dgm:pt modelId="{D8E9DB38-B93F-4BF2-949F-C8E9A4201D2E}" type="pres">
      <dgm:prSet presAssocID="{80668A2B-EE1C-4E65-81C7-1A94E4B2FEDF}" presName="ThreeNodes_3" presStyleLbl="node1" presStyleIdx="2" presStyleCnt="3">
        <dgm:presLayoutVars>
          <dgm:bulletEnabled val="1"/>
        </dgm:presLayoutVars>
      </dgm:prSet>
      <dgm:spPr/>
      <dgm:t>
        <a:bodyPr/>
        <a:lstStyle/>
        <a:p>
          <a:endParaRPr lang="en-US"/>
        </a:p>
      </dgm:t>
    </dgm:pt>
    <dgm:pt modelId="{B3C04ECC-9FF5-4A74-93E6-EB22C39BA794}" type="pres">
      <dgm:prSet presAssocID="{80668A2B-EE1C-4E65-81C7-1A94E4B2FEDF}" presName="ThreeConn_1-2" presStyleLbl="fgAccFollowNode1" presStyleIdx="0" presStyleCnt="2">
        <dgm:presLayoutVars>
          <dgm:bulletEnabled val="1"/>
        </dgm:presLayoutVars>
      </dgm:prSet>
      <dgm:spPr/>
      <dgm:t>
        <a:bodyPr/>
        <a:lstStyle/>
        <a:p>
          <a:endParaRPr lang="en-US"/>
        </a:p>
      </dgm:t>
    </dgm:pt>
    <dgm:pt modelId="{477FBF7A-0BBE-4CF4-9E83-06DD29E8EF78}" type="pres">
      <dgm:prSet presAssocID="{80668A2B-EE1C-4E65-81C7-1A94E4B2FEDF}" presName="ThreeConn_2-3" presStyleLbl="fgAccFollowNode1" presStyleIdx="1" presStyleCnt="2">
        <dgm:presLayoutVars>
          <dgm:bulletEnabled val="1"/>
        </dgm:presLayoutVars>
      </dgm:prSet>
      <dgm:spPr/>
      <dgm:t>
        <a:bodyPr/>
        <a:lstStyle/>
        <a:p>
          <a:endParaRPr lang="en-US"/>
        </a:p>
      </dgm:t>
    </dgm:pt>
    <dgm:pt modelId="{33A2C688-1931-4575-8D42-21FECF805469}" type="pres">
      <dgm:prSet presAssocID="{80668A2B-EE1C-4E65-81C7-1A94E4B2FEDF}" presName="ThreeNodes_1_text" presStyleLbl="node1" presStyleIdx="2" presStyleCnt="3">
        <dgm:presLayoutVars>
          <dgm:bulletEnabled val="1"/>
        </dgm:presLayoutVars>
      </dgm:prSet>
      <dgm:spPr/>
      <dgm:t>
        <a:bodyPr/>
        <a:lstStyle/>
        <a:p>
          <a:endParaRPr lang="en-US"/>
        </a:p>
      </dgm:t>
    </dgm:pt>
    <dgm:pt modelId="{C19E5C63-FF5D-444F-9C5A-462B5F7D546E}" type="pres">
      <dgm:prSet presAssocID="{80668A2B-EE1C-4E65-81C7-1A94E4B2FEDF}" presName="ThreeNodes_2_text" presStyleLbl="node1" presStyleIdx="2" presStyleCnt="3">
        <dgm:presLayoutVars>
          <dgm:bulletEnabled val="1"/>
        </dgm:presLayoutVars>
      </dgm:prSet>
      <dgm:spPr/>
      <dgm:t>
        <a:bodyPr/>
        <a:lstStyle/>
        <a:p>
          <a:endParaRPr lang="en-US"/>
        </a:p>
      </dgm:t>
    </dgm:pt>
    <dgm:pt modelId="{E1F87D87-8B66-4C0A-AE28-AEF9F1EB99BF}" type="pres">
      <dgm:prSet presAssocID="{80668A2B-EE1C-4E65-81C7-1A94E4B2FEDF}" presName="ThreeNodes_3_text" presStyleLbl="node1" presStyleIdx="2" presStyleCnt="3">
        <dgm:presLayoutVars>
          <dgm:bulletEnabled val="1"/>
        </dgm:presLayoutVars>
      </dgm:prSet>
      <dgm:spPr/>
      <dgm:t>
        <a:bodyPr/>
        <a:lstStyle/>
        <a:p>
          <a:endParaRPr lang="en-US"/>
        </a:p>
      </dgm:t>
    </dgm:pt>
  </dgm:ptLst>
  <dgm:cxnLst>
    <dgm:cxn modelId="{5DEDF41F-F666-47C0-BC95-7A09A6CC798A}" type="presOf" srcId="{2CD08283-F47C-431D-8DC5-CB6240C405EA}" destId="{C19E5C63-FF5D-444F-9C5A-462B5F7D546E}" srcOrd="1" destOrd="0" presId="urn:microsoft.com/office/officeart/2005/8/layout/vProcess5"/>
    <dgm:cxn modelId="{EC40FDD1-E436-4DD8-ADC4-859F89E46A69}" srcId="{80668A2B-EE1C-4E65-81C7-1A94E4B2FEDF}" destId="{3FCADDBB-ACA3-4E15-AFBB-95818B207367}" srcOrd="0" destOrd="0" parTransId="{633E699D-12E9-42AC-8273-BFD7D9945647}" sibTransId="{EBF65E30-2462-40FF-8CCE-15D22A10E8B3}"/>
    <dgm:cxn modelId="{24FD18C5-25CC-49C0-BDF6-D3F8DC1090DB}" type="presOf" srcId="{B9753CF7-91C1-4877-9CE5-6F0B490B9026}" destId="{D8E9DB38-B93F-4BF2-949F-C8E9A4201D2E}" srcOrd="0" destOrd="0" presId="urn:microsoft.com/office/officeart/2005/8/layout/vProcess5"/>
    <dgm:cxn modelId="{75F5A9E2-A5DA-49DB-BACA-627FB004CA53}" srcId="{80668A2B-EE1C-4E65-81C7-1A94E4B2FEDF}" destId="{B9753CF7-91C1-4877-9CE5-6F0B490B9026}" srcOrd="2" destOrd="0" parTransId="{35F515D1-DD4E-4350-B8C3-C8EB22C6B411}" sibTransId="{CF3E8F9D-C41B-4420-B692-8A9CDECFFBF3}"/>
    <dgm:cxn modelId="{EB700D10-E29E-4C97-825D-61F2E5D6CBC6}" type="presOf" srcId="{DAB66B95-796C-4A8C-A04B-6965DF89E086}" destId="{477FBF7A-0BBE-4CF4-9E83-06DD29E8EF78}" srcOrd="0" destOrd="0" presId="urn:microsoft.com/office/officeart/2005/8/layout/vProcess5"/>
    <dgm:cxn modelId="{660F3E01-23B8-462C-8DDF-14F8B48FFC12}" type="presOf" srcId="{2CD08283-F47C-431D-8DC5-CB6240C405EA}" destId="{3DADE29B-CD0F-4489-9FB9-C757C8F42C6F}" srcOrd="0" destOrd="0" presId="urn:microsoft.com/office/officeart/2005/8/layout/vProcess5"/>
    <dgm:cxn modelId="{33489E22-695F-4E12-A8FA-29A9DECCE5F9}" type="presOf" srcId="{B9753CF7-91C1-4877-9CE5-6F0B490B9026}" destId="{E1F87D87-8B66-4C0A-AE28-AEF9F1EB99BF}" srcOrd="1" destOrd="0" presId="urn:microsoft.com/office/officeart/2005/8/layout/vProcess5"/>
    <dgm:cxn modelId="{28EC94D9-1624-4B2E-959A-F1E64A1CD622}" type="presOf" srcId="{3FCADDBB-ACA3-4E15-AFBB-95818B207367}" destId="{272E29B2-8A88-44CA-BC55-13AFA1F01631}" srcOrd="0" destOrd="0" presId="urn:microsoft.com/office/officeart/2005/8/layout/vProcess5"/>
    <dgm:cxn modelId="{924C56CE-85E9-44E3-998E-877C51D7B557}" type="presOf" srcId="{80668A2B-EE1C-4E65-81C7-1A94E4B2FEDF}" destId="{30CA4A03-A057-4637-A89A-302EB78EFFB9}" srcOrd="0" destOrd="0" presId="urn:microsoft.com/office/officeart/2005/8/layout/vProcess5"/>
    <dgm:cxn modelId="{7AE70EC8-6D7B-4C6B-A0A7-EB6907B6ACB9}" srcId="{80668A2B-EE1C-4E65-81C7-1A94E4B2FEDF}" destId="{2CD08283-F47C-431D-8DC5-CB6240C405EA}" srcOrd="1" destOrd="0" parTransId="{92FDFB3B-3479-47C5-86C9-76E86EFEACD9}" sibTransId="{DAB66B95-796C-4A8C-A04B-6965DF89E086}"/>
    <dgm:cxn modelId="{B68D3281-B917-48DF-ACBA-E622CCD77FF5}" type="presOf" srcId="{EBF65E30-2462-40FF-8CCE-15D22A10E8B3}" destId="{B3C04ECC-9FF5-4A74-93E6-EB22C39BA794}" srcOrd="0" destOrd="0" presId="urn:microsoft.com/office/officeart/2005/8/layout/vProcess5"/>
    <dgm:cxn modelId="{FAEEAB8D-C121-4DE3-A428-0A813145D6A8}" type="presOf" srcId="{3FCADDBB-ACA3-4E15-AFBB-95818B207367}" destId="{33A2C688-1931-4575-8D42-21FECF805469}" srcOrd="1" destOrd="0" presId="urn:microsoft.com/office/officeart/2005/8/layout/vProcess5"/>
    <dgm:cxn modelId="{56879624-A17B-45A7-84E4-9ACFA180960C}" type="presParOf" srcId="{30CA4A03-A057-4637-A89A-302EB78EFFB9}" destId="{AE85948C-6D53-4281-B94E-0F916C4F4506}" srcOrd="0" destOrd="0" presId="urn:microsoft.com/office/officeart/2005/8/layout/vProcess5"/>
    <dgm:cxn modelId="{DA0EEB69-C384-4A68-A4FF-644C958E66DC}" type="presParOf" srcId="{30CA4A03-A057-4637-A89A-302EB78EFFB9}" destId="{272E29B2-8A88-44CA-BC55-13AFA1F01631}" srcOrd="1" destOrd="0" presId="urn:microsoft.com/office/officeart/2005/8/layout/vProcess5"/>
    <dgm:cxn modelId="{A6C872F4-A06D-4642-B769-6F934159D0C8}" type="presParOf" srcId="{30CA4A03-A057-4637-A89A-302EB78EFFB9}" destId="{3DADE29B-CD0F-4489-9FB9-C757C8F42C6F}" srcOrd="2" destOrd="0" presId="urn:microsoft.com/office/officeart/2005/8/layout/vProcess5"/>
    <dgm:cxn modelId="{930EA11D-25AA-4CD5-8984-9EA586496131}" type="presParOf" srcId="{30CA4A03-A057-4637-A89A-302EB78EFFB9}" destId="{D8E9DB38-B93F-4BF2-949F-C8E9A4201D2E}" srcOrd="3" destOrd="0" presId="urn:microsoft.com/office/officeart/2005/8/layout/vProcess5"/>
    <dgm:cxn modelId="{64465717-E669-4E49-9052-283D080FAEE5}" type="presParOf" srcId="{30CA4A03-A057-4637-A89A-302EB78EFFB9}" destId="{B3C04ECC-9FF5-4A74-93E6-EB22C39BA794}" srcOrd="4" destOrd="0" presId="urn:microsoft.com/office/officeart/2005/8/layout/vProcess5"/>
    <dgm:cxn modelId="{93F68532-54F0-4601-9C78-DE910AF5FFA2}" type="presParOf" srcId="{30CA4A03-A057-4637-A89A-302EB78EFFB9}" destId="{477FBF7A-0BBE-4CF4-9E83-06DD29E8EF78}" srcOrd="5" destOrd="0" presId="urn:microsoft.com/office/officeart/2005/8/layout/vProcess5"/>
    <dgm:cxn modelId="{139523B1-56F9-4406-B5EE-D0EF5278D9AF}" type="presParOf" srcId="{30CA4A03-A057-4637-A89A-302EB78EFFB9}" destId="{33A2C688-1931-4575-8D42-21FECF805469}" srcOrd="6" destOrd="0" presId="urn:microsoft.com/office/officeart/2005/8/layout/vProcess5"/>
    <dgm:cxn modelId="{A474E5BC-DD81-4294-8C16-57EEE46EBCD1}" type="presParOf" srcId="{30CA4A03-A057-4637-A89A-302EB78EFFB9}" destId="{C19E5C63-FF5D-444F-9C5A-462B5F7D546E}" srcOrd="7" destOrd="0" presId="urn:microsoft.com/office/officeart/2005/8/layout/vProcess5"/>
    <dgm:cxn modelId="{7B56DB58-887E-4A48-B6DD-FD1EECD9B502}" type="presParOf" srcId="{30CA4A03-A057-4637-A89A-302EB78EFFB9}" destId="{E1F87D87-8B66-4C0A-AE28-AEF9F1EB99BF}" srcOrd="8"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012D185-4621-4B2B-8AA0-33C5A215AEB3}">
      <dsp:nvSpPr>
        <dsp:cNvPr id="0" name=""/>
        <dsp:cNvSpPr/>
      </dsp:nvSpPr>
      <dsp:spPr>
        <a:xfrm rot="5400000">
          <a:off x="-259133" y="260866"/>
          <a:ext cx="1727559" cy="1209291"/>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225" tIns="22225" rIns="22225" bIns="22225" numCol="1" spcCol="1270" anchor="ctr" anchorCtr="0">
          <a:noAutofit/>
        </a:bodyPr>
        <a:lstStyle/>
        <a:p>
          <a:pPr lvl="0" algn="ctr" defTabSz="1555750">
            <a:lnSpc>
              <a:spcPct val="90000"/>
            </a:lnSpc>
            <a:spcBef>
              <a:spcPct val="0"/>
            </a:spcBef>
            <a:spcAft>
              <a:spcPct val="35000"/>
            </a:spcAft>
          </a:pPr>
          <a:endParaRPr lang="en-US" sz="3500" kern="1200" dirty="0"/>
        </a:p>
      </dsp:txBody>
      <dsp:txXfrm rot="-5400000">
        <a:off x="2" y="606378"/>
        <a:ext cx="1209291" cy="518268"/>
      </dsp:txXfrm>
    </dsp:sp>
    <dsp:sp modelId="{DE3442D3-9A47-4A14-B8AF-2354F731E1C9}">
      <dsp:nvSpPr>
        <dsp:cNvPr id="0" name=""/>
        <dsp:cNvSpPr/>
      </dsp:nvSpPr>
      <dsp:spPr>
        <a:xfrm rot="5400000">
          <a:off x="3853188" y="-2642165"/>
          <a:ext cx="1122913" cy="6410708"/>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56032" tIns="22860" rIns="22860" bIns="22860" numCol="1" spcCol="1270" anchor="ctr" anchorCtr="0">
          <a:noAutofit/>
        </a:bodyPr>
        <a:lstStyle/>
        <a:p>
          <a:pPr marL="285750" lvl="1" indent="-285750" algn="l" defTabSz="1600200">
            <a:lnSpc>
              <a:spcPct val="90000"/>
            </a:lnSpc>
            <a:spcBef>
              <a:spcPct val="0"/>
            </a:spcBef>
            <a:spcAft>
              <a:spcPct val="15000"/>
            </a:spcAft>
            <a:buChar char="••"/>
          </a:pPr>
          <a:r>
            <a:rPr lang="en-US" sz="3600" kern="1200" dirty="0"/>
            <a:t>Internal Compliance Review</a:t>
          </a:r>
        </a:p>
      </dsp:txBody>
      <dsp:txXfrm rot="-5400000">
        <a:off x="1209291" y="56548"/>
        <a:ext cx="6355892" cy="1013281"/>
      </dsp:txXfrm>
    </dsp:sp>
    <dsp:sp modelId="{D6B31C71-C921-4C8E-9A3A-2F6151944C3C}">
      <dsp:nvSpPr>
        <dsp:cNvPr id="0" name=""/>
        <dsp:cNvSpPr/>
      </dsp:nvSpPr>
      <dsp:spPr>
        <a:xfrm rot="5400000">
          <a:off x="-259133" y="1795654"/>
          <a:ext cx="1727559" cy="1209291"/>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225" tIns="22225" rIns="22225" bIns="22225" numCol="1" spcCol="1270" anchor="ctr" anchorCtr="0">
          <a:noAutofit/>
        </a:bodyPr>
        <a:lstStyle/>
        <a:p>
          <a:pPr lvl="0" algn="ctr" defTabSz="1555750">
            <a:lnSpc>
              <a:spcPct val="90000"/>
            </a:lnSpc>
            <a:spcBef>
              <a:spcPct val="0"/>
            </a:spcBef>
            <a:spcAft>
              <a:spcPct val="35000"/>
            </a:spcAft>
          </a:pPr>
          <a:endParaRPr lang="en-US" sz="3500" kern="1200" dirty="0"/>
        </a:p>
      </dsp:txBody>
      <dsp:txXfrm rot="-5400000">
        <a:off x="2" y="2141166"/>
        <a:ext cx="1209291" cy="518268"/>
      </dsp:txXfrm>
    </dsp:sp>
    <dsp:sp modelId="{BD2A9428-C7D3-438C-AB97-C383079C2B39}">
      <dsp:nvSpPr>
        <dsp:cNvPr id="0" name=""/>
        <dsp:cNvSpPr/>
      </dsp:nvSpPr>
      <dsp:spPr>
        <a:xfrm rot="5400000">
          <a:off x="3853188" y="-1107377"/>
          <a:ext cx="1122913" cy="6410708"/>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56032" tIns="22860" rIns="22860" bIns="22860" numCol="1" spcCol="1270" anchor="ctr" anchorCtr="0">
          <a:noAutofit/>
        </a:bodyPr>
        <a:lstStyle/>
        <a:p>
          <a:pPr marL="285750" lvl="1" indent="-285750" algn="l" defTabSz="1600200">
            <a:lnSpc>
              <a:spcPct val="90000"/>
            </a:lnSpc>
            <a:spcBef>
              <a:spcPct val="0"/>
            </a:spcBef>
            <a:spcAft>
              <a:spcPct val="15000"/>
            </a:spcAft>
            <a:buChar char="••"/>
          </a:pPr>
          <a:r>
            <a:rPr lang="en-US" sz="3600" kern="1200" dirty="0"/>
            <a:t>Allocation Review Committee (ARC)</a:t>
          </a:r>
        </a:p>
      </dsp:txBody>
      <dsp:txXfrm rot="-5400000">
        <a:off x="1209291" y="1591336"/>
        <a:ext cx="6355892" cy="1013281"/>
      </dsp:txXfrm>
    </dsp:sp>
    <dsp:sp modelId="{27D83BAF-B572-4C61-B146-BBCDBBF8FBA0}">
      <dsp:nvSpPr>
        <dsp:cNvPr id="0" name=""/>
        <dsp:cNvSpPr/>
      </dsp:nvSpPr>
      <dsp:spPr>
        <a:xfrm rot="5400000">
          <a:off x="-259133" y="3330442"/>
          <a:ext cx="1727559" cy="1209291"/>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225" tIns="22225" rIns="22225" bIns="22225" numCol="1" spcCol="1270" anchor="ctr" anchorCtr="0">
          <a:noAutofit/>
        </a:bodyPr>
        <a:lstStyle/>
        <a:p>
          <a:pPr lvl="0" algn="ctr" defTabSz="1555750">
            <a:lnSpc>
              <a:spcPct val="90000"/>
            </a:lnSpc>
            <a:spcBef>
              <a:spcPct val="0"/>
            </a:spcBef>
            <a:spcAft>
              <a:spcPct val="35000"/>
            </a:spcAft>
          </a:pPr>
          <a:endParaRPr lang="en-US" sz="3500" kern="1200" dirty="0"/>
        </a:p>
      </dsp:txBody>
      <dsp:txXfrm rot="-5400000">
        <a:off x="2" y="3675954"/>
        <a:ext cx="1209291" cy="518268"/>
      </dsp:txXfrm>
    </dsp:sp>
    <dsp:sp modelId="{AB4A2671-5EA6-4F8B-9785-23CA2BEF5F90}">
      <dsp:nvSpPr>
        <dsp:cNvPr id="0" name=""/>
        <dsp:cNvSpPr/>
      </dsp:nvSpPr>
      <dsp:spPr>
        <a:xfrm rot="5400000">
          <a:off x="3853188" y="427411"/>
          <a:ext cx="1122913" cy="6410708"/>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56032" tIns="22860" rIns="22860" bIns="22860" numCol="1" spcCol="1270" anchor="ctr" anchorCtr="0">
          <a:noAutofit/>
        </a:bodyPr>
        <a:lstStyle/>
        <a:p>
          <a:pPr marL="285750" lvl="1" indent="-285750" algn="l" defTabSz="1600200">
            <a:lnSpc>
              <a:spcPct val="90000"/>
            </a:lnSpc>
            <a:spcBef>
              <a:spcPct val="0"/>
            </a:spcBef>
            <a:spcAft>
              <a:spcPct val="15000"/>
            </a:spcAft>
            <a:buChar char="••"/>
          </a:pPr>
          <a:r>
            <a:rPr lang="en-US" sz="3600" kern="1200" dirty="0"/>
            <a:t>CJCC Board Members</a:t>
          </a:r>
        </a:p>
      </dsp:txBody>
      <dsp:txXfrm rot="-5400000">
        <a:off x="1209291" y="3126124"/>
        <a:ext cx="6355892" cy="101328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C7E95B4-C30E-477E-9A6F-8EDAF24BB9E5}">
      <dsp:nvSpPr>
        <dsp:cNvPr id="0" name=""/>
        <dsp:cNvSpPr/>
      </dsp:nvSpPr>
      <dsp:spPr>
        <a:xfrm>
          <a:off x="2535936" y="2097"/>
          <a:ext cx="2852928" cy="1008868"/>
        </a:xfrm>
        <a:prstGeom prst="roundRect">
          <a:avLst/>
        </a:prstGeom>
        <a:solidFill>
          <a:schemeClr val="accent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64770" rIns="129540" bIns="64770" numCol="1" spcCol="1270" anchor="ctr" anchorCtr="0">
          <a:noAutofit/>
        </a:bodyPr>
        <a:lstStyle/>
        <a:p>
          <a:pPr lvl="0" algn="ctr" defTabSz="1511300" rtl="0">
            <a:lnSpc>
              <a:spcPct val="90000"/>
            </a:lnSpc>
            <a:spcBef>
              <a:spcPct val="0"/>
            </a:spcBef>
            <a:spcAft>
              <a:spcPct val="35000"/>
            </a:spcAft>
          </a:pPr>
          <a:r>
            <a:rPr lang="en-US" sz="3400" kern="1200" dirty="0">
              <a:solidFill>
                <a:schemeClr val="accent4"/>
              </a:solidFill>
            </a:rPr>
            <a:t>Services</a:t>
          </a:r>
        </a:p>
      </dsp:txBody>
      <dsp:txXfrm>
        <a:off x="2585185" y="51346"/>
        <a:ext cx="2754430" cy="910370"/>
      </dsp:txXfrm>
    </dsp:sp>
    <dsp:sp modelId="{D504EF39-A696-40FD-ADAC-AE9B86A9C777}">
      <dsp:nvSpPr>
        <dsp:cNvPr id="0" name=""/>
        <dsp:cNvSpPr/>
      </dsp:nvSpPr>
      <dsp:spPr>
        <a:xfrm>
          <a:off x="2535936" y="1061409"/>
          <a:ext cx="2852928" cy="1008868"/>
        </a:xfrm>
        <a:prstGeom prst="roundRect">
          <a:avLst/>
        </a:prstGeom>
        <a:solidFill>
          <a:schemeClr val="accent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64770" rIns="129540" bIns="64770" numCol="1" spcCol="1270" anchor="ctr" anchorCtr="0">
          <a:noAutofit/>
        </a:bodyPr>
        <a:lstStyle/>
        <a:p>
          <a:pPr lvl="0" algn="ctr" defTabSz="1511300" rtl="0">
            <a:lnSpc>
              <a:spcPct val="90000"/>
            </a:lnSpc>
            <a:spcBef>
              <a:spcPct val="0"/>
            </a:spcBef>
            <a:spcAft>
              <a:spcPct val="35000"/>
            </a:spcAft>
          </a:pPr>
          <a:r>
            <a:rPr lang="en-US" sz="3400" kern="1200" dirty="0">
              <a:solidFill>
                <a:schemeClr val="accent4"/>
              </a:solidFill>
            </a:rPr>
            <a:t>Training</a:t>
          </a:r>
        </a:p>
      </dsp:txBody>
      <dsp:txXfrm>
        <a:off x="2585185" y="1110658"/>
        <a:ext cx="2754430" cy="910370"/>
      </dsp:txXfrm>
    </dsp:sp>
    <dsp:sp modelId="{9DAB7ED0-B2AF-44F2-8B16-EBD9607C0A56}">
      <dsp:nvSpPr>
        <dsp:cNvPr id="0" name=""/>
        <dsp:cNvSpPr/>
      </dsp:nvSpPr>
      <dsp:spPr>
        <a:xfrm>
          <a:off x="2535936" y="2120721"/>
          <a:ext cx="2852928" cy="1008868"/>
        </a:xfrm>
        <a:prstGeom prst="roundRect">
          <a:avLst/>
        </a:prstGeom>
        <a:solidFill>
          <a:schemeClr val="accent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64770" rIns="129540" bIns="64770" numCol="1" spcCol="1270" anchor="ctr" anchorCtr="0">
          <a:noAutofit/>
        </a:bodyPr>
        <a:lstStyle/>
        <a:p>
          <a:pPr lvl="0" algn="ctr" defTabSz="1511300" rtl="0">
            <a:lnSpc>
              <a:spcPct val="90000"/>
            </a:lnSpc>
            <a:spcBef>
              <a:spcPct val="0"/>
            </a:spcBef>
            <a:spcAft>
              <a:spcPct val="35000"/>
            </a:spcAft>
          </a:pPr>
          <a:r>
            <a:rPr lang="en-US" sz="3400" kern="1200" dirty="0">
              <a:solidFill>
                <a:schemeClr val="accent4"/>
              </a:solidFill>
            </a:rPr>
            <a:t>Officers</a:t>
          </a:r>
        </a:p>
      </dsp:txBody>
      <dsp:txXfrm>
        <a:off x="2585185" y="2169970"/>
        <a:ext cx="2754430" cy="910370"/>
      </dsp:txXfrm>
    </dsp:sp>
    <dsp:sp modelId="{0B6D39DA-A28D-4F0C-A64E-96DD886B7389}">
      <dsp:nvSpPr>
        <dsp:cNvPr id="0" name=""/>
        <dsp:cNvSpPr/>
      </dsp:nvSpPr>
      <dsp:spPr>
        <a:xfrm>
          <a:off x="2535936" y="3180033"/>
          <a:ext cx="2852928" cy="1008868"/>
        </a:xfrm>
        <a:prstGeom prst="roundRect">
          <a:avLst/>
        </a:prstGeom>
        <a:solidFill>
          <a:schemeClr val="accent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64770" rIns="129540" bIns="64770" numCol="1" spcCol="1270" anchor="ctr" anchorCtr="0">
          <a:noAutofit/>
        </a:bodyPr>
        <a:lstStyle/>
        <a:p>
          <a:pPr lvl="0" algn="ctr" defTabSz="1511300" rtl="0">
            <a:lnSpc>
              <a:spcPct val="90000"/>
            </a:lnSpc>
            <a:spcBef>
              <a:spcPct val="0"/>
            </a:spcBef>
            <a:spcAft>
              <a:spcPct val="35000"/>
            </a:spcAft>
          </a:pPr>
          <a:r>
            <a:rPr lang="en-US" sz="3400" kern="1200" dirty="0">
              <a:solidFill>
                <a:schemeClr val="accent4"/>
              </a:solidFill>
            </a:rPr>
            <a:t>Prosecutors</a:t>
          </a:r>
        </a:p>
      </dsp:txBody>
      <dsp:txXfrm>
        <a:off x="2585185" y="3229282"/>
        <a:ext cx="2754430" cy="91037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D0C76F5-8625-41B2-8DC1-B54B83B16CCB}">
      <dsp:nvSpPr>
        <dsp:cNvPr id="0" name=""/>
        <dsp:cNvSpPr/>
      </dsp:nvSpPr>
      <dsp:spPr>
        <a:xfrm rot="16200000">
          <a:off x="-965402" y="966314"/>
          <a:ext cx="4302716" cy="2370087"/>
        </a:xfrm>
        <a:prstGeom prst="flowChartManualOperation">
          <a:avLst/>
        </a:prstGeom>
        <a:solidFill>
          <a:schemeClr val="accent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0" tIns="0" rIns="127000" bIns="0" numCol="1" spcCol="1270" anchor="t" anchorCtr="0">
          <a:noAutofit/>
        </a:bodyPr>
        <a:lstStyle/>
        <a:p>
          <a:pPr lvl="0" algn="l" defTabSz="889000" rtl="0">
            <a:lnSpc>
              <a:spcPct val="90000"/>
            </a:lnSpc>
            <a:spcBef>
              <a:spcPct val="0"/>
            </a:spcBef>
            <a:spcAft>
              <a:spcPct val="35000"/>
            </a:spcAft>
          </a:pPr>
          <a:r>
            <a:rPr lang="en-US" sz="2000" b="1" i="1" kern="1200" dirty="0">
              <a:solidFill>
                <a:schemeClr val="accent4"/>
              </a:solidFill>
            </a:rPr>
            <a:t>Non victim service agencies</a:t>
          </a:r>
          <a:endParaRPr lang="en-US" sz="2000" kern="1200" dirty="0">
            <a:solidFill>
              <a:schemeClr val="accent4"/>
            </a:solidFill>
          </a:endParaRPr>
        </a:p>
        <a:p>
          <a:pPr marL="171450" lvl="1" indent="-171450" algn="l" defTabSz="800100" rtl="0">
            <a:lnSpc>
              <a:spcPct val="90000"/>
            </a:lnSpc>
            <a:spcBef>
              <a:spcPct val="0"/>
            </a:spcBef>
            <a:spcAft>
              <a:spcPct val="15000"/>
            </a:spcAft>
            <a:buChar char="••"/>
          </a:pPr>
          <a:r>
            <a:rPr lang="en-US" sz="1800" kern="1200" dirty="0">
              <a:solidFill>
                <a:schemeClr val="accent4"/>
              </a:solidFill>
            </a:rPr>
            <a:t>Upload a signed Attachment A affirming consultation with state or local victim service providers during the development of the proposal.</a:t>
          </a:r>
        </a:p>
      </dsp:txBody>
      <dsp:txXfrm rot="5400000">
        <a:off x="912" y="860543"/>
        <a:ext cx="2370087" cy="2581630"/>
      </dsp:txXfrm>
    </dsp:sp>
    <dsp:sp modelId="{B9F34223-C246-439F-B372-9A3C24EE9708}">
      <dsp:nvSpPr>
        <dsp:cNvPr id="0" name=""/>
        <dsp:cNvSpPr/>
      </dsp:nvSpPr>
      <dsp:spPr>
        <a:xfrm rot="16200000">
          <a:off x="1582442" y="966314"/>
          <a:ext cx="4302716" cy="2370087"/>
        </a:xfrm>
        <a:prstGeom prst="flowChartManualOperation">
          <a:avLst/>
        </a:prstGeom>
        <a:solidFill>
          <a:schemeClr val="accent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0" tIns="0" rIns="127000" bIns="0" numCol="1" spcCol="1270" anchor="t" anchorCtr="0">
          <a:noAutofit/>
        </a:bodyPr>
        <a:lstStyle/>
        <a:p>
          <a:pPr lvl="0" algn="l" defTabSz="889000" rtl="0">
            <a:lnSpc>
              <a:spcPct val="90000"/>
            </a:lnSpc>
            <a:spcBef>
              <a:spcPct val="0"/>
            </a:spcBef>
            <a:spcAft>
              <a:spcPct val="35000"/>
            </a:spcAft>
          </a:pPr>
          <a:r>
            <a:rPr lang="en-US" sz="2000" b="1" i="1" kern="1200" dirty="0">
              <a:solidFill>
                <a:schemeClr val="accent4"/>
              </a:solidFill>
            </a:rPr>
            <a:t>Collaboration Boards</a:t>
          </a:r>
          <a:endParaRPr lang="en-US" sz="2000" kern="1200" dirty="0">
            <a:solidFill>
              <a:schemeClr val="accent4"/>
            </a:solidFill>
          </a:endParaRPr>
        </a:p>
        <a:p>
          <a:pPr marL="114300" lvl="1" indent="-114300" algn="l" defTabSz="666750" rtl="0">
            <a:lnSpc>
              <a:spcPct val="90000"/>
            </a:lnSpc>
            <a:spcBef>
              <a:spcPct val="0"/>
            </a:spcBef>
            <a:spcAft>
              <a:spcPct val="15000"/>
            </a:spcAft>
            <a:buChar char="••"/>
          </a:pPr>
          <a:r>
            <a:rPr lang="en-US" sz="1500" kern="1200" dirty="0">
              <a:solidFill>
                <a:schemeClr val="accent4"/>
              </a:solidFill>
            </a:rPr>
            <a:t>Law Enforcement</a:t>
          </a:r>
        </a:p>
        <a:p>
          <a:pPr marL="114300" lvl="1" indent="-114300" algn="l" defTabSz="666750" rtl="0">
            <a:lnSpc>
              <a:spcPct val="90000"/>
            </a:lnSpc>
            <a:spcBef>
              <a:spcPct val="0"/>
            </a:spcBef>
            <a:spcAft>
              <a:spcPct val="15000"/>
            </a:spcAft>
            <a:buChar char="••"/>
          </a:pPr>
          <a:r>
            <a:rPr lang="en-US" sz="1500" kern="1200" dirty="0">
              <a:solidFill>
                <a:schemeClr val="accent4"/>
              </a:solidFill>
            </a:rPr>
            <a:t>Prosecution</a:t>
          </a:r>
        </a:p>
        <a:p>
          <a:pPr marL="114300" lvl="1" indent="-114300" algn="l" defTabSz="666750" rtl="0">
            <a:lnSpc>
              <a:spcPct val="90000"/>
            </a:lnSpc>
            <a:spcBef>
              <a:spcPct val="0"/>
            </a:spcBef>
            <a:spcAft>
              <a:spcPct val="15000"/>
            </a:spcAft>
            <a:buChar char="••"/>
          </a:pPr>
          <a:r>
            <a:rPr lang="en-US" sz="1500" kern="1200" dirty="0">
              <a:solidFill>
                <a:schemeClr val="accent4"/>
              </a:solidFill>
            </a:rPr>
            <a:t>Courts</a:t>
          </a:r>
        </a:p>
        <a:p>
          <a:pPr marL="114300" lvl="1" indent="-114300" algn="l" defTabSz="666750" rtl="0">
            <a:lnSpc>
              <a:spcPct val="90000"/>
            </a:lnSpc>
            <a:spcBef>
              <a:spcPct val="0"/>
            </a:spcBef>
            <a:spcAft>
              <a:spcPct val="15000"/>
            </a:spcAft>
            <a:buChar char="••"/>
          </a:pPr>
          <a:r>
            <a:rPr lang="en-US" sz="1500" kern="1200" dirty="0">
              <a:solidFill>
                <a:schemeClr val="accent4"/>
              </a:solidFill>
            </a:rPr>
            <a:t>Victim Service Providers</a:t>
          </a:r>
        </a:p>
        <a:p>
          <a:pPr marL="114300" lvl="1" indent="-114300" algn="l" defTabSz="666750" rtl="0">
            <a:lnSpc>
              <a:spcPct val="90000"/>
            </a:lnSpc>
            <a:spcBef>
              <a:spcPct val="0"/>
            </a:spcBef>
            <a:spcAft>
              <a:spcPct val="15000"/>
            </a:spcAft>
            <a:buChar char="••"/>
          </a:pPr>
          <a:r>
            <a:rPr lang="en-US" sz="1500" kern="1200" dirty="0">
              <a:solidFill>
                <a:schemeClr val="accent4"/>
              </a:solidFill>
            </a:rPr>
            <a:t>Underserved and Culturally Specific Community-based Organizations</a:t>
          </a:r>
        </a:p>
        <a:p>
          <a:pPr marL="114300" lvl="1" indent="-114300" algn="l" defTabSz="666750" rtl="0">
            <a:lnSpc>
              <a:spcPct val="90000"/>
            </a:lnSpc>
            <a:spcBef>
              <a:spcPct val="0"/>
            </a:spcBef>
            <a:spcAft>
              <a:spcPct val="15000"/>
            </a:spcAft>
            <a:buChar char="••"/>
          </a:pPr>
          <a:r>
            <a:rPr lang="en-US" sz="1500" kern="1200" dirty="0">
              <a:solidFill>
                <a:schemeClr val="accent4"/>
              </a:solidFill>
            </a:rPr>
            <a:t>Any other relevant service providers.</a:t>
          </a:r>
        </a:p>
        <a:p>
          <a:pPr marL="114300" lvl="1" indent="-114300" algn="l" defTabSz="577850">
            <a:lnSpc>
              <a:spcPct val="90000"/>
            </a:lnSpc>
            <a:spcBef>
              <a:spcPct val="0"/>
            </a:spcBef>
            <a:spcAft>
              <a:spcPct val="15000"/>
            </a:spcAft>
            <a:buChar char="••"/>
          </a:pPr>
          <a:endParaRPr lang="en-US" sz="1300" kern="1200" dirty="0"/>
        </a:p>
      </dsp:txBody>
      <dsp:txXfrm rot="5400000">
        <a:off x="2548756" y="860543"/>
        <a:ext cx="2370087" cy="2581630"/>
      </dsp:txXfrm>
    </dsp:sp>
    <dsp:sp modelId="{F2BF40EB-4C8A-4CB5-AE41-DBFFC406349E}">
      <dsp:nvSpPr>
        <dsp:cNvPr id="0" name=""/>
        <dsp:cNvSpPr/>
      </dsp:nvSpPr>
      <dsp:spPr>
        <a:xfrm rot="16200000">
          <a:off x="4130286" y="966314"/>
          <a:ext cx="4302716" cy="2370087"/>
        </a:xfrm>
        <a:prstGeom prst="flowChartManualOperation">
          <a:avLst/>
        </a:prstGeom>
        <a:solidFill>
          <a:schemeClr val="accent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0" tIns="0" rIns="127000" bIns="0" numCol="1" spcCol="1270" anchor="ctr" anchorCtr="0">
          <a:noAutofit/>
        </a:bodyPr>
        <a:lstStyle/>
        <a:p>
          <a:pPr lvl="0" algn="ctr" defTabSz="889000" rtl="0">
            <a:lnSpc>
              <a:spcPct val="90000"/>
            </a:lnSpc>
            <a:spcBef>
              <a:spcPct val="0"/>
            </a:spcBef>
            <a:spcAft>
              <a:spcPct val="35000"/>
            </a:spcAft>
          </a:pPr>
          <a:r>
            <a:rPr lang="en-US" sz="2000" b="1" i="1" kern="1200" dirty="0">
              <a:solidFill>
                <a:schemeClr val="accent4"/>
              </a:solidFill>
            </a:rPr>
            <a:t>Signed Attachment A and Collaboration Board letters </a:t>
          </a:r>
          <a:endParaRPr lang="en-US" sz="2000" kern="1200" dirty="0">
            <a:solidFill>
              <a:schemeClr val="accent4"/>
            </a:solidFill>
          </a:endParaRPr>
        </a:p>
      </dsp:txBody>
      <dsp:txXfrm rot="5400000">
        <a:off x="5096600" y="860543"/>
        <a:ext cx="2370087" cy="258163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E5807D5-6DF4-4A89-A771-26E013CB0892}">
      <dsp:nvSpPr>
        <dsp:cNvPr id="0" name=""/>
        <dsp:cNvSpPr/>
      </dsp:nvSpPr>
      <dsp:spPr>
        <a:xfrm>
          <a:off x="0" y="163424"/>
          <a:ext cx="7924800" cy="1316250"/>
        </a:xfrm>
        <a:prstGeom prst="roundRect">
          <a:avLst/>
        </a:prstGeom>
        <a:solidFill>
          <a:schemeClr val="accent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lvl="0" algn="l" defTabSz="1111250" rtl="0">
            <a:lnSpc>
              <a:spcPct val="90000"/>
            </a:lnSpc>
            <a:spcBef>
              <a:spcPct val="0"/>
            </a:spcBef>
            <a:spcAft>
              <a:spcPct val="35000"/>
            </a:spcAft>
          </a:pPr>
          <a:r>
            <a:rPr lang="en-US" sz="2500" kern="1200" dirty="0">
              <a:solidFill>
                <a:schemeClr val="accent4"/>
              </a:solidFill>
            </a:rPr>
            <a:t>10% of the funds from the victim service category must go to culturally specific community-based organizations.</a:t>
          </a:r>
        </a:p>
      </dsp:txBody>
      <dsp:txXfrm>
        <a:off x="64254" y="227678"/>
        <a:ext cx="7796292" cy="1187742"/>
      </dsp:txXfrm>
    </dsp:sp>
    <dsp:sp modelId="{B8EA4B1D-A50D-48AE-B5DF-D537DF100BC3}">
      <dsp:nvSpPr>
        <dsp:cNvPr id="0" name=""/>
        <dsp:cNvSpPr/>
      </dsp:nvSpPr>
      <dsp:spPr>
        <a:xfrm>
          <a:off x="0" y="1551675"/>
          <a:ext cx="7924800" cy="1316250"/>
        </a:xfrm>
        <a:prstGeom prst="roundRect">
          <a:avLst/>
        </a:prstGeom>
        <a:solidFill>
          <a:schemeClr val="accent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lvl="0" algn="l" defTabSz="1111250" rtl="0">
            <a:lnSpc>
              <a:spcPct val="90000"/>
            </a:lnSpc>
            <a:spcBef>
              <a:spcPct val="0"/>
            </a:spcBef>
            <a:spcAft>
              <a:spcPct val="35000"/>
            </a:spcAft>
          </a:pPr>
          <a:r>
            <a:rPr lang="en-US" sz="2500" kern="1200" dirty="0">
              <a:solidFill>
                <a:schemeClr val="accent4"/>
              </a:solidFill>
            </a:rPr>
            <a:t>Funds awarded from the court category must be awarded “to” courts rather than “for” courts.</a:t>
          </a:r>
        </a:p>
      </dsp:txBody>
      <dsp:txXfrm>
        <a:off x="64254" y="1615929"/>
        <a:ext cx="7796292" cy="1187742"/>
      </dsp:txXfrm>
    </dsp:sp>
    <dsp:sp modelId="{7BECE55D-6FD6-486B-89DA-F7259917623F}">
      <dsp:nvSpPr>
        <dsp:cNvPr id="0" name=""/>
        <dsp:cNvSpPr/>
      </dsp:nvSpPr>
      <dsp:spPr>
        <a:xfrm>
          <a:off x="0" y="2939924"/>
          <a:ext cx="7924800" cy="1316250"/>
        </a:xfrm>
        <a:prstGeom prst="roundRect">
          <a:avLst/>
        </a:prstGeom>
        <a:solidFill>
          <a:schemeClr val="accent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lvl="0" algn="l" defTabSz="1111250" rtl="0">
            <a:lnSpc>
              <a:spcPct val="90000"/>
            </a:lnSpc>
            <a:spcBef>
              <a:spcPct val="0"/>
            </a:spcBef>
            <a:spcAft>
              <a:spcPct val="35000"/>
            </a:spcAft>
          </a:pPr>
          <a:r>
            <a:rPr lang="en-US" sz="2500" kern="1200" dirty="0">
              <a:solidFill>
                <a:schemeClr val="accent4"/>
              </a:solidFill>
            </a:rPr>
            <a:t>20% of funds granted to the state shall be allocated for projects in two or more federal allocation categories that meaningfully address sexual assault.  </a:t>
          </a:r>
        </a:p>
      </dsp:txBody>
      <dsp:txXfrm>
        <a:off x="64254" y="3004178"/>
        <a:ext cx="7796292" cy="118774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4CACD07-277D-4721-B887-87FA3DA5C946}">
      <dsp:nvSpPr>
        <dsp:cNvPr id="0" name=""/>
        <dsp:cNvSpPr/>
      </dsp:nvSpPr>
      <dsp:spPr>
        <a:xfrm rot="16200000">
          <a:off x="-1422760" y="1498959"/>
          <a:ext cx="4800600" cy="1802680"/>
        </a:xfrm>
        <a:prstGeom prst="flowChartManualOperation">
          <a:avLst/>
        </a:prstGeom>
        <a:solidFill>
          <a:schemeClr val="accent1">
            <a:hueOff val="0"/>
            <a:satOff val="0"/>
            <a:lumOff val="0"/>
            <a:alphaOff val="0"/>
          </a:schemeClr>
        </a:solidFill>
        <a:ln w="25400" cap="flat" cmpd="sng" algn="ctr">
          <a:solidFill>
            <a:schemeClr val="bg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0" tIns="0" rIns="162719" bIns="0" numCol="1" spcCol="1270" anchor="ctr" anchorCtr="0">
          <a:noAutofit/>
        </a:bodyPr>
        <a:lstStyle/>
        <a:p>
          <a:pPr lvl="0" algn="ctr" defTabSz="1155700" rtl="0">
            <a:lnSpc>
              <a:spcPct val="90000"/>
            </a:lnSpc>
            <a:spcBef>
              <a:spcPct val="0"/>
            </a:spcBef>
            <a:spcAft>
              <a:spcPct val="35000"/>
            </a:spcAft>
          </a:pPr>
          <a:r>
            <a:rPr lang="en-US" sz="2600" kern="1200" dirty="0"/>
            <a:t>Describes the model</a:t>
          </a:r>
        </a:p>
      </dsp:txBody>
      <dsp:txXfrm rot="5400000">
        <a:off x="76200" y="960119"/>
        <a:ext cx="1802680" cy="2880360"/>
      </dsp:txXfrm>
    </dsp:sp>
    <dsp:sp modelId="{3EA19770-B0DC-4B1B-AAD5-2C063A248823}">
      <dsp:nvSpPr>
        <dsp:cNvPr id="0" name=""/>
        <dsp:cNvSpPr/>
      </dsp:nvSpPr>
      <dsp:spPr>
        <a:xfrm rot="16200000">
          <a:off x="460630" y="1498959"/>
          <a:ext cx="4800600" cy="1802680"/>
        </a:xfrm>
        <a:prstGeom prst="flowChartManualOperation">
          <a:avLst/>
        </a:prstGeom>
        <a:solidFill>
          <a:schemeClr val="accent1">
            <a:hueOff val="0"/>
            <a:satOff val="0"/>
            <a:lumOff val="0"/>
            <a:alphaOff val="0"/>
          </a:schemeClr>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0" tIns="0" rIns="162719" bIns="0" numCol="1" spcCol="1270" anchor="ctr" anchorCtr="0">
          <a:noAutofit/>
        </a:bodyPr>
        <a:lstStyle/>
        <a:p>
          <a:pPr lvl="0" algn="ctr" defTabSz="1155700" rtl="0">
            <a:lnSpc>
              <a:spcPct val="90000"/>
            </a:lnSpc>
            <a:spcBef>
              <a:spcPct val="0"/>
            </a:spcBef>
            <a:spcAft>
              <a:spcPct val="35000"/>
            </a:spcAft>
          </a:pPr>
          <a:r>
            <a:rPr lang="en-US" sz="2600" kern="1200" dirty="0"/>
            <a:t>Describes the evidence</a:t>
          </a:r>
        </a:p>
      </dsp:txBody>
      <dsp:txXfrm rot="5400000">
        <a:off x="1959590" y="960119"/>
        <a:ext cx="1802680" cy="2880360"/>
      </dsp:txXfrm>
    </dsp:sp>
    <dsp:sp modelId="{A7B07F63-5FC9-42B9-9EFE-1AA724941E42}">
      <dsp:nvSpPr>
        <dsp:cNvPr id="0" name=""/>
        <dsp:cNvSpPr/>
      </dsp:nvSpPr>
      <dsp:spPr>
        <a:xfrm rot="16200000">
          <a:off x="2378640" y="1498959"/>
          <a:ext cx="4800600" cy="1802680"/>
        </a:xfrm>
        <a:prstGeom prst="flowChartManualOperation">
          <a:avLst/>
        </a:prstGeom>
        <a:solidFill>
          <a:schemeClr val="accent1">
            <a:hueOff val="0"/>
            <a:satOff val="0"/>
            <a:lumOff val="0"/>
            <a:alphaOff val="0"/>
          </a:schemeClr>
        </a:solidFill>
        <a:ln w="25400" cap="flat" cmpd="sng" algn="ctr">
          <a:solidFill>
            <a:schemeClr val="bg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0" tIns="0" rIns="162719" bIns="0" numCol="1" spcCol="1270" anchor="ctr" anchorCtr="0">
          <a:noAutofit/>
        </a:bodyPr>
        <a:lstStyle/>
        <a:p>
          <a:pPr lvl="0" algn="ctr" defTabSz="1155700" rtl="0">
            <a:lnSpc>
              <a:spcPct val="90000"/>
            </a:lnSpc>
            <a:spcBef>
              <a:spcPct val="0"/>
            </a:spcBef>
            <a:spcAft>
              <a:spcPct val="35000"/>
            </a:spcAft>
          </a:pPr>
          <a:r>
            <a:rPr lang="en-US" sz="2600" kern="1200" dirty="0"/>
            <a:t>Describes the activities </a:t>
          </a:r>
        </a:p>
      </dsp:txBody>
      <dsp:txXfrm rot="5400000">
        <a:off x="3877600" y="960119"/>
        <a:ext cx="1802680" cy="2880360"/>
      </dsp:txXfrm>
    </dsp:sp>
    <dsp:sp modelId="{59BA6B44-D764-40E0-A4C7-0E58817392D8}">
      <dsp:nvSpPr>
        <dsp:cNvPr id="0" name=""/>
        <dsp:cNvSpPr/>
      </dsp:nvSpPr>
      <dsp:spPr>
        <a:xfrm rot="16200000">
          <a:off x="4316522" y="1498959"/>
          <a:ext cx="4800600" cy="1802680"/>
        </a:xfrm>
        <a:prstGeom prst="flowChartManualOperation">
          <a:avLst/>
        </a:prstGeom>
        <a:solidFill>
          <a:schemeClr val="accent1">
            <a:hueOff val="0"/>
            <a:satOff val="0"/>
            <a:lumOff val="0"/>
            <a:alphaOff val="0"/>
          </a:schemeClr>
        </a:solidFill>
        <a:ln w="25400" cap="flat" cmpd="sng" algn="ctr">
          <a:solidFill>
            <a:schemeClr val="bg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0" tIns="0" rIns="162719" bIns="0" numCol="1" spcCol="1270" anchor="ctr" anchorCtr="0">
          <a:noAutofit/>
        </a:bodyPr>
        <a:lstStyle/>
        <a:p>
          <a:pPr lvl="0" algn="ctr" defTabSz="1155700" rtl="0">
            <a:lnSpc>
              <a:spcPct val="90000"/>
            </a:lnSpc>
            <a:spcBef>
              <a:spcPct val="0"/>
            </a:spcBef>
            <a:spcAft>
              <a:spcPct val="35000"/>
            </a:spcAft>
          </a:pPr>
          <a:r>
            <a:rPr lang="en-US" sz="2600" kern="1200" dirty="0"/>
            <a:t>Describes the impact </a:t>
          </a:r>
        </a:p>
      </dsp:txBody>
      <dsp:txXfrm rot="5400000">
        <a:off x="5815482" y="960119"/>
        <a:ext cx="1802680" cy="288036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6691E84-17CD-4D58-A4D7-43C457EA467C}">
      <dsp:nvSpPr>
        <dsp:cNvPr id="0" name=""/>
        <dsp:cNvSpPr/>
      </dsp:nvSpPr>
      <dsp:spPr>
        <a:xfrm>
          <a:off x="2954193" y="2402677"/>
          <a:ext cx="2016412" cy="2016412"/>
        </a:xfrm>
        <a:prstGeom prst="ellipse">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US" sz="1800" kern="1200"/>
            <a:t>Sustainability</a:t>
          </a:r>
          <a:endParaRPr lang="en-US" sz="1800" kern="1200" dirty="0"/>
        </a:p>
      </dsp:txBody>
      <dsp:txXfrm>
        <a:off x="3249490" y="2697974"/>
        <a:ext cx="1425818" cy="1425818"/>
      </dsp:txXfrm>
    </dsp:sp>
    <dsp:sp modelId="{86468A5C-EA91-4116-B510-CD217967B88B}">
      <dsp:nvSpPr>
        <dsp:cNvPr id="0" name=""/>
        <dsp:cNvSpPr/>
      </dsp:nvSpPr>
      <dsp:spPr>
        <a:xfrm rot="12900000">
          <a:off x="1656658" y="2050291"/>
          <a:ext cx="1545954" cy="574677"/>
        </a:xfrm>
        <a:prstGeom prst="leftArrow">
          <a:avLst>
            <a:gd name="adj1" fmla="val 60000"/>
            <a:gd name="adj2" fmla="val 50000"/>
          </a:avLst>
        </a:prstGeom>
        <a:gradFill rotWithShape="0">
          <a:gsLst>
            <a:gs pos="0">
              <a:schemeClr val="accent1">
                <a:tint val="60000"/>
                <a:hueOff val="0"/>
                <a:satOff val="0"/>
                <a:lumOff val="0"/>
                <a:alphaOff val="0"/>
                <a:shade val="51000"/>
                <a:satMod val="130000"/>
              </a:schemeClr>
            </a:gs>
            <a:gs pos="80000">
              <a:schemeClr val="accent1">
                <a:tint val="60000"/>
                <a:hueOff val="0"/>
                <a:satOff val="0"/>
                <a:lumOff val="0"/>
                <a:alphaOff val="0"/>
                <a:shade val="93000"/>
                <a:satMod val="130000"/>
              </a:schemeClr>
            </a:gs>
            <a:gs pos="100000">
              <a:schemeClr val="accent1">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430F5BD3-4840-4B9D-9841-A7027D03E75B}">
      <dsp:nvSpPr>
        <dsp:cNvPr id="0" name=""/>
        <dsp:cNvSpPr/>
      </dsp:nvSpPr>
      <dsp:spPr>
        <a:xfrm>
          <a:off x="838653" y="1128032"/>
          <a:ext cx="1915592" cy="1532473"/>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32385" tIns="32385" rIns="32385" bIns="32385" numCol="1" spcCol="1270" anchor="ctr" anchorCtr="0">
          <a:noAutofit/>
        </a:bodyPr>
        <a:lstStyle/>
        <a:p>
          <a:pPr lvl="0" algn="ctr" defTabSz="755650">
            <a:lnSpc>
              <a:spcPct val="90000"/>
            </a:lnSpc>
            <a:spcBef>
              <a:spcPct val="0"/>
            </a:spcBef>
            <a:spcAft>
              <a:spcPct val="35000"/>
            </a:spcAft>
          </a:pPr>
          <a:r>
            <a:rPr lang="en-US" sz="1700" kern="1200" dirty="0"/>
            <a:t>Obstacles</a:t>
          </a:r>
        </a:p>
      </dsp:txBody>
      <dsp:txXfrm>
        <a:off x="883538" y="1172917"/>
        <a:ext cx="1825822" cy="1442703"/>
      </dsp:txXfrm>
    </dsp:sp>
    <dsp:sp modelId="{1ED10A20-D605-4623-835B-88EA280C32FD}">
      <dsp:nvSpPr>
        <dsp:cNvPr id="0" name=""/>
        <dsp:cNvSpPr/>
      </dsp:nvSpPr>
      <dsp:spPr>
        <a:xfrm rot="16200000">
          <a:off x="3189422" y="1252385"/>
          <a:ext cx="1545954" cy="574677"/>
        </a:xfrm>
        <a:prstGeom prst="leftArrow">
          <a:avLst>
            <a:gd name="adj1" fmla="val 60000"/>
            <a:gd name="adj2" fmla="val 50000"/>
          </a:avLst>
        </a:prstGeom>
        <a:gradFill rotWithShape="0">
          <a:gsLst>
            <a:gs pos="0">
              <a:schemeClr val="accent1">
                <a:tint val="60000"/>
                <a:hueOff val="0"/>
                <a:satOff val="0"/>
                <a:lumOff val="0"/>
                <a:alphaOff val="0"/>
                <a:shade val="51000"/>
                <a:satMod val="130000"/>
              </a:schemeClr>
            </a:gs>
            <a:gs pos="80000">
              <a:schemeClr val="accent1">
                <a:tint val="60000"/>
                <a:hueOff val="0"/>
                <a:satOff val="0"/>
                <a:lumOff val="0"/>
                <a:alphaOff val="0"/>
                <a:shade val="93000"/>
                <a:satMod val="130000"/>
              </a:schemeClr>
            </a:gs>
            <a:gs pos="100000">
              <a:schemeClr val="accent1">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99485F06-B94D-4246-945E-33743BD5D234}">
      <dsp:nvSpPr>
        <dsp:cNvPr id="0" name=""/>
        <dsp:cNvSpPr/>
      </dsp:nvSpPr>
      <dsp:spPr>
        <a:xfrm>
          <a:off x="3004603" y="509"/>
          <a:ext cx="1915592" cy="1532473"/>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32385" tIns="32385" rIns="32385" bIns="32385" numCol="1" spcCol="1270" anchor="ctr" anchorCtr="0">
          <a:noAutofit/>
        </a:bodyPr>
        <a:lstStyle/>
        <a:p>
          <a:pPr lvl="0" algn="ctr" defTabSz="755650">
            <a:lnSpc>
              <a:spcPct val="90000"/>
            </a:lnSpc>
            <a:spcBef>
              <a:spcPct val="0"/>
            </a:spcBef>
            <a:spcAft>
              <a:spcPct val="35000"/>
            </a:spcAft>
          </a:pPr>
          <a:r>
            <a:rPr lang="en-US" sz="1700" kern="1200" dirty="0"/>
            <a:t>Collaborations</a:t>
          </a:r>
        </a:p>
      </dsp:txBody>
      <dsp:txXfrm>
        <a:off x="3049488" y="45394"/>
        <a:ext cx="1825822" cy="1442703"/>
      </dsp:txXfrm>
    </dsp:sp>
    <dsp:sp modelId="{38F1CA13-EF74-45C8-A59A-3539435874C8}">
      <dsp:nvSpPr>
        <dsp:cNvPr id="0" name=""/>
        <dsp:cNvSpPr/>
      </dsp:nvSpPr>
      <dsp:spPr>
        <a:xfrm rot="19500000">
          <a:off x="4722187" y="2050291"/>
          <a:ext cx="1545954" cy="574677"/>
        </a:xfrm>
        <a:prstGeom prst="leftArrow">
          <a:avLst>
            <a:gd name="adj1" fmla="val 60000"/>
            <a:gd name="adj2" fmla="val 50000"/>
          </a:avLst>
        </a:prstGeom>
        <a:gradFill rotWithShape="0">
          <a:gsLst>
            <a:gs pos="0">
              <a:schemeClr val="accent1">
                <a:tint val="60000"/>
                <a:hueOff val="0"/>
                <a:satOff val="0"/>
                <a:lumOff val="0"/>
                <a:alphaOff val="0"/>
                <a:shade val="51000"/>
                <a:satMod val="130000"/>
              </a:schemeClr>
            </a:gs>
            <a:gs pos="80000">
              <a:schemeClr val="accent1">
                <a:tint val="60000"/>
                <a:hueOff val="0"/>
                <a:satOff val="0"/>
                <a:lumOff val="0"/>
                <a:alphaOff val="0"/>
                <a:shade val="93000"/>
                <a:satMod val="130000"/>
              </a:schemeClr>
            </a:gs>
            <a:gs pos="100000">
              <a:schemeClr val="accent1">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DD58F984-4546-482E-AB38-553C516562C2}">
      <dsp:nvSpPr>
        <dsp:cNvPr id="0" name=""/>
        <dsp:cNvSpPr/>
      </dsp:nvSpPr>
      <dsp:spPr>
        <a:xfrm>
          <a:off x="5170554" y="1128032"/>
          <a:ext cx="1915592" cy="1532473"/>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32385" tIns="32385" rIns="32385" bIns="32385" numCol="1" spcCol="1270" anchor="ctr" anchorCtr="0">
          <a:noAutofit/>
        </a:bodyPr>
        <a:lstStyle/>
        <a:p>
          <a:pPr lvl="0" algn="ctr" defTabSz="755650">
            <a:lnSpc>
              <a:spcPct val="90000"/>
            </a:lnSpc>
            <a:spcBef>
              <a:spcPct val="0"/>
            </a:spcBef>
            <a:spcAft>
              <a:spcPct val="35000"/>
            </a:spcAft>
          </a:pPr>
          <a:r>
            <a:rPr lang="en-US" sz="1700" kern="1200" dirty="0"/>
            <a:t>Accomplishments</a:t>
          </a:r>
        </a:p>
      </dsp:txBody>
      <dsp:txXfrm>
        <a:off x="5215439" y="1172917"/>
        <a:ext cx="1825822" cy="1442703"/>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C3A449C-ADF4-4694-8DB6-D71CC4CF8F1C}">
      <dsp:nvSpPr>
        <dsp:cNvPr id="0" name=""/>
        <dsp:cNvSpPr/>
      </dsp:nvSpPr>
      <dsp:spPr>
        <a:xfrm>
          <a:off x="426415" y="0"/>
          <a:ext cx="6767169" cy="1208022"/>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50800" rIns="76200" bIns="50800" numCol="1" spcCol="1270" anchor="ctr" anchorCtr="0">
          <a:noAutofit/>
        </a:bodyPr>
        <a:lstStyle/>
        <a:p>
          <a:pPr lvl="0" algn="ctr" defTabSz="1778000">
            <a:lnSpc>
              <a:spcPct val="90000"/>
            </a:lnSpc>
            <a:spcBef>
              <a:spcPct val="0"/>
            </a:spcBef>
            <a:spcAft>
              <a:spcPct val="35000"/>
            </a:spcAft>
          </a:pPr>
          <a:r>
            <a:rPr lang="en-US" sz="4000" kern="1200" dirty="0"/>
            <a:t>Objective</a:t>
          </a:r>
        </a:p>
      </dsp:txBody>
      <dsp:txXfrm>
        <a:off x="461797" y="35382"/>
        <a:ext cx="6696405" cy="1137258"/>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38D9302-1E72-454D-B7F9-5D8EC53062E7}">
      <dsp:nvSpPr>
        <dsp:cNvPr id="0" name=""/>
        <dsp:cNvSpPr/>
      </dsp:nvSpPr>
      <dsp:spPr>
        <a:xfrm>
          <a:off x="0" y="0"/>
          <a:ext cx="3657600" cy="3657600"/>
        </a:xfrm>
        <a:prstGeom prst="pie">
          <a:avLst>
            <a:gd name="adj1" fmla="val 5400000"/>
            <a:gd name="adj2" fmla="val 1620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4210208-4CB1-4E7B-ABA5-44152FE1D01B}">
      <dsp:nvSpPr>
        <dsp:cNvPr id="0" name=""/>
        <dsp:cNvSpPr/>
      </dsp:nvSpPr>
      <dsp:spPr>
        <a:xfrm>
          <a:off x="1828800" y="0"/>
          <a:ext cx="4267200" cy="36576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lvl="0" algn="ctr" defTabSz="1600200" rtl="0">
            <a:lnSpc>
              <a:spcPct val="90000"/>
            </a:lnSpc>
            <a:spcBef>
              <a:spcPct val="0"/>
            </a:spcBef>
            <a:spcAft>
              <a:spcPct val="35000"/>
            </a:spcAft>
          </a:pPr>
          <a:r>
            <a:rPr lang="en-US" sz="3600" b="1" u="sng" kern="1200" dirty="0">
              <a:solidFill>
                <a:schemeClr val="accent2"/>
              </a:solidFill>
            </a:rPr>
            <a:t>SMART</a:t>
          </a:r>
          <a:r>
            <a:rPr lang="en-US" sz="2100" b="1" u="sng" kern="1200" dirty="0">
              <a:solidFill>
                <a:schemeClr val="accent2"/>
              </a:solidFill>
            </a:rPr>
            <a:t> </a:t>
          </a:r>
          <a:endParaRPr lang="en-US" sz="2100" kern="1200" dirty="0">
            <a:solidFill>
              <a:schemeClr val="accent2"/>
            </a:solidFill>
          </a:endParaRPr>
        </a:p>
      </dsp:txBody>
      <dsp:txXfrm>
        <a:off x="1828800" y="0"/>
        <a:ext cx="4267200" cy="457201"/>
      </dsp:txXfrm>
    </dsp:sp>
    <dsp:sp modelId="{FD5AA9CA-53D6-4DEC-BAF4-CBCAC5CF247C}">
      <dsp:nvSpPr>
        <dsp:cNvPr id="0" name=""/>
        <dsp:cNvSpPr/>
      </dsp:nvSpPr>
      <dsp:spPr>
        <a:xfrm>
          <a:off x="320040" y="457201"/>
          <a:ext cx="3017518" cy="3017518"/>
        </a:xfrm>
        <a:prstGeom prst="pie">
          <a:avLst>
            <a:gd name="adj1" fmla="val 5400000"/>
            <a:gd name="adj2" fmla="val 1620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0600E37-A51D-466A-8261-07AEC0E57AC1}">
      <dsp:nvSpPr>
        <dsp:cNvPr id="0" name=""/>
        <dsp:cNvSpPr/>
      </dsp:nvSpPr>
      <dsp:spPr>
        <a:xfrm>
          <a:off x="1828800" y="457201"/>
          <a:ext cx="4267200" cy="3017518"/>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0" tIns="114300" rIns="114300" bIns="114300" numCol="1" spcCol="1270" anchor="ctr" anchorCtr="0">
          <a:noAutofit/>
        </a:bodyPr>
        <a:lstStyle/>
        <a:p>
          <a:pPr lvl="0" algn="ctr" defTabSz="1333500" rtl="0">
            <a:lnSpc>
              <a:spcPct val="90000"/>
            </a:lnSpc>
            <a:spcBef>
              <a:spcPct val="0"/>
            </a:spcBef>
            <a:spcAft>
              <a:spcPct val="35000"/>
            </a:spcAft>
          </a:pPr>
          <a:r>
            <a:rPr lang="en-US" sz="3000" kern="1200" dirty="0">
              <a:solidFill>
                <a:schemeClr val="accent2"/>
              </a:solidFill>
            </a:rPr>
            <a:t>Specific</a:t>
          </a:r>
        </a:p>
      </dsp:txBody>
      <dsp:txXfrm>
        <a:off x="1828800" y="457201"/>
        <a:ext cx="4267200" cy="457201"/>
      </dsp:txXfrm>
    </dsp:sp>
    <dsp:sp modelId="{B305D173-6D05-4979-87DF-6AB598EC34BE}">
      <dsp:nvSpPr>
        <dsp:cNvPr id="0" name=""/>
        <dsp:cNvSpPr/>
      </dsp:nvSpPr>
      <dsp:spPr>
        <a:xfrm>
          <a:off x="640081" y="914402"/>
          <a:ext cx="2377437" cy="2377437"/>
        </a:xfrm>
        <a:prstGeom prst="pie">
          <a:avLst>
            <a:gd name="adj1" fmla="val 5400000"/>
            <a:gd name="adj2" fmla="val 1620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8CC2A08-2C2D-47DB-98BA-B3EFD95D8980}">
      <dsp:nvSpPr>
        <dsp:cNvPr id="0" name=""/>
        <dsp:cNvSpPr/>
      </dsp:nvSpPr>
      <dsp:spPr>
        <a:xfrm>
          <a:off x="1828800" y="914402"/>
          <a:ext cx="4267200" cy="2377437"/>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0" tIns="114300" rIns="114300" bIns="114300" numCol="1" spcCol="1270" anchor="ctr" anchorCtr="0">
          <a:noAutofit/>
        </a:bodyPr>
        <a:lstStyle/>
        <a:p>
          <a:pPr lvl="0" algn="ctr" defTabSz="1333500" rtl="0">
            <a:lnSpc>
              <a:spcPct val="90000"/>
            </a:lnSpc>
            <a:spcBef>
              <a:spcPct val="0"/>
            </a:spcBef>
            <a:spcAft>
              <a:spcPct val="35000"/>
            </a:spcAft>
          </a:pPr>
          <a:r>
            <a:rPr lang="en-US" sz="3000" kern="1200" dirty="0">
              <a:solidFill>
                <a:schemeClr val="accent2"/>
              </a:solidFill>
            </a:rPr>
            <a:t>Measurable</a:t>
          </a:r>
        </a:p>
      </dsp:txBody>
      <dsp:txXfrm>
        <a:off x="1828800" y="914402"/>
        <a:ext cx="4267200" cy="457197"/>
      </dsp:txXfrm>
    </dsp:sp>
    <dsp:sp modelId="{36C430F9-32E2-4CBB-988D-7DCCF823DBA1}">
      <dsp:nvSpPr>
        <dsp:cNvPr id="0" name=""/>
        <dsp:cNvSpPr/>
      </dsp:nvSpPr>
      <dsp:spPr>
        <a:xfrm>
          <a:off x="960120" y="1371600"/>
          <a:ext cx="1737360" cy="1737360"/>
        </a:xfrm>
        <a:prstGeom prst="pie">
          <a:avLst>
            <a:gd name="adj1" fmla="val 5400000"/>
            <a:gd name="adj2" fmla="val 1620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D7C9F16-035A-4615-A532-8F9455110860}">
      <dsp:nvSpPr>
        <dsp:cNvPr id="0" name=""/>
        <dsp:cNvSpPr/>
      </dsp:nvSpPr>
      <dsp:spPr>
        <a:xfrm>
          <a:off x="1828800" y="1371600"/>
          <a:ext cx="4267200" cy="173736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0" tIns="114300" rIns="114300" bIns="114300" numCol="1" spcCol="1270" anchor="ctr" anchorCtr="0">
          <a:noAutofit/>
        </a:bodyPr>
        <a:lstStyle/>
        <a:p>
          <a:pPr lvl="0" algn="ctr" defTabSz="1333500" rtl="0">
            <a:lnSpc>
              <a:spcPct val="90000"/>
            </a:lnSpc>
            <a:spcBef>
              <a:spcPct val="0"/>
            </a:spcBef>
            <a:spcAft>
              <a:spcPct val="35000"/>
            </a:spcAft>
          </a:pPr>
          <a:r>
            <a:rPr lang="en-US" sz="3000" kern="1200" dirty="0">
              <a:solidFill>
                <a:schemeClr val="accent2"/>
              </a:solidFill>
            </a:rPr>
            <a:t>Attainable</a:t>
          </a:r>
        </a:p>
      </dsp:txBody>
      <dsp:txXfrm>
        <a:off x="1828800" y="1371600"/>
        <a:ext cx="4267200" cy="457201"/>
      </dsp:txXfrm>
    </dsp:sp>
    <dsp:sp modelId="{FF1CDB5D-0A1D-401A-92E8-A784908917FD}">
      <dsp:nvSpPr>
        <dsp:cNvPr id="0" name=""/>
        <dsp:cNvSpPr/>
      </dsp:nvSpPr>
      <dsp:spPr>
        <a:xfrm>
          <a:off x="1280160" y="1828801"/>
          <a:ext cx="1097278" cy="1097278"/>
        </a:xfrm>
        <a:prstGeom prst="pie">
          <a:avLst>
            <a:gd name="adj1" fmla="val 5400000"/>
            <a:gd name="adj2" fmla="val 1620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EFC5E5C-9D46-4C4F-91DA-96562E988229}">
      <dsp:nvSpPr>
        <dsp:cNvPr id="0" name=""/>
        <dsp:cNvSpPr/>
      </dsp:nvSpPr>
      <dsp:spPr>
        <a:xfrm>
          <a:off x="1828800" y="1828801"/>
          <a:ext cx="4267200" cy="1097278"/>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0" tIns="114300" rIns="114300" bIns="114300" numCol="1" spcCol="1270" anchor="ctr" anchorCtr="0">
          <a:noAutofit/>
        </a:bodyPr>
        <a:lstStyle/>
        <a:p>
          <a:pPr lvl="0" algn="ctr" defTabSz="1333500" rtl="0">
            <a:lnSpc>
              <a:spcPct val="90000"/>
            </a:lnSpc>
            <a:spcBef>
              <a:spcPct val="0"/>
            </a:spcBef>
            <a:spcAft>
              <a:spcPct val="35000"/>
            </a:spcAft>
          </a:pPr>
          <a:r>
            <a:rPr lang="en-US" sz="3000" kern="1200" dirty="0">
              <a:solidFill>
                <a:schemeClr val="accent2"/>
              </a:solidFill>
            </a:rPr>
            <a:t>Relevant</a:t>
          </a:r>
        </a:p>
      </dsp:txBody>
      <dsp:txXfrm>
        <a:off x="1828800" y="1828801"/>
        <a:ext cx="4267200" cy="457201"/>
      </dsp:txXfrm>
    </dsp:sp>
    <dsp:sp modelId="{C5BF3A9F-3925-4BCD-940B-7F7383B58BB1}">
      <dsp:nvSpPr>
        <dsp:cNvPr id="0" name=""/>
        <dsp:cNvSpPr/>
      </dsp:nvSpPr>
      <dsp:spPr>
        <a:xfrm>
          <a:off x="1600201" y="2286002"/>
          <a:ext cx="457197" cy="457197"/>
        </a:xfrm>
        <a:prstGeom prst="pie">
          <a:avLst>
            <a:gd name="adj1" fmla="val 5400000"/>
            <a:gd name="adj2" fmla="val 1620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A51008C-05C0-4A59-A74F-1F2CA1A4FF1C}">
      <dsp:nvSpPr>
        <dsp:cNvPr id="0" name=""/>
        <dsp:cNvSpPr/>
      </dsp:nvSpPr>
      <dsp:spPr>
        <a:xfrm>
          <a:off x="1828800" y="2286002"/>
          <a:ext cx="4267200" cy="457197"/>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0" tIns="114300" rIns="114300" bIns="114300" numCol="1" spcCol="1270" anchor="ctr" anchorCtr="0">
          <a:noAutofit/>
        </a:bodyPr>
        <a:lstStyle/>
        <a:p>
          <a:pPr lvl="0" algn="ctr" defTabSz="1333500" rtl="0">
            <a:lnSpc>
              <a:spcPct val="90000"/>
            </a:lnSpc>
            <a:spcBef>
              <a:spcPct val="0"/>
            </a:spcBef>
            <a:spcAft>
              <a:spcPct val="35000"/>
            </a:spcAft>
          </a:pPr>
          <a:r>
            <a:rPr lang="en-US" sz="3000" kern="1200" dirty="0">
              <a:solidFill>
                <a:schemeClr val="accent2"/>
              </a:solidFill>
            </a:rPr>
            <a:t>Time bound</a:t>
          </a:r>
        </a:p>
      </dsp:txBody>
      <dsp:txXfrm>
        <a:off x="1828800" y="2286002"/>
        <a:ext cx="4267200" cy="457197"/>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B0914C2-327F-449C-9DB6-35564BEFCD54}">
      <dsp:nvSpPr>
        <dsp:cNvPr id="0" name=""/>
        <dsp:cNvSpPr/>
      </dsp:nvSpPr>
      <dsp:spPr>
        <a:xfrm>
          <a:off x="2895599" y="520"/>
          <a:ext cx="4343400" cy="2031503"/>
        </a:xfrm>
        <a:prstGeom prst="rightArrow">
          <a:avLst>
            <a:gd name="adj1" fmla="val 75000"/>
            <a:gd name="adj2" fmla="val 50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2225" tIns="22225" rIns="22225" bIns="22225" numCol="1" spcCol="1270" anchor="t" anchorCtr="0">
          <a:noAutofit/>
        </a:bodyPr>
        <a:lstStyle/>
        <a:p>
          <a:pPr marL="285750" lvl="1" indent="-285750" algn="l" defTabSz="1555750">
            <a:lnSpc>
              <a:spcPct val="90000"/>
            </a:lnSpc>
            <a:spcBef>
              <a:spcPct val="0"/>
            </a:spcBef>
            <a:spcAft>
              <a:spcPct val="15000"/>
            </a:spcAft>
            <a:buChar char="••"/>
          </a:pPr>
          <a:r>
            <a:rPr lang="en-US" sz="3500" kern="1200" dirty="0"/>
            <a:t>internal</a:t>
          </a:r>
        </a:p>
        <a:p>
          <a:pPr marL="285750" lvl="1" indent="-285750" algn="l" defTabSz="1555750">
            <a:lnSpc>
              <a:spcPct val="90000"/>
            </a:lnSpc>
            <a:spcBef>
              <a:spcPct val="0"/>
            </a:spcBef>
            <a:spcAft>
              <a:spcPct val="15000"/>
            </a:spcAft>
            <a:buChar char="••"/>
          </a:pPr>
          <a:r>
            <a:rPr lang="en-US" sz="3500" kern="1200" dirty="0"/>
            <a:t>agency</a:t>
          </a:r>
        </a:p>
      </dsp:txBody>
      <dsp:txXfrm>
        <a:off x="2895599" y="254458"/>
        <a:ext cx="3581586" cy="1523627"/>
      </dsp:txXfrm>
    </dsp:sp>
    <dsp:sp modelId="{BF250493-A88E-45B2-AA04-9BE8540D1588}">
      <dsp:nvSpPr>
        <dsp:cNvPr id="0" name=""/>
        <dsp:cNvSpPr/>
      </dsp:nvSpPr>
      <dsp:spPr>
        <a:xfrm>
          <a:off x="0" y="520"/>
          <a:ext cx="2895600" cy="2031503"/>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7640" tIns="83820" rIns="167640" bIns="83820" numCol="1" spcCol="1270" anchor="ctr" anchorCtr="0">
          <a:noAutofit/>
        </a:bodyPr>
        <a:lstStyle/>
        <a:p>
          <a:pPr lvl="0" algn="ctr" defTabSz="1955800">
            <a:lnSpc>
              <a:spcPct val="90000"/>
            </a:lnSpc>
            <a:spcBef>
              <a:spcPct val="0"/>
            </a:spcBef>
            <a:spcAft>
              <a:spcPct val="35000"/>
            </a:spcAft>
          </a:pPr>
          <a:r>
            <a:rPr lang="en-US" sz="4400" kern="1200" dirty="0"/>
            <a:t>Process</a:t>
          </a:r>
        </a:p>
      </dsp:txBody>
      <dsp:txXfrm>
        <a:off x="99170" y="99690"/>
        <a:ext cx="2697260" cy="1833163"/>
      </dsp:txXfrm>
    </dsp:sp>
    <dsp:sp modelId="{E5C8C875-B20F-48D0-A949-F359E72E1893}">
      <dsp:nvSpPr>
        <dsp:cNvPr id="0" name=""/>
        <dsp:cNvSpPr/>
      </dsp:nvSpPr>
      <dsp:spPr>
        <a:xfrm>
          <a:off x="2895599" y="2235175"/>
          <a:ext cx="4343400" cy="2031503"/>
        </a:xfrm>
        <a:prstGeom prst="rightArrow">
          <a:avLst>
            <a:gd name="adj1" fmla="val 75000"/>
            <a:gd name="adj2" fmla="val 50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2225" tIns="22225" rIns="22225" bIns="22225" numCol="1" spcCol="1270" anchor="t" anchorCtr="0">
          <a:noAutofit/>
        </a:bodyPr>
        <a:lstStyle/>
        <a:p>
          <a:pPr marL="285750" lvl="1" indent="-285750" algn="l" defTabSz="1555750">
            <a:lnSpc>
              <a:spcPct val="90000"/>
            </a:lnSpc>
            <a:spcBef>
              <a:spcPct val="0"/>
            </a:spcBef>
            <a:spcAft>
              <a:spcPct val="15000"/>
            </a:spcAft>
            <a:buChar char="••"/>
          </a:pPr>
          <a:r>
            <a:rPr lang="en-US" sz="3500" kern="1200" dirty="0"/>
            <a:t>external</a:t>
          </a:r>
        </a:p>
        <a:p>
          <a:pPr marL="285750" lvl="1" indent="-285750" algn="l" defTabSz="1555750">
            <a:lnSpc>
              <a:spcPct val="90000"/>
            </a:lnSpc>
            <a:spcBef>
              <a:spcPct val="0"/>
            </a:spcBef>
            <a:spcAft>
              <a:spcPct val="15000"/>
            </a:spcAft>
            <a:buChar char="••"/>
          </a:pPr>
          <a:r>
            <a:rPr lang="en-US" sz="3500" kern="1200" dirty="0"/>
            <a:t>target population</a:t>
          </a:r>
        </a:p>
      </dsp:txBody>
      <dsp:txXfrm>
        <a:off x="2895599" y="2489113"/>
        <a:ext cx="3581586" cy="1523627"/>
      </dsp:txXfrm>
    </dsp:sp>
    <dsp:sp modelId="{4DE471DC-997E-4B59-9816-D57527129B05}">
      <dsp:nvSpPr>
        <dsp:cNvPr id="0" name=""/>
        <dsp:cNvSpPr/>
      </dsp:nvSpPr>
      <dsp:spPr>
        <a:xfrm>
          <a:off x="0" y="2235175"/>
          <a:ext cx="2895600" cy="2031503"/>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7640" tIns="83820" rIns="167640" bIns="83820" numCol="1" spcCol="1270" anchor="ctr" anchorCtr="0">
          <a:noAutofit/>
        </a:bodyPr>
        <a:lstStyle/>
        <a:p>
          <a:pPr lvl="0" algn="ctr" defTabSz="1955800">
            <a:lnSpc>
              <a:spcPct val="90000"/>
            </a:lnSpc>
            <a:spcBef>
              <a:spcPct val="0"/>
            </a:spcBef>
            <a:spcAft>
              <a:spcPct val="35000"/>
            </a:spcAft>
          </a:pPr>
          <a:r>
            <a:rPr lang="en-US" sz="4400" kern="1200" dirty="0"/>
            <a:t>Outcome</a:t>
          </a:r>
        </a:p>
      </dsp:txBody>
      <dsp:txXfrm>
        <a:off x="99170" y="2334345"/>
        <a:ext cx="2697260" cy="1833163"/>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EDCC68B-DA7A-465F-A15D-2CC93DE1C19E}">
      <dsp:nvSpPr>
        <dsp:cNvPr id="0" name=""/>
        <dsp:cNvSpPr/>
      </dsp:nvSpPr>
      <dsp:spPr>
        <a:xfrm>
          <a:off x="2292548" y="2369110"/>
          <a:ext cx="1510903" cy="1510903"/>
        </a:xfrm>
        <a:prstGeom prst="ellipse">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solidFill>
            <a:srgbClr val="C00000"/>
          </a:solid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US" sz="1200" kern="1200" dirty="0">
              <a:solidFill>
                <a:srgbClr val="C00000"/>
              </a:solidFill>
            </a:rPr>
            <a:t>Organizational Capacity</a:t>
          </a:r>
        </a:p>
      </dsp:txBody>
      <dsp:txXfrm>
        <a:off x="2513815" y="2590377"/>
        <a:ext cx="1068369" cy="1068369"/>
      </dsp:txXfrm>
    </dsp:sp>
    <dsp:sp modelId="{77788F41-80F0-4F70-9D7E-1EEB30E8F60E}">
      <dsp:nvSpPr>
        <dsp:cNvPr id="0" name=""/>
        <dsp:cNvSpPr/>
      </dsp:nvSpPr>
      <dsp:spPr>
        <a:xfrm rot="10800000">
          <a:off x="530476" y="2909258"/>
          <a:ext cx="1665157" cy="430607"/>
        </a:xfrm>
        <a:prstGeom prst="leftArrow">
          <a:avLst>
            <a:gd name="adj1" fmla="val 60000"/>
            <a:gd name="adj2" fmla="val 50000"/>
          </a:avLst>
        </a:prstGeom>
        <a:gradFill rotWithShape="0">
          <a:gsLst>
            <a:gs pos="0">
              <a:schemeClr val="accent1">
                <a:tint val="60000"/>
                <a:hueOff val="0"/>
                <a:satOff val="0"/>
                <a:lumOff val="0"/>
                <a:alphaOff val="0"/>
                <a:shade val="51000"/>
                <a:satMod val="130000"/>
              </a:schemeClr>
            </a:gs>
            <a:gs pos="80000">
              <a:schemeClr val="accent1">
                <a:tint val="60000"/>
                <a:hueOff val="0"/>
                <a:satOff val="0"/>
                <a:lumOff val="0"/>
                <a:alphaOff val="0"/>
                <a:shade val="93000"/>
                <a:satMod val="130000"/>
              </a:schemeClr>
            </a:gs>
            <a:gs pos="100000">
              <a:schemeClr val="accent1">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021FEDA9-A238-4BDE-9B2B-ACF899E5CB32}">
      <dsp:nvSpPr>
        <dsp:cNvPr id="0" name=""/>
        <dsp:cNvSpPr/>
      </dsp:nvSpPr>
      <dsp:spPr>
        <a:xfrm>
          <a:off x="1660" y="2701509"/>
          <a:ext cx="1057632" cy="846105"/>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solidFill>
            <a:srgbClr val="C00000"/>
          </a:solid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20955" tIns="20955" rIns="20955" bIns="20955" numCol="1" spcCol="1270" anchor="ctr" anchorCtr="0">
          <a:noAutofit/>
        </a:bodyPr>
        <a:lstStyle/>
        <a:p>
          <a:pPr lvl="0" algn="ctr" defTabSz="488950">
            <a:lnSpc>
              <a:spcPct val="90000"/>
            </a:lnSpc>
            <a:spcBef>
              <a:spcPct val="0"/>
            </a:spcBef>
            <a:spcAft>
              <a:spcPct val="35000"/>
            </a:spcAft>
          </a:pPr>
          <a:r>
            <a:rPr lang="en-US" sz="1100" kern="1200" dirty="0"/>
            <a:t>Mission</a:t>
          </a:r>
        </a:p>
      </dsp:txBody>
      <dsp:txXfrm>
        <a:off x="26442" y="2726291"/>
        <a:ext cx="1008068" cy="796541"/>
      </dsp:txXfrm>
    </dsp:sp>
    <dsp:sp modelId="{1C7DC542-1DAA-4B48-9055-FD0AB1B26923}">
      <dsp:nvSpPr>
        <dsp:cNvPr id="0" name=""/>
        <dsp:cNvSpPr/>
      </dsp:nvSpPr>
      <dsp:spPr>
        <a:xfrm rot="12600000">
          <a:off x="756216" y="2066786"/>
          <a:ext cx="1665157" cy="430607"/>
        </a:xfrm>
        <a:prstGeom prst="leftArrow">
          <a:avLst>
            <a:gd name="adj1" fmla="val 60000"/>
            <a:gd name="adj2" fmla="val 50000"/>
          </a:avLst>
        </a:prstGeom>
        <a:gradFill rotWithShape="0">
          <a:gsLst>
            <a:gs pos="0">
              <a:schemeClr val="accent1">
                <a:tint val="60000"/>
                <a:hueOff val="0"/>
                <a:satOff val="0"/>
                <a:lumOff val="0"/>
                <a:alphaOff val="0"/>
                <a:shade val="51000"/>
                <a:satMod val="130000"/>
              </a:schemeClr>
            </a:gs>
            <a:gs pos="80000">
              <a:schemeClr val="accent1">
                <a:tint val="60000"/>
                <a:hueOff val="0"/>
                <a:satOff val="0"/>
                <a:lumOff val="0"/>
                <a:alphaOff val="0"/>
                <a:shade val="93000"/>
                <a:satMod val="130000"/>
              </a:schemeClr>
            </a:gs>
            <a:gs pos="100000">
              <a:schemeClr val="accent1">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0BB3A7A1-267C-4046-8F6C-E147D04688F8}">
      <dsp:nvSpPr>
        <dsp:cNvPr id="0" name=""/>
        <dsp:cNvSpPr/>
      </dsp:nvSpPr>
      <dsp:spPr>
        <a:xfrm>
          <a:off x="338944" y="1442747"/>
          <a:ext cx="1057632" cy="846105"/>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solidFill>
            <a:srgbClr val="C00000"/>
          </a:solid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20955" tIns="20955" rIns="20955" bIns="20955" numCol="1" spcCol="1270" anchor="ctr" anchorCtr="0">
          <a:noAutofit/>
        </a:bodyPr>
        <a:lstStyle/>
        <a:p>
          <a:pPr lvl="0" algn="ctr" defTabSz="488950">
            <a:lnSpc>
              <a:spcPct val="90000"/>
            </a:lnSpc>
            <a:spcBef>
              <a:spcPct val="0"/>
            </a:spcBef>
            <a:spcAft>
              <a:spcPct val="35000"/>
            </a:spcAft>
          </a:pPr>
          <a:r>
            <a:rPr lang="en-US" sz="1100" kern="1200" dirty="0"/>
            <a:t>History</a:t>
          </a:r>
        </a:p>
      </dsp:txBody>
      <dsp:txXfrm>
        <a:off x="363726" y="1467529"/>
        <a:ext cx="1008068" cy="796541"/>
      </dsp:txXfrm>
    </dsp:sp>
    <dsp:sp modelId="{D956B0DE-5EC4-4CEE-AB6D-2342484EB4F7}">
      <dsp:nvSpPr>
        <dsp:cNvPr id="0" name=""/>
        <dsp:cNvSpPr/>
      </dsp:nvSpPr>
      <dsp:spPr>
        <a:xfrm rot="14400000">
          <a:off x="1372948" y="1450053"/>
          <a:ext cx="1665157" cy="430607"/>
        </a:xfrm>
        <a:prstGeom prst="leftArrow">
          <a:avLst>
            <a:gd name="adj1" fmla="val 60000"/>
            <a:gd name="adj2" fmla="val 50000"/>
          </a:avLst>
        </a:prstGeom>
        <a:gradFill rotWithShape="0">
          <a:gsLst>
            <a:gs pos="0">
              <a:schemeClr val="accent1">
                <a:tint val="60000"/>
                <a:hueOff val="0"/>
                <a:satOff val="0"/>
                <a:lumOff val="0"/>
                <a:alphaOff val="0"/>
                <a:shade val="51000"/>
                <a:satMod val="130000"/>
              </a:schemeClr>
            </a:gs>
            <a:gs pos="80000">
              <a:schemeClr val="accent1">
                <a:tint val="60000"/>
                <a:hueOff val="0"/>
                <a:satOff val="0"/>
                <a:lumOff val="0"/>
                <a:alphaOff val="0"/>
                <a:shade val="93000"/>
                <a:satMod val="130000"/>
              </a:schemeClr>
            </a:gs>
            <a:gs pos="100000">
              <a:schemeClr val="accent1">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C42800FF-1DC0-4B23-AB90-8BFC35960A49}">
      <dsp:nvSpPr>
        <dsp:cNvPr id="0" name=""/>
        <dsp:cNvSpPr/>
      </dsp:nvSpPr>
      <dsp:spPr>
        <a:xfrm>
          <a:off x="1260422" y="521270"/>
          <a:ext cx="1057632" cy="846105"/>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solidFill>
            <a:srgbClr val="C00000"/>
          </a:solid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20955" tIns="20955" rIns="20955" bIns="20955" numCol="1" spcCol="1270" anchor="ctr" anchorCtr="0">
          <a:noAutofit/>
        </a:bodyPr>
        <a:lstStyle/>
        <a:p>
          <a:pPr lvl="0" algn="ctr" defTabSz="488950">
            <a:lnSpc>
              <a:spcPct val="90000"/>
            </a:lnSpc>
            <a:spcBef>
              <a:spcPct val="0"/>
            </a:spcBef>
            <a:spcAft>
              <a:spcPct val="35000"/>
            </a:spcAft>
          </a:pPr>
          <a:r>
            <a:rPr lang="en-US" sz="1100" kern="1200" dirty="0"/>
            <a:t>Staffing</a:t>
          </a:r>
        </a:p>
      </dsp:txBody>
      <dsp:txXfrm>
        <a:off x="1285204" y="546052"/>
        <a:ext cx="1008068" cy="796541"/>
      </dsp:txXfrm>
    </dsp:sp>
    <dsp:sp modelId="{FDA61E49-1686-4245-87D0-81B39C5EB987}">
      <dsp:nvSpPr>
        <dsp:cNvPr id="0" name=""/>
        <dsp:cNvSpPr/>
      </dsp:nvSpPr>
      <dsp:spPr>
        <a:xfrm rot="16200000">
          <a:off x="2215421" y="1224314"/>
          <a:ext cx="1665157" cy="430607"/>
        </a:xfrm>
        <a:prstGeom prst="leftArrow">
          <a:avLst>
            <a:gd name="adj1" fmla="val 60000"/>
            <a:gd name="adj2" fmla="val 50000"/>
          </a:avLst>
        </a:prstGeom>
        <a:gradFill rotWithShape="0">
          <a:gsLst>
            <a:gs pos="0">
              <a:schemeClr val="accent1">
                <a:tint val="60000"/>
                <a:hueOff val="0"/>
                <a:satOff val="0"/>
                <a:lumOff val="0"/>
                <a:alphaOff val="0"/>
                <a:shade val="51000"/>
                <a:satMod val="130000"/>
              </a:schemeClr>
            </a:gs>
            <a:gs pos="80000">
              <a:schemeClr val="accent1">
                <a:tint val="60000"/>
                <a:hueOff val="0"/>
                <a:satOff val="0"/>
                <a:lumOff val="0"/>
                <a:alphaOff val="0"/>
                <a:shade val="93000"/>
                <a:satMod val="130000"/>
              </a:schemeClr>
            </a:gs>
            <a:gs pos="100000">
              <a:schemeClr val="accent1">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4470D14C-33D2-4633-B9EE-6E7AB337A0F5}">
      <dsp:nvSpPr>
        <dsp:cNvPr id="0" name=""/>
        <dsp:cNvSpPr/>
      </dsp:nvSpPr>
      <dsp:spPr>
        <a:xfrm>
          <a:off x="2519183" y="183986"/>
          <a:ext cx="1057632" cy="846105"/>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solidFill>
            <a:srgbClr val="C00000"/>
          </a:solid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20955" tIns="20955" rIns="20955" bIns="20955" numCol="1" spcCol="1270" anchor="ctr" anchorCtr="0">
          <a:noAutofit/>
        </a:bodyPr>
        <a:lstStyle/>
        <a:p>
          <a:pPr lvl="0" algn="ctr" defTabSz="488950">
            <a:lnSpc>
              <a:spcPct val="90000"/>
            </a:lnSpc>
            <a:spcBef>
              <a:spcPct val="0"/>
            </a:spcBef>
            <a:spcAft>
              <a:spcPct val="35000"/>
            </a:spcAft>
          </a:pPr>
          <a:r>
            <a:rPr lang="en-US" sz="1100" kern="1200" dirty="0"/>
            <a:t>Volunteers</a:t>
          </a:r>
        </a:p>
      </dsp:txBody>
      <dsp:txXfrm>
        <a:off x="2543965" y="208768"/>
        <a:ext cx="1008068" cy="796541"/>
      </dsp:txXfrm>
    </dsp:sp>
    <dsp:sp modelId="{C6909F04-6F7A-4E10-A49D-FB57BC1BB10C}">
      <dsp:nvSpPr>
        <dsp:cNvPr id="0" name=""/>
        <dsp:cNvSpPr/>
      </dsp:nvSpPr>
      <dsp:spPr>
        <a:xfrm rot="18000000">
          <a:off x="3057893" y="1450053"/>
          <a:ext cx="1665157" cy="430607"/>
        </a:xfrm>
        <a:prstGeom prst="leftArrow">
          <a:avLst>
            <a:gd name="adj1" fmla="val 60000"/>
            <a:gd name="adj2" fmla="val 50000"/>
          </a:avLst>
        </a:prstGeom>
        <a:gradFill rotWithShape="0">
          <a:gsLst>
            <a:gs pos="0">
              <a:schemeClr val="accent1">
                <a:tint val="60000"/>
                <a:hueOff val="0"/>
                <a:satOff val="0"/>
                <a:lumOff val="0"/>
                <a:alphaOff val="0"/>
                <a:shade val="51000"/>
                <a:satMod val="130000"/>
              </a:schemeClr>
            </a:gs>
            <a:gs pos="80000">
              <a:schemeClr val="accent1">
                <a:tint val="60000"/>
                <a:hueOff val="0"/>
                <a:satOff val="0"/>
                <a:lumOff val="0"/>
                <a:alphaOff val="0"/>
                <a:shade val="93000"/>
                <a:satMod val="130000"/>
              </a:schemeClr>
            </a:gs>
            <a:gs pos="100000">
              <a:schemeClr val="accent1">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B443278E-5CCF-4A97-897C-797C11D2BB8B}">
      <dsp:nvSpPr>
        <dsp:cNvPr id="0" name=""/>
        <dsp:cNvSpPr/>
      </dsp:nvSpPr>
      <dsp:spPr>
        <a:xfrm>
          <a:off x="3777945" y="521270"/>
          <a:ext cx="1057632" cy="846105"/>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solidFill>
            <a:srgbClr val="C00000"/>
          </a:solid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20955" tIns="20955" rIns="20955" bIns="20955" numCol="1" spcCol="1270" anchor="ctr" anchorCtr="0">
          <a:noAutofit/>
        </a:bodyPr>
        <a:lstStyle/>
        <a:p>
          <a:pPr lvl="0" algn="ctr" defTabSz="488950">
            <a:lnSpc>
              <a:spcPct val="90000"/>
            </a:lnSpc>
            <a:spcBef>
              <a:spcPct val="0"/>
            </a:spcBef>
            <a:spcAft>
              <a:spcPct val="35000"/>
            </a:spcAft>
          </a:pPr>
          <a:r>
            <a:rPr lang="en-US" sz="1100" kern="1200" dirty="0"/>
            <a:t>Cultural Competency</a:t>
          </a:r>
        </a:p>
      </dsp:txBody>
      <dsp:txXfrm>
        <a:off x="3802727" y="546052"/>
        <a:ext cx="1008068" cy="796541"/>
      </dsp:txXfrm>
    </dsp:sp>
    <dsp:sp modelId="{CA39397E-2427-4F53-AD42-69E0D4E86EB7}">
      <dsp:nvSpPr>
        <dsp:cNvPr id="0" name=""/>
        <dsp:cNvSpPr/>
      </dsp:nvSpPr>
      <dsp:spPr>
        <a:xfrm rot="19800000">
          <a:off x="3674625" y="2066786"/>
          <a:ext cx="1665157" cy="430607"/>
        </a:xfrm>
        <a:prstGeom prst="leftArrow">
          <a:avLst>
            <a:gd name="adj1" fmla="val 60000"/>
            <a:gd name="adj2" fmla="val 50000"/>
          </a:avLst>
        </a:prstGeom>
        <a:gradFill rotWithShape="0">
          <a:gsLst>
            <a:gs pos="0">
              <a:schemeClr val="accent1">
                <a:tint val="60000"/>
                <a:hueOff val="0"/>
                <a:satOff val="0"/>
                <a:lumOff val="0"/>
                <a:alphaOff val="0"/>
                <a:shade val="51000"/>
                <a:satMod val="130000"/>
              </a:schemeClr>
            </a:gs>
            <a:gs pos="80000">
              <a:schemeClr val="accent1">
                <a:tint val="60000"/>
                <a:hueOff val="0"/>
                <a:satOff val="0"/>
                <a:lumOff val="0"/>
                <a:alphaOff val="0"/>
                <a:shade val="93000"/>
                <a:satMod val="130000"/>
              </a:schemeClr>
            </a:gs>
            <a:gs pos="100000">
              <a:schemeClr val="accent1">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95DBB5E6-ED3A-4A6F-86CA-C1558C7712A2}">
      <dsp:nvSpPr>
        <dsp:cNvPr id="0" name=""/>
        <dsp:cNvSpPr/>
      </dsp:nvSpPr>
      <dsp:spPr>
        <a:xfrm>
          <a:off x="4699423" y="1442747"/>
          <a:ext cx="1057632" cy="846105"/>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solidFill>
            <a:srgbClr val="C00000"/>
          </a:solid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20955" tIns="20955" rIns="20955" bIns="20955" numCol="1" spcCol="1270" anchor="ctr" anchorCtr="0">
          <a:noAutofit/>
        </a:bodyPr>
        <a:lstStyle/>
        <a:p>
          <a:pPr lvl="0" algn="ctr" defTabSz="488950">
            <a:lnSpc>
              <a:spcPct val="90000"/>
            </a:lnSpc>
            <a:spcBef>
              <a:spcPct val="0"/>
            </a:spcBef>
            <a:spcAft>
              <a:spcPct val="35000"/>
            </a:spcAft>
          </a:pPr>
          <a:r>
            <a:rPr lang="en-US" sz="1100" kern="1200" dirty="0"/>
            <a:t>Physical Resources</a:t>
          </a:r>
        </a:p>
      </dsp:txBody>
      <dsp:txXfrm>
        <a:off x="4724205" y="1467529"/>
        <a:ext cx="1008068" cy="796541"/>
      </dsp:txXfrm>
    </dsp:sp>
    <dsp:sp modelId="{FD4EA1D9-258A-4B44-910A-DA8893A04207}">
      <dsp:nvSpPr>
        <dsp:cNvPr id="0" name=""/>
        <dsp:cNvSpPr/>
      </dsp:nvSpPr>
      <dsp:spPr>
        <a:xfrm>
          <a:off x="3900365" y="2909258"/>
          <a:ext cx="1665157" cy="430607"/>
        </a:xfrm>
        <a:prstGeom prst="leftArrow">
          <a:avLst>
            <a:gd name="adj1" fmla="val 60000"/>
            <a:gd name="adj2" fmla="val 50000"/>
          </a:avLst>
        </a:prstGeom>
        <a:gradFill rotWithShape="0">
          <a:gsLst>
            <a:gs pos="0">
              <a:schemeClr val="accent1">
                <a:tint val="60000"/>
                <a:hueOff val="0"/>
                <a:satOff val="0"/>
                <a:lumOff val="0"/>
                <a:alphaOff val="0"/>
                <a:shade val="51000"/>
                <a:satMod val="130000"/>
              </a:schemeClr>
            </a:gs>
            <a:gs pos="80000">
              <a:schemeClr val="accent1">
                <a:tint val="60000"/>
                <a:hueOff val="0"/>
                <a:satOff val="0"/>
                <a:lumOff val="0"/>
                <a:alphaOff val="0"/>
                <a:shade val="93000"/>
                <a:satMod val="130000"/>
              </a:schemeClr>
            </a:gs>
            <a:gs pos="100000">
              <a:schemeClr val="accent1">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7338DDE3-2563-4AB6-AAAF-BE90D30C4A6B}">
      <dsp:nvSpPr>
        <dsp:cNvPr id="0" name=""/>
        <dsp:cNvSpPr/>
      </dsp:nvSpPr>
      <dsp:spPr>
        <a:xfrm>
          <a:off x="5036707" y="2701509"/>
          <a:ext cx="1057632" cy="846105"/>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solidFill>
            <a:srgbClr val="C00000"/>
          </a:solid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20955" tIns="20955" rIns="20955" bIns="20955" numCol="1" spcCol="1270" anchor="ctr" anchorCtr="0">
          <a:noAutofit/>
        </a:bodyPr>
        <a:lstStyle/>
        <a:p>
          <a:pPr lvl="0" algn="ctr" defTabSz="488950">
            <a:lnSpc>
              <a:spcPct val="90000"/>
            </a:lnSpc>
            <a:spcBef>
              <a:spcPct val="0"/>
            </a:spcBef>
            <a:spcAft>
              <a:spcPct val="35000"/>
            </a:spcAft>
          </a:pPr>
          <a:r>
            <a:rPr lang="en-US" sz="1100" kern="1200" dirty="0"/>
            <a:t>Grants Administration</a:t>
          </a:r>
        </a:p>
      </dsp:txBody>
      <dsp:txXfrm>
        <a:off x="5061489" y="2726291"/>
        <a:ext cx="1008068" cy="796541"/>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6CAFCAA-3FA4-43E4-B8FF-60F5DA783409}">
      <dsp:nvSpPr>
        <dsp:cNvPr id="0" name=""/>
        <dsp:cNvSpPr/>
      </dsp:nvSpPr>
      <dsp:spPr>
        <a:xfrm rot="16200000">
          <a:off x="-652224" y="653079"/>
          <a:ext cx="3531140" cy="2224980"/>
        </a:xfrm>
        <a:prstGeom prst="flowChartManualOperatio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0" tIns="0" rIns="139650" bIns="0" numCol="1" spcCol="1270" anchor="t" anchorCtr="0">
          <a:noAutofit/>
        </a:bodyPr>
        <a:lstStyle/>
        <a:p>
          <a:pPr lvl="0" algn="l" defTabSz="977900">
            <a:lnSpc>
              <a:spcPct val="90000"/>
            </a:lnSpc>
            <a:spcBef>
              <a:spcPct val="0"/>
            </a:spcBef>
            <a:spcAft>
              <a:spcPct val="35000"/>
            </a:spcAft>
          </a:pPr>
          <a:r>
            <a:rPr lang="en-US" sz="2200" kern="1200" dirty="0"/>
            <a:t>Cohesive</a:t>
          </a:r>
        </a:p>
        <a:p>
          <a:pPr marL="171450" lvl="1" indent="-171450" algn="l" defTabSz="755650">
            <a:lnSpc>
              <a:spcPct val="90000"/>
            </a:lnSpc>
            <a:spcBef>
              <a:spcPct val="0"/>
            </a:spcBef>
            <a:spcAft>
              <a:spcPct val="15000"/>
            </a:spcAft>
            <a:buChar char="••"/>
          </a:pPr>
          <a:r>
            <a:rPr lang="en-US" sz="1700" kern="1200" dirty="0"/>
            <a:t>Problem Statement</a:t>
          </a:r>
        </a:p>
        <a:p>
          <a:pPr marL="171450" lvl="1" indent="-171450" algn="l" defTabSz="755650">
            <a:lnSpc>
              <a:spcPct val="90000"/>
            </a:lnSpc>
            <a:spcBef>
              <a:spcPct val="0"/>
            </a:spcBef>
            <a:spcAft>
              <a:spcPct val="15000"/>
            </a:spcAft>
            <a:buChar char="••"/>
          </a:pPr>
          <a:r>
            <a:rPr lang="en-US" sz="1700" kern="1200" dirty="0"/>
            <a:t>Project Description</a:t>
          </a:r>
        </a:p>
        <a:p>
          <a:pPr marL="171450" lvl="1" indent="-171450" algn="l" defTabSz="755650">
            <a:lnSpc>
              <a:spcPct val="90000"/>
            </a:lnSpc>
            <a:spcBef>
              <a:spcPct val="0"/>
            </a:spcBef>
            <a:spcAft>
              <a:spcPct val="15000"/>
            </a:spcAft>
            <a:buChar char="••"/>
          </a:pPr>
          <a:r>
            <a:rPr lang="en-US" sz="1700" kern="1200" dirty="0"/>
            <a:t>Timeline/Activities</a:t>
          </a:r>
        </a:p>
        <a:p>
          <a:pPr marL="171450" lvl="1" indent="-171450" algn="l" defTabSz="755650">
            <a:lnSpc>
              <a:spcPct val="90000"/>
            </a:lnSpc>
            <a:spcBef>
              <a:spcPct val="0"/>
            </a:spcBef>
            <a:spcAft>
              <a:spcPct val="15000"/>
            </a:spcAft>
            <a:buChar char="••"/>
          </a:pPr>
          <a:r>
            <a:rPr lang="en-US" sz="1700" kern="1200" dirty="0"/>
            <a:t>Objectives</a:t>
          </a:r>
        </a:p>
      </dsp:txBody>
      <dsp:txXfrm rot="5400000">
        <a:off x="856" y="706227"/>
        <a:ext cx="2224980" cy="2118684"/>
      </dsp:txXfrm>
    </dsp:sp>
    <dsp:sp modelId="{21C999DC-2644-4C58-8F71-F985BEDDAE59}">
      <dsp:nvSpPr>
        <dsp:cNvPr id="0" name=""/>
        <dsp:cNvSpPr/>
      </dsp:nvSpPr>
      <dsp:spPr>
        <a:xfrm rot="16200000">
          <a:off x="1739629" y="653079"/>
          <a:ext cx="3531140" cy="2224980"/>
        </a:xfrm>
        <a:prstGeom prst="flowChartManualOperatio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0" tIns="0" rIns="139650" bIns="0" numCol="1" spcCol="1270" anchor="t" anchorCtr="0">
          <a:noAutofit/>
        </a:bodyPr>
        <a:lstStyle/>
        <a:p>
          <a:pPr lvl="0" algn="l" defTabSz="977900">
            <a:lnSpc>
              <a:spcPct val="90000"/>
            </a:lnSpc>
            <a:spcBef>
              <a:spcPct val="0"/>
            </a:spcBef>
            <a:spcAft>
              <a:spcPct val="35000"/>
            </a:spcAft>
          </a:pPr>
          <a:r>
            <a:rPr lang="en-US" sz="2200" kern="1200" dirty="0"/>
            <a:t>Amount</a:t>
          </a:r>
        </a:p>
        <a:p>
          <a:pPr marL="171450" lvl="1" indent="-171450" algn="l" defTabSz="755650">
            <a:lnSpc>
              <a:spcPct val="90000"/>
            </a:lnSpc>
            <a:spcBef>
              <a:spcPct val="0"/>
            </a:spcBef>
            <a:spcAft>
              <a:spcPct val="15000"/>
            </a:spcAft>
            <a:buChar char="••"/>
          </a:pPr>
          <a:r>
            <a:rPr lang="en-US" sz="1700" kern="1200" dirty="0"/>
            <a:t>Funding caps</a:t>
          </a:r>
        </a:p>
        <a:p>
          <a:pPr marL="171450" lvl="1" indent="-171450" algn="l" defTabSz="755650">
            <a:lnSpc>
              <a:spcPct val="90000"/>
            </a:lnSpc>
            <a:spcBef>
              <a:spcPct val="0"/>
            </a:spcBef>
            <a:spcAft>
              <a:spcPct val="15000"/>
            </a:spcAft>
            <a:buChar char="••"/>
          </a:pPr>
          <a:r>
            <a:rPr lang="en-US" sz="1700" kern="1200" dirty="0"/>
            <a:t>Reasonable</a:t>
          </a:r>
        </a:p>
      </dsp:txBody>
      <dsp:txXfrm rot="5400000">
        <a:off x="2392709" y="706227"/>
        <a:ext cx="2224980" cy="2118684"/>
      </dsp:txXfrm>
    </dsp:sp>
    <dsp:sp modelId="{AFC37C34-751C-428E-B4E2-F76CA28B0FDB}">
      <dsp:nvSpPr>
        <dsp:cNvPr id="0" name=""/>
        <dsp:cNvSpPr/>
      </dsp:nvSpPr>
      <dsp:spPr>
        <a:xfrm rot="16200000">
          <a:off x="4131484" y="653079"/>
          <a:ext cx="3531140" cy="2224980"/>
        </a:xfrm>
        <a:prstGeom prst="flowChartManualOperatio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0" tIns="0" rIns="139650" bIns="0" numCol="1" spcCol="1270" anchor="t" anchorCtr="0">
          <a:noAutofit/>
        </a:bodyPr>
        <a:lstStyle/>
        <a:p>
          <a:pPr lvl="0" algn="l" defTabSz="977900">
            <a:lnSpc>
              <a:spcPct val="90000"/>
            </a:lnSpc>
            <a:spcBef>
              <a:spcPct val="0"/>
            </a:spcBef>
            <a:spcAft>
              <a:spcPct val="35000"/>
            </a:spcAft>
          </a:pPr>
          <a:r>
            <a:rPr lang="en-US" sz="2200" kern="1200" dirty="0"/>
            <a:t>Narrative</a:t>
          </a:r>
        </a:p>
        <a:p>
          <a:pPr marL="171450" lvl="1" indent="-171450" algn="l" defTabSz="755650">
            <a:lnSpc>
              <a:spcPct val="90000"/>
            </a:lnSpc>
            <a:spcBef>
              <a:spcPct val="0"/>
            </a:spcBef>
            <a:spcAft>
              <a:spcPct val="15000"/>
            </a:spcAft>
            <a:buChar char="••"/>
          </a:pPr>
          <a:r>
            <a:rPr lang="en-US" sz="1700" kern="1200" dirty="0"/>
            <a:t>Required</a:t>
          </a:r>
        </a:p>
        <a:p>
          <a:pPr marL="171450" lvl="1" indent="-171450" algn="l" defTabSz="755650">
            <a:lnSpc>
              <a:spcPct val="90000"/>
            </a:lnSpc>
            <a:spcBef>
              <a:spcPct val="0"/>
            </a:spcBef>
            <a:spcAft>
              <a:spcPct val="15000"/>
            </a:spcAft>
            <a:buChar char="••"/>
          </a:pPr>
          <a:r>
            <a:rPr lang="en-US" sz="1700" kern="1200" dirty="0"/>
            <a:t>Further explanation of essential elements</a:t>
          </a:r>
        </a:p>
      </dsp:txBody>
      <dsp:txXfrm rot="5400000">
        <a:off x="4784564" y="706227"/>
        <a:ext cx="2224980" cy="2118684"/>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D196725-DDC8-4C7D-814E-DD4B3AE29D54}">
      <dsp:nvSpPr>
        <dsp:cNvPr id="0" name=""/>
        <dsp:cNvSpPr/>
      </dsp:nvSpPr>
      <dsp:spPr>
        <a:xfrm rot="5400000">
          <a:off x="-161455" y="166069"/>
          <a:ext cx="1076370" cy="753459"/>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lvl="0" algn="ctr" defTabSz="977900">
            <a:lnSpc>
              <a:spcPct val="90000"/>
            </a:lnSpc>
            <a:spcBef>
              <a:spcPct val="0"/>
            </a:spcBef>
            <a:spcAft>
              <a:spcPct val="35000"/>
            </a:spcAft>
          </a:pPr>
          <a:r>
            <a:rPr lang="en-US" sz="2200" kern="1200" dirty="0"/>
            <a:t> </a:t>
          </a:r>
        </a:p>
      </dsp:txBody>
      <dsp:txXfrm rot="-5400000">
        <a:off x="1" y="381344"/>
        <a:ext cx="753459" cy="322911"/>
      </dsp:txXfrm>
    </dsp:sp>
    <dsp:sp modelId="{AA28C961-07E8-4474-A2CB-BB11A8417997}">
      <dsp:nvSpPr>
        <dsp:cNvPr id="0" name=""/>
        <dsp:cNvSpPr/>
      </dsp:nvSpPr>
      <dsp:spPr>
        <a:xfrm rot="5400000">
          <a:off x="3909753" y="-2999323"/>
          <a:ext cx="394926" cy="6707514"/>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7800" tIns="15875" rIns="15875" bIns="15875" numCol="1" spcCol="1270" anchor="ctr" anchorCtr="0">
          <a:noAutofit/>
        </a:bodyPr>
        <a:lstStyle/>
        <a:p>
          <a:pPr marL="228600" lvl="1" indent="-228600" algn="l" defTabSz="1111250">
            <a:lnSpc>
              <a:spcPct val="90000"/>
            </a:lnSpc>
            <a:spcBef>
              <a:spcPct val="0"/>
            </a:spcBef>
            <a:spcAft>
              <a:spcPct val="15000"/>
            </a:spcAft>
            <a:buChar char="••"/>
          </a:pPr>
          <a:r>
            <a:rPr lang="en-US" sz="2500" kern="1200" dirty="0"/>
            <a:t>Multi-Jurisdictional Task Force (A01)</a:t>
          </a:r>
        </a:p>
      </dsp:txBody>
      <dsp:txXfrm rot="-5400000">
        <a:off x="753460" y="176249"/>
        <a:ext cx="6688235" cy="356368"/>
      </dsp:txXfrm>
    </dsp:sp>
    <dsp:sp modelId="{B89CAE54-431A-4303-8D7B-C43F65D64883}">
      <dsp:nvSpPr>
        <dsp:cNvPr id="0" name=""/>
        <dsp:cNvSpPr/>
      </dsp:nvSpPr>
      <dsp:spPr>
        <a:xfrm rot="5400000">
          <a:off x="-161455" y="1075857"/>
          <a:ext cx="1076370" cy="753459"/>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lvl="0" algn="ctr" defTabSz="977900">
            <a:lnSpc>
              <a:spcPct val="90000"/>
            </a:lnSpc>
            <a:spcBef>
              <a:spcPct val="0"/>
            </a:spcBef>
            <a:spcAft>
              <a:spcPct val="35000"/>
            </a:spcAft>
          </a:pPr>
          <a:r>
            <a:rPr lang="en-US" sz="2200" kern="1200" dirty="0"/>
            <a:t> </a:t>
          </a:r>
        </a:p>
      </dsp:txBody>
      <dsp:txXfrm rot="-5400000">
        <a:off x="1" y="1291132"/>
        <a:ext cx="753459" cy="322911"/>
      </dsp:txXfrm>
    </dsp:sp>
    <dsp:sp modelId="{FDFF03C1-9A98-4B18-8F03-40516DC51CE2}">
      <dsp:nvSpPr>
        <dsp:cNvPr id="0" name=""/>
        <dsp:cNvSpPr/>
      </dsp:nvSpPr>
      <dsp:spPr>
        <a:xfrm rot="5400000">
          <a:off x="3813438" y="-2330268"/>
          <a:ext cx="543823" cy="6707514"/>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7800" tIns="15875" rIns="15875" bIns="15875" numCol="1" spcCol="1270" anchor="ctr" anchorCtr="0">
          <a:noAutofit/>
        </a:bodyPr>
        <a:lstStyle/>
        <a:p>
          <a:pPr marL="228600" lvl="1" indent="-228600" algn="l" defTabSz="1111250">
            <a:lnSpc>
              <a:spcPct val="90000"/>
            </a:lnSpc>
            <a:spcBef>
              <a:spcPct val="0"/>
            </a:spcBef>
            <a:spcAft>
              <a:spcPct val="15000"/>
            </a:spcAft>
            <a:buChar char="••"/>
          </a:pPr>
          <a:r>
            <a:rPr lang="en-US" sz="2500" kern="1200" dirty="0"/>
            <a:t>Law Enforcement Programs (A02)</a:t>
          </a:r>
        </a:p>
      </dsp:txBody>
      <dsp:txXfrm rot="-5400000">
        <a:off x="731593" y="778124"/>
        <a:ext cx="6680967" cy="490729"/>
      </dsp:txXfrm>
    </dsp:sp>
    <dsp:sp modelId="{81EAAAD5-742B-4FBE-90FC-A3875ACE3943}">
      <dsp:nvSpPr>
        <dsp:cNvPr id="0" name=""/>
        <dsp:cNvSpPr/>
      </dsp:nvSpPr>
      <dsp:spPr>
        <a:xfrm rot="5400000">
          <a:off x="-161455" y="2113555"/>
          <a:ext cx="1076370" cy="753459"/>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lvl="0" algn="ctr" defTabSz="977900">
            <a:lnSpc>
              <a:spcPct val="90000"/>
            </a:lnSpc>
            <a:spcBef>
              <a:spcPct val="0"/>
            </a:spcBef>
            <a:spcAft>
              <a:spcPct val="35000"/>
            </a:spcAft>
          </a:pPr>
          <a:r>
            <a:rPr lang="en-US" sz="2200" kern="1200" dirty="0"/>
            <a:t> </a:t>
          </a:r>
        </a:p>
      </dsp:txBody>
      <dsp:txXfrm rot="-5400000">
        <a:off x="1" y="2328830"/>
        <a:ext cx="753459" cy="322911"/>
      </dsp:txXfrm>
    </dsp:sp>
    <dsp:sp modelId="{5D7618AB-C8DE-4355-9B9E-D77CA4E455D7}">
      <dsp:nvSpPr>
        <dsp:cNvPr id="0" name=""/>
        <dsp:cNvSpPr/>
      </dsp:nvSpPr>
      <dsp:spPr>
        <a:xfrm rot="5400000">
          <a:off x="3729826" y="-1452367"/>
          <a:ext cx="754779" cy="6707514"/>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7800" tIns="15875" rIns="15875" bIns="15875" numCol="1" spcCol="1270" anchor="ctr" anchorCtr="0">
          <a:noAutofit/>
        </a:bodyPr>
        <a:lstStyle/>
        <a:p>
          <a:pPr marL="228600" lvl="1" indent="-228600" algn="l" defTabSz="1111250">
            <a:lnSpc>
              <a:spcPct val="90000"/>
            </a:lnSpc>
            <a:spcBef>
              <a:spcPct val="0"/>
            </a:spcBef>
            <a:spcAft>
              <a:spcPct val="15000"/>
            </a:spcAft>
            <a:buChar char="••"/>
          </a:pPr>
          <a:r>
            <a:rPr lang="en-US" sz="2500" kern="1200" dirty="0"/>
            <a:t>Crime Prevention Programs (B01)</a:t>
          </a:r>
        </a:p>
      </dsp:txBody>
      <dsp:txXfrm rot="-5400000">
        <a:off x="753459" y="1560845"/>
        <a:ext cx="6670669" cy="681089"/>
      </dsp:txXfrm>
    </dsp:sp>
    <dsp:sp modelId="{D9936D84-2E0A-4511-BA4E-93ECBAFAAA92}">
      <dsp:nvSpPr>
        <dsp:cNvPr id="0" name=""/>
        <dsp:cNvSpPr/>
      </dsp:nvSpPr>
      <dsp:spPr>
        <a:xfrm rot="5400000">
          <a:off x="-161455" y="3073513"/>
          <a:ext cx="1076370" cy="753459"/>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875" tIns="15875" rIns="15875" bIns="15875" numCol="1" spcCol="1270" anchor="ctr" anchorCtr="0">
          <a:noAutofit/>
        </a:bodyPr>
        <a:lstStyle/>
        <a:p>
          <a:pPr lvl="0" algn="ctr" defTabSz="1111250">
            <a:lnSpc>
              <a:spcPct val="90000"/>
            </a:lnSpc>
            <a:spcBef>
              <a:spcPct val="0"/>
            </a:spcBef>
            <a:spcAft>
              <a:spcPct val="35000"/>
            </a:spcAft>
          </a:pPr>
          <a:endParaRPr lang="en-US" sz="2500" kern="1200" dirty="0"/>
        </a:p>
      </dsp:txBody>
      <dsp:txXfrm rot="-5400000">
        <a:off x="1" y="3288788"/>
        <a:ext cx="753459" cy="322911"/>
      </dsp:txXfrm>
    </dsp:sp>
    <dsp:sp modelId="{4C9ECCB3-30EE-4AAB-8379-F291D08144F6}">
      <dsp:nvSpPr>
        <dsp:cNvPr id="0" name=""/>
        <dsp:cNvSpPr/>
      </dsp:nvSpPr>
      <dsp:spPr>
        <a:xfrm rot="5400000">
          <a:off x="3757396" y="-537109"/>
          <a:ext cx="699640" cy="6707514"/>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7800" tIns="15875" rIns="15875" bIns="15875" numCol="1" spcCol="1270" anchor="ctr" anchorCtr="0">
          <a:noAutofit/>
        </a:bodyPr>
        <a:lstStyle/>
        <a:p>
          <a:pPr marL="228600" lvl="1" indent="-228600" algn="l" defTabSz="1111250">
            <a:lnSpc>
              <a:spcPct val="90000"/>
            </a:lnSpc>
            <a:spcBef>
              <a:spcPct val="0"/>
            </a:spcBef>
            <a:spcAft>
              <a:spcPct val="15000"/>
            </a:spcAft>
            <a:buChar char="••"/>
          </a:pPr>
          <a:r>
            <a:rPr lang="en-US" sz="2500" kern="1200" dirty="0"/>
            <a:t>Adult &amp; Juvenile Corrections, Community Corrections, Reentry Programs (C01)</a:t>
          </a:r>
        </a:p>
      </dsp:txBody>
      <dsp:txXfrm rot="-5400000">
        <a:off x="753459" y="2500982"/>
        <a:ext cx="6673360" cy="631332"/>
      </dsp:txXfrm>
    </dsp:sp>
    <dsp:sp modelId="{5BFC5E17-7839-49E4-B746-D5730DC52808}">
      <dsp:nvSpPr>
        <dsp:cNvPr id="0" name=""/>
        <dsp:cNvSpPr/>
      </dsp:nvSpPr>
      <dsp:spPr>
        <a:xfrm rot="5400000">
          <a:off x="-161455" y="4033471"/>
          <a:ext cx="1076370" cy="753459"/>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lvl="0" algn="ctr" defTabSz="977900">
            <a:lnSpc>
              <a:spcPct val="90000"/>
            </a:lnSpc>
            <a:spcBef>
              <a:spcPct val="0"/>
            </a:spcBef>
            <a:spcAft>
              <a:spcPct val="35000"/>
            </a:spcAft>
          </a:pPr>
          <a:endParaRPr lang="en-US" sz="2200" kern="1200" dirty="0"/>
        </a:p>
      </dsp:txBody>
      <dsp:txXfrm rot="-5400000">
        <a:off x="1" y="4248746"/>
        <a:ext cx="753459" cy="322911"/>
      </dsp:txXfrm>
    </dsp:sp>
    <dsp:sp modelId="{AD45AA56-9C72-4669-A49E-AB1F4469B68B}">
      <dsp:nvSpPr>
        <dsp:cNvPr id="0" name=""/>
        <dsp:cNvSpPr/>
      </dsp:nvSpPr>
      <dsp:spPr>
        <a:xfrm rot="5400000">
          <a:off x="3736133" y="509302"/>
          <a:ext cx="699640" cy="6707514"/>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6464" tIns="13970" rIns="13970" bIns="13970" numCol="1" spcCol="1270" anchor="ctr" anchorCtr="0">
          <a:noAutofit/>
        </a:bodyPr>
        <a:lstStyle/>
        <a:p>
          <a:pPr marL="228600" lvl="1" indent="-228600" algn="l" defTabSz="977900">
            <a:lnSpc>
              <a:spcPct val="90000"/>
            </a:lnSpc>
            <a:spcBef>
              <a:spcPct val="0"/>
            </a:spcBef>
            <a:spcAft>
              <a:spcPct val="15000"/>
            </a:spcAft>
            <a:buChar char="••"/>
          </a:pPr>
          <a:r>
            <a:rPr lang="en-US" sz="2200" kern="1200"/>
            <a:t>Courts, Specialized Dockets, Defense and Prosecution (D02)</a:t>
          </a:r>
        </a:p>
      </dsp:txBody>
      <dsp:txXfrm rot="-5400000">
        <a:off x="732196" y="3547393"/>
        <a:ext cx="6673360" cy="631332"/>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72E29B2-8A88-44CA-BC55-13AFA1F01631}">
      <dsp:nvSpPr>
        <dsp:cNvPr id="0" name=""/>
        <dsp:cNvSpPr/>
      </dsp:nvSpPr>
      <dsp:spPr>
        <a:xfrm>
          <a:off x="0" y="0"/>
          <a:ext cx="6541770" cy="137160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lvl="0" algn="l" defTabSz="1155700" rtl="0">
            <a:lnSpc>
              <a:spcPct val="90000"/>
            </a:lnSpc>
            <a:spcBef>
              <a:spcPct val="0"/>
            </a:spcBef>
            <a:spcAft>
              <a:spcPct val="35000"/>
            </a:spcAft>
          </a:pPr>
          <a:r>
            <a:rPr lang="en-US" sz="2600" kern="1200" dirty="0">
              <a:solidFill>
                <a:schemeClr val="accent4"/>
              </a:solidFill>
            </a:rPr>
            <a:t>First two years: CJCC/OCJS funds 75% of total operating costs with a 25% match.</a:t>
          </a:r>
        </a:p>
      </dsp:txBody>
      <dsp:txXfrm>
        <a:off x="40173" y="40173"/>
        <a:ext cx="5061706" cy="1291254"/>
      </dsp:txXfrm>
    </dsp:sp>
    <dsp:sp modelId="{3DADE29B-CD0F-4489-9FB9-C757C8F42C6F}">
      <dsp:nvSpPr>
        <dsp:cNvPr id="0" name=""/>
        <dsp:cNvSpPr/>
      </dsp:nvSpPr>
      <dsp:spPr>
        <a:xfrm>
          <a:off x="577214" y="1600199"/>
          <a:ext cx="6541770" cy="137160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lvl="0" algn="l" defTabSz="1155700" rtl="0">
            <a:lnSpc>
              <a:spcPct val="90000"/>
            </a:lnSpc>
            <a:spcBef>
              <a:spcPct val="0"/>
            </a:spcBef>
            <a:spcAft>
              <a:spcPct val="35000"/>
            </a:spcAft>
          </a:pPr>
          <a:r>
            <a:rPr lang="en-US" sz="2600" kern="1200" dirty="0">
              <a:solidFill>
                <a:schemeClr val="accent4"/>
              </a:solidFill>
            </a:rPr>
            <a:t>Third year: CJCC/OCJS funds 50% of total operating costs and agencies supply a 50% match.</a:t>
          </a:r>
        </a:p>
      </dsp:txBody>
      <dsp:txXfrm>
        <a:off x="617387" y="1640372"/>
        <a:ext cx="4992669" cy="1291254"/>
      </dsp:txXfrm>
    </dsp:sp>
    <dsp:sp modelId="{D8E9DB38-B93F-4BF2-949F-C8E9A4201D2E}">
      <dsp:nvSpPr>
        <dsp:cNvPr id="0" name=""/>
        <dsp:cNvSpPr/>
      </dsp:nvSpPr>
      <dsp:spPr>
        <a:xfrm>
          <a:off x="1154429" y="3200399"/>
          <a:ext cx="6541770" cy="137160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lvl="0" algn="l" defTabSz="1155700" rtl="0">
            <a:lnSpc>
              <a:spcPct val="90000"/>
            </a:lnSpc>
            <a:spcBef>
              <a:spcPct val="0"/>
            </a:spcBef>
            <a:spcAft>
              <a:spcPct val="35000"/>
            </a:spcAft>
          </a:pPr>
          <a:r>
            <a:rPr lang="en-US" sz="2600" kern="1200" dirty="0">
              <a:solidFill>
                <a:schemeClr val="accent4"/>
              </a:solidFill>
            </a:rPr>
            <a:t>Fourth year CJCC/OCJS funds 25% of total operating costs and agencies supply 75% match.</a:t>
          </a:r>
        </a:p>
      </dsp:txBody>
      <dsp:txXfrm>
        <a:off x="1194602" y="3240572"/>
        <a:ext cx="4992669" cy="1291254"/>
      </dsp:txXfrm>
    </dsp:sp>
    <dsp:sp modelId="{B3C04ECC-9FF5-4A74-93E6-EB22C39BA794}">
      <dsp:nvSpPr>
        <dsp:cNvPr id="0" name=""/>
        <dsp:cNvSpPr/>
      </dsp:nvSpPr>
      <dsp:spPr>
        <a:xfrm>
          <a:off x="5650230" y="1040130"/>
          <a:ext cx="891540" cy="891540"/>
        </a:xfrm>
        <a:prstGeom prst="downArrow">
          <a:avLst>
            <a:gd name="adj1" fmla="val 55000"/>
            <a:gd name="adj2" fmla="val 45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1600200">
            <a:lnSpc>
              <a:spcPct val="90000"/>
            </a:lnSpc>
            <a:spcBef>
              <a:spcPct val="0"/>
            </a:spcBef>
            <a:spcAft>
              <a:spcPct val="35000"/>
            </a:spcAft>
          </a:pPr>
          <a:endParaRPr lang="en-US" sz="3600" kern="1200"/>
        </a:p>
      </dsp:txBody>
      <dsp:txXfrm>
        <a:off x="5850826" y="1040130"/>
        <a:ext cx="490348" cy="670884"/>
      </dsp:txXfrm>
    </dsp:sp>
    <dsp:sp modelId="{477FBF7A-0BBE-4CF4-9E83-06DD29E8EF78}">
      <dsp:nvSpPr>
        <dsp:cNvPr id="0" name=""/>
        <dsp:cNvSpPr/>
      </dsp:nvSpPr>
      <dsp:spPr>
        <a:xfrm>
          <a:off x="6227445" y="2631186"/>
          <a:ext cx="891540" cy="891540"/>
        </a:xfrm>
        <a:prstGeom prst="downArrow">
          <a:avLst>
            <a:gd name="adj1" fmla="val 55000"/>
            <a:gd name="adj2" fmla="val 45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1600200">
            <a:lnSpc>
              <a:spcPct val="90000"/>
            </a:lnSpc>
            <a:spcBef>
              <a:spcPct val="0"/>
            </a:spcBef>
            <a:spcAft>
              <a:spcPct val="35000"/>
            </a:spcAft>
          </a:pPr>
          <a:endParaRPr lang="en-US" sz="3600" kern="1200"/>
        </a:p>
      </dsp:txBody>
      <dsp:txXfrm>
        <a:off x="6428041" y="2631186"/>
        <a:ext cx="490348" cy="670884"/>
      </dsp:txXfrm>
    </dsp:sp>
  </dsp:spTree>
</dsp:drawing>
</file>

<file path=ppt/diagrams/layout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7.xml><?xml version="1.0" encoding="utf-8"?>
<dgm:layoutDef xmlns:dgm="http://schemas.openxmlformats.org/drawingml/2006/diagram" xmlns:a="http://schemas.openxmlformats.org/drawingml/2006/main" uniqueId="urn:microsoft.com/office/officeart/2008/layout/PictureAccentList">
  <dgm:title val=""/>
  <dgm:desc val=""/>
  <dgm:catLst>
    <dgm:cat type="picture" pri="14000"/>
    <dgm:cat type="list" pri="14500"/>
  </dgm:catLst>
  <dgm:sampData>
    <dgm:dataModel>
      <dgm:ptLst>
        <dgm:pt modelId="0" type="doc"/>
        <dgm:pt modelId="1">
          <dgm:prSet phldr="1"/>
        </dgm:pt>
        <dgm:pt modelId="11">
          <dgm:prSet phldr="1"/>
        </dgm:pt>
        <dgm:pt modelId="12">
          <dgm:prSet phldr="1"/>
        </dgm:pt>
      </dgm:ptLst>
      <dgm:cxnLst>
        <dgm:cxn modelId="4" srcId="0" destId="1" srcOrd="0" destOrd="0"/>
        <dgm:cxn modelId="5" srcId="1" destId="11" srcOrd="0" destOrd="0"/>
        <dgm:cxn modelId="6" srcId="1" destId="12" srcOrd="1" destOrd="0"/>
      </dgm:cxnLst>
      <dgm:bg/>
      <dgm:whole/>
    </dgm:dataModel>
  </dgm:sampData>
  <dgm:styleData>
    <dgm:dataModel>
      <dgm:ptLst>
        <dgm:pt modelId="0" type="doc"/>
        <dgm:pt modelId="1"/>
        <dgm:pt modelId="11"/>
        <dgm:pt modelId="12"/>
        <dgm:pt modelId="13"/>
      </dgm:ptLst>
      <dgm:cxnLst>
        <dgm:cxn modelId="4" srcId="0" destId="1" srcOrd="0" destOrd="0"/>
        <dgm:cxn modelId="5" srcId="1" destId="11" srcOrd="0" destOrd="0"/>
        <dgm:cxn modelId="6" srcId="1" destId="12" srcOrd="0" destOrd="0"/>
        <dgm:cxn modelId="14" srcId="1" destId="13" srcOrd="0" destOrd="0"/>
      </dgm:cxnLst>
      <dgm:bg/>
      <dgm:whole/>
    </dgm:dataModel>
  </dgm:styleData>
  <dgm:clrData>
    <dgm:dataModel>
      <dgm:ptLst>
        <dgm:pt modelId="0" type="doc"/>
        <dgm:pt modelId="1"/>
        <dgm:pt modelId="11"/>
        <dgm:pt modelId="12"/>
        <dgm:pt modelId="13"/>
      </dgm:ptLst>
      <dgm:cxnLst>
        <dgm:cxn modelId="4" srcId="0" destId="1" srcOrd="0" destOrd="0"/>
        <dgm:cxn modelId="5" srcId="1" destId="11" srcOrd="0" destOrd="0"/>
        <dgm:cxn modelId="6" srcId="1" destId="12" srcOrd="0" destOrd="0"/>
        <dgm:cxn modelId="14" srcId="1" destId="13" srcOrd="0" destOrd="0"/>
      </dgm:cxnLst>
      <dgm:bg/>
      <dgm:whole/>
    </dgm:dataModel>
  </dgm:clrData>
  <dgm:layoutNode name="layout">
    <dgm:varLst>
      <dgm:chMax/>
      <dgm:chPref/>
      <dgm:dir/>
      <dgm:animOne val="branch"/>
      <dgm:animLvl val="lvl"/>
      <dgm:resizeHandles/>
    </dgm:varLst>
    <dgm:choose name="Name0">
      <dgm:if name="Name1" func="var" arg="dir" op="equ" val="norm">
        <dgm:alg type="hierChild">
          <dgm:param type="linDir" val="fromL"/>
        </dgm:alg>
      </dgm:if>
      <dgm:else name="Name2">
        <dgm:alg type="hierChild">
          <dgm:param type="linDir" val="fromL"/>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primFontSz" for="des" forName="childText" refType="primFontSz" refFor="des" refForName="rootText" op="lte"/>
      <dgm:constr type="w" for="des" forName="rootComposite" refType="w" fact="4"/>
      <dgm:constr type="h" for="des" forName="rootComposite" refType="h"/>
      <dgm:constr type="w" for="des" forName="childComposite" refType="w" refFor="des" refForName="rootComposite"/>
      <dgm:constr type="h" for="des" forName="childComposite" refType="h" refFor="des" refForName="rootComposite"/>
      <dgm:constr type="sibSp" refType="w" refFor="des" refForName="rootComposite" fact="0.1"/>
      <dgm:constr type="sibSp" for="des" forName="childShape" refType="h" refFor="des" refForName="rootComposite" fact="0.12"/>
      <dgm:constr type="sp" for="des" forName="root" refType="h" refFor="des" refForName="rootComposite" fact="0.18"/>
    </dgm:constrLst>
    <dgm:ruleLst/>
    <dgm:forEach name="Name3" axis="ch">
      <dgm:forEach name="Name4" axis="self" ptType="node" cnt="1">
        <dgm:layoutNode name="root">
          <dgm:varLst>
            <dgm:chMax/>
            <dgm:chPref val="4"/>
          </dgm:varLst>
          <dgm:alg type="hierRoot"/>
          <dgm:shape xmlns:r="http://schemas.openxmlformats.org/officeDocument/2006/relationships" r:blip="">
            <dgm:adjLst/>
          </dgm:shape>
          <dgm:presOf/>
          <dgm:constrLst/>
          <dgm:ruleLst/>
          <dgm:layoutNode name="rootComposite">
            <dgm:varLst/>
            <dgm:alg type="composite"/>
            <dgm:shape xmlns:r="http://schemas.openxmlformats.org/officeDocument/2006/relationships" r:blip="">
              <dgm:adjLst/>
            </dgm:shape>
            <dgm:presOf axis="self" ptType="node" cnt="1"/>
            <dgm:constrLst>
              <dgm:constr type="l" for="ch" forName="rootText"/>
              <dgm:constr type="t" for="ch" forName="rootText"/>
              <dgm:constr type="w" for="ch" forName="rootText" refType="w"/>
              <dgm:constr type="h" for="ch" forName="rootText" refType="h"/>
            </dgm:constrLst>
            <dgm:ruleLst/>
            <dgm:layoutNode name="rootText" styleLbl="node0">
              <dgm:varLst>
                <dgm:chMax/>
                <dgm:chPref val="4"/>
              </dgm:varLst>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 type="primFontSz" val="65" fact="NaN" max="NaN"/>
              </dgm:ruleLst>
            </dgm:layoutNode>
          </dgm:layoutNode>
          <dgm:layoutNode name="childShape">
            <dgm:varLst>
              <dgm:chMax val="0"/>
              <dgm:chPref val="0"/>
            </dgm:varLst>
            <dgm:alg type="hierChild">
              <dgm:param type="chAlign" val="r"/>
              <dgm:param type="linDir" val="fromT"/>
              <dgm:param type="fallback" val="2D"/>
            </dgm:alg>
            <dgm:shape xmlns:r="http://schemas.openxmlformats.org/officeDocument/2006/relationships" r:blip="">
              <dgm:adjLst/>
            </dgm:shape>
            <dgm:presOf/>
            <dgm:constrLst/>
            <dgm:ruleLst/>
            <dgm:forEach name="Name5" axis="ch">
              <dgm:forEach name="Name6" axis="self" ptType="node">
                <dgm:layoutNode name="childComposite">
                  <dgm:varLst>
                    <dgm:chMax val="0"/>
                    <dgm:chPref val="0"/>
                  </dgm:varLst>
                  <dgm:alg type="composite"/>
                  <dgm:shape xmlns:r="http://schemas.openxmlformats.org/officeDocument/2006/relationships" r:blip="">
                    <dgm:adjLst/>
                  </dgm:shape>
                  <dgm:presOf/>
                  <dgm:choose name="Name7">
                    <dgm:if name="Name8" func="var" arg="dir" op="equ" val="norm">
                      <dgm:constrLst>
                        <dgm:constr type="w" for="ch" forName="Image" refType="h"/>
                        <dgm:constr type="h" for="ch" forName="Image" refType="h"/>
                        <dgm:constr type="l" for="ch" forName="Image"/>
                        <dgm:constr type="t" for="ch" forName="Image"/>
                        <dgm:constr type="h" for="ch" forName="childText" refType="h"/>
                        <dgm:constr type="l" for="ch" forName="childText" refType="w" refFor="ch" refForName="Image" fact="1.06"/>
                        <dgm:constr type="t" for="ch" forName="childText"/>
                      </dgm:constrLst>
                    </dgm:if>
                    <dgm:else name="Name9">
                      <dgm:constrLst>
                        <dgm:constr type="w" for="ch" forName="Image" refType="h"/>
                        <dgm:constr type="h" for="ch" forName="Image" refType="h"/>
                        <dgm:constr type="r" for="ch" forName="Image" refType="w"/>
                        <dgm:constr type="t" for="ch" forName="Image"/>
                        <dgm:constr type="h" for="ch" forName="childText" refType="h"/>
                        <dgm:constr type="t" for="ch" forName="childText"/>
                        <dgm:constr type="wOff" for="ch" forName="childText" refType="w" refFor="ch" refForName="Image" fact="-1.06"/>
                      </dgm:constrLst>
                    </dgm:else>
                  </dgm:choose>
                  <dgm:ruleLst/>
                  <dgm:layoutNode name="Image" styleLbl="node1">
                    <dgm:alg type="sp"/>
                    <dgm:shape xmlns:r="http://schemas.openxmlformats.org/officeDocument/2006/relationships" type="roundRect" r:blip="" blipPhldr="1">
                      <dgm:adjLst>
                        <dgm:adj idx="1" val="0.1667"/>
                      </dgm:adjLst>
                    </dgm:shape>
                    <dgm:presOf/>
                  </dgm:layoutNode>
                  <dgm:layoutNode name="childText" styleLbl="lnNode1">
                    <dgm:varLst>
                      <dgm:chMax val="0"/>
                      <dgm:chPref val="0"/>
                      <dgm:bulletEnabled val="1"/>
                    </dgm:varLst>
                    <dgm:alg type="tx"/>
                    <dgm:shape xmlns:r="http://schemas.openxmlformats.org/officeDocument/2006/relationships" type="roundRect" r:blip="">
                      <dgm:adjLst>
                        <dgm:adj idx="1" val="0.1667"/>
                      </dgm:adjLst>
                    </dgm:shape>
                    <dgm:presOf axis="self desOrSelf" ptType="node node" st="1 1" cnt="1 0"/>
                    <dgm:ruleLst>
                      <dgm:rule type="primFontSz" val="5" fact="NaN" max="NaN"/>
                    </dgm:ruleLst>
                  </dgm:layoutNode>
                </dgm:layoutNode>
              </dgm:forEach>
            </dgm:forEach>
          </dgm:layoutNode>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0.18269</cdr:x>
      <cdr:y>0.7931</cdr:y>
    </cdr:from>
    <cdr:to>
      <cdr:x>0.29808</cdr:x>
      <cdr:y>1</cdr:y>
    </cdr:to>
    <cdr:sp macro="" textlink="">
      <cdr:nvSpPr>
        <cdr:cNvPr id="2" name="TextBox 1"/>
        <cdr:cNvSpPr txBox="1"/>
      </cdr:nvSpPr>
      <cdr:spPr>
        <a:xfrm xmlns:a="http://schemas.openxmlformats.org/drawingml/2006/main">
          <a:off x="1447800" y="3797300"/>
          <a:ext cx="9144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US" sz="1100" dirty="0"/>
        </a:p>
      </cdr:txBody>
    </cdr:sp>
  </cdr:relSizeAnchor>
  <cdr:relSizeAnchor xmlns:cdr="http://schemas.openxmlformats.org/drawingml/2006/chartDrawing">
    <cdr:from>
      <cdr:x>0.01923</cdr:x>
      <cdr:y>0.06609</cdr:y>
    </cdr:from>
    <cdr:to>
      <cdr:x>0.34615</cdr:x>
      <cdr:y>0.20402</cdr:y>
    </cdr:to>
    <cdr:sp macro="" textlink="">
      <cdr:nvSpPr>
        <cdr:cNvPr id="3" name="TextBox 2"/>
        <cdr:cNvSpPr txBox="1"/>
      </cdr:nvSpPr>
      <cdr:spPr>
        <a:xfrm xmlns:a="http://schemas.openxmlformats.org/drawingml/2006/main">
          <a:off x="152400" y="292100"/>
          <a:ext cx="2590800" cy="6096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dirty="0"/>
        </a:p>
      </cdr:txBody>
    </cdr:sp>
  </cdr:relSizeAnchor>
  <cdr:relSizeAnchor xmlns:cdr="http://schemas.openxmlformats.org/drawingml/2006/chartDrawing">
    <cdr:from>
      <cdr:x>0.14423</cdr:x>
      <cdr:y>0.42816</cdr:y>
    </cdr:from>
    <cdr:to>
      <cdr:x>0.39423</cdr:x>
      <cdr:y>0.53161</cdr:y>
    </cdr:to>
    <cdr:sp macro="" textlink="">
      <cdr:nvSpPr>
        <cdr:cNvPr id="4" name="TextBox 3"/>
        <cdr:cNvSpPr txBox="1"/>
      </cdr:nvSpPr>
      <cdr:spPr>
        <a:xfrm xmlns:a="http://schemas.openxmlformats.org/drawingml/2006/main">
          <a:off x="1143000" y="1892300"/>
          <a:ext cx="1981200" cy="4572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dirty="0"/>
        </a:p>
      </cdr:txBody>
    </cdr:sp>
  </cdr:relSizeAnchor>
  <cdr:relSizeAnchor xmlns:cdr="http://schemas.openxmlformats.org/drawingml/2006/chartDrawing">
    <cdr:from>
      <cdr:x>0.16346</cdr:x>
      <cdr:y>0.46264</cdr:y>
    </cdr:from>
    <cdr:to>
      <cdr:x>0.38462</cdr:x>
      <cdr:y>0.53161</cdr:y>
    </cdr:to>
    <cdr:sp macro="" textlink="">
      <cdr:nvSpPr>
        <cdr:cNvPr id="5" name="TextBox 4"/>
        <cdr:cNvSpPr txBox="1"/>
      </cdr:nvSpPr>
      <cdr:spPr>
        <a:xfrm xmlns:a="http://schemas.openxmlformats.org/drawingml/2006/main">
          <a:off x="1295400" y="2044700"/>
          <a:ext cx="1752600" cy="3048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dirty="0"/>
        </a:p>
      </cdr:txBody>
    </cdr:sp>
  </cdr:relSizeAnchor>
  <cdr:relSizeAnchor xmlns:cdr="http://schemas.openxmlformats.org/drawingml/2006/chartDrawing">
    <cdr:from>
      <cdr:x>0.02885</cdr:x>
      <cdr:y>0.04885</cdr:y>
    </cdr:from>
    <cdr:to>
      <cdr:x>0.25962</cdr:x>
      <cdr:y>0.13506</cdr:y>
    </cdr:to>
    <cdr:sp macro="" textlink="">
      <cdr:nvSpPr>
        <cdr:cNvPr id="6" name="TextBox 5"/>
        <cdr:cNvSpPr txBox="1"/>
      </cdr:nvSpPr>
      <cdr:spPr>
        <a:xfrm xmlns:a="http://schemas.openxmlformats.org/drawingml/2006/main">
          <a:off x="228600" y="215900"/>
          <a:ext cx="1828800" cy="3810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dirty="0"/>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3794" name="Rectangle 2"/>
          <p:cNvSpPr>
            <a:spLocks noGrp="1" noChangeArrowheads="1"/>
          </p:cNvSpPr>
          <p:nvPr>
            <p:ph type="hdr" sz="quarter"/>
          </p:nvPr>
        </p:nvSpPr>
        <p:spPr bwMode="auto">
          <a:xfrm>
            <a:off x="0" y="2"/>
            <a:ext cx="3043450" cy="464980"/>
          </a:xfrm>
          <a:prstGeom prst="rect">
            <a:avLst/>
          </a:prstGeom>
          <a:noFill/>
          <a:ln w="9525">
            <a:noFill/>
            <a:miter lim="800000"/>
            <a:headEnd/>
            <a:tailEnd/>
          </a:ln>
          <a:effectLst/>
        </p:spPr>
        <p:txBody>
          <a:bodyPr vert="horz" wrap="square" lIns="92261" tIns="46131" rIns="92261" bIns="46131" numCol="1" anchor="t" anchorCtr="0" compatLnSpc="1">
            <a:prstTxWarp prst="textNoShape">
              <a:avLst/>
            </a:prstTxWarp>
          </a:bodyPr>
          <a:lstStyle>
            <a:lvl1pPr eaLnBrk="1" hangingPunct="1">
              <a:defRPr sz="1200"/>
            </a:lvl1pPr>
          </a:lstStyle>
          <a:p>
            <a:endParaRPr lang="en-US"/>
          </a:p>
        </p:txBody>
      </p:sp>
      <p:sp>
        <p:nvSpPr>
          <p:cNvPr id="33795" name="Rectangle 3"/>
          <p:cNvSpPr>
            <a:spLocks noGrp="1" noChangeArrowheads="1"/>
          </p:cNvSpPr>
          <p:nvPr>
            <p:ph type="dt" sz="quarter" idx="1"/>
          </p:nvPr>
        </p:nvSpPr>
        <p:spPr bwMode="auto">
          <a:xfrm>
            <a:off x="3978066" y="2"/>
            <a:ext cx="3043450" cy="464980"/>
          </a:xfrm>
          <a:prstGeom prst="rect">
            <a:avLst/>
          </a:prstGeom>
          <a:noFill/>
          <a:ln w="9525">
            <a:noFill/>
            <a:miter lim="800000"/>
            <a:headEnd/>
            <a:tailEnd/>
          </a:ln>
          <a:effectLst/>
        </p:spPr>
        <p:txBody>
          <a:bodyPr vert="horz" wrap="square" lIns="92261" tIns="46131" rIns="92261" bIns="46131" numCol="1" anchor="t" anchorCtr="0" compatLnSpc="1">
            <a:prstTxWarp prst="textNoShape">
              <a:avLst/>
            </a:prstTxWarp>
          </a:bodyPr>
          <a:lstStyle>
            <a:lvl1pPr algn="r" eaLnBrk="1" hangingPunct="1">
              <a:defRPr sz="1200"/>
            </a:lvl1pPr>
          </a:lstStyle>
          <a:p>
            <a:endParaRPr lang="en-US"/>
          </a:p>
        </p:txBody>
      </p:sp>
      <p:sp>
        <p:nvSpPr>
          <p:cNvPr id="33796" name="Rectangle 4"/>
          <p:cNvSpPr>
            <a:spLocks noGrp="1" noChangeArrowheads="1"/>
          </p:cNvSpPr>
          <p:nvPr>
            <p:ph type="ftr" sz="quarter" idx="2"/>
          </p:nvPr>
        </p:nvSpPr>
        <p:spPr bwMode="auto">
          <a:xfrm>
            <a:off x="0" y="8842538"/>
            <a:ext cx="3043450" cy="464980"/>
          </a:xfrm>
          <a:prstGeom prst="rect">
            <a:avLst/>
          </a:prstGeom>
          <a:noFill/>
          <a:ln w="9525">
            <a:noFill/>
            <a:miter lim="800000"/>
            <a:headEnd/>
            <a:tailEnd/>
          </a:ln>
          <a:effectLst/>
        </p:spPr>
        <p:txBody>
          <a:bodyPr vert="horz" wrap="square" lIns="92261" tIns="46131" rIns="92261" bIns="46131" numCol="1" anchor="b" anchorCtr="0" compatLnSpc="1">
            <a:prstTxWarp prst="textNoShape">
              <a:avLst/>
            </a:prstTxWarp>
          </a:bodyPr>
          <a:lstStyle>
            <a:lvl1pPr eaLnBrk="1" hangingPunct="1">
              <a:defRPr sz="1200"/>
            </a:lvl1pPr>
          </a:lstStyle>
          <a:p>
            <a:endParaRPr lang="en-US"/>
          </a:p>
        </p:txBody>
      </p:sp>
      <p:sp>
        <p:nvSpPr>
          <p:cNvPr id="33797" name="Rectangle 5"/>
          <p:cNvSpPr>
            <a:spLocks noGrp="1" noChangeArrowheads="1"/>
          </p:cNvSpPr>
          <p:nvPr>
            <p:ph type="sldNum" sz="quarter" idx="3"/>
          </p:nvPr>
        </p:nvSpPr>
        <p:spPr bwMode="auto">
          <a:xfrm>
            <a:off x="3978066" y="8842538"/>
            <a:ext cx="3043450" cy="464980"/>
          </a:xfrm>
          <a:prstGeom prst="rect">
            <a:avLst/>
          </a:prstGeom>
          <a:noFill/>
          <a:ln w="9525">
            <a:noFill/>
            <a:miter lim="800000"/>
            <a:headEnd/>
            <a:tailEnd/>
          </a:ln>
          <a:effectLst/>
        </p:spPr>
        <p:txBody>
          <a:bodyPr vert="horz" wrap="square" lIns="92261" tIns="46131" rIns="92261" bIns="46131" numCol="1" anchor="b" anchorCtr="0" compatLnSpc="1">
            <a:prstTxWarp prst="textNoShape">
              <a:avLst/>
            </a:prstTxWarp>
          </a:bodyPr>
          <a:lstStyle>
            <a:lvl1pPr algn="r" eaLnBrk="1" hangingPunct="1">
              <a:defRPr sz="1200"/>
            </a:lvl1pPr>
          </a:lstStyle>
          <a:p>
            <a:fld id="{2940056E-6151-4A5D-8CA7-061E8F1AB0E4}" type="slidenum">
              <a:rPr lang="en-US"/>
              <a:pPr/>
              <a:t>‹#›</a:t>
            </a:fld>
            <a:endParaRPr lang="en-US"/>
          </a:p>
        </p:txBody>
      </p:sp>
    </p:spTree>
    <p:extLst>
      <p:ext uri="{BB962C8B-B14F-4D97-AF65-F5344CB8AC3E}">
        <p14:creationId xmlns:p14="http://schemas.microsoft.com/office/powerpoint/2010/main" val="29943228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2"/>
            <a:ext cx="3043450" cy="464980"/>
          </a:xfrm>
          <a:prstGeom prst="rect">
            <a:avLst/>
          </a:prstGeom>
        </p:spPr>
        <p:txBody>
          <a:bodyPr vert="horz" lIns="92261" tIns="46131" rIns="92261" bIns="46131" rtlCol="0"/>
          <a:lstStyle>
            <a:lvl1pPr algn="l">
              <a:defRPr sz="1200"/>
            </a:lvl1pPr>
          </a:lstStyle>
          <a:p>
            <a:endParaRPr lang="en-US"/>
          </a:p>
        </p:txBody>
      </p:sp>
      <p:sp>
        <p:nvSpPr>
          <p:cNvPr id="3" name="Date Placeholder 2"/>
          <p:cNvSpPr>
            <a:spLocks noGrp="1"/>
          </p:cNvSpPr>
          <p:nvPr>
            <p:ph type="dt" idx="1"/>
          </p:nvPr>
        </p:nvSpPr>
        <p:spPr>
          <a:xfrm>
            <a:off x="3978066" y="2"/>
            <a:ext cx="3043450" cy="464980"/>
          </a:xfrm>
          <a:prstGeom prst="rect">
            <a:avLst/>
          </a:prstGeom>
        </p:spPr>
        <p:txBody>
          <a:bodyPr vert="horz" lIns="92261" tIns="46131" rIns="92261" bIns="46131" rtlCol="0"/>
          <a:lstStyle>
            <a:lvl1pPr algn="r">
              <a:defRPr sz="1200"/>
            </a:lvl1pPr>
          </a:lstStyle>
          <a:p>
            <a:fld id="{7BD3B714-FD48-4FC0-B709-ADB8E74FCB36}" type="datetimeFigureOut">
              <a:rPr lang="en-US" smtClean="0"/>
              <a:t>6/16/2023</a:t>
            </a:fld>
            <a:endParaRPr lang="en-US"/>
          </a:p>
        </p:txBody>
      </p:sp>
      <p:sp>
        <p:nvSpPr>
          <p:cNvPr id="4" name="Slide Image Placeholder 3"/>
          <p:cNvSpPr>
            <a:spLocks noGrp="1" noRot="1" noChangeAspect="1"/>
          </p:cNvSpPr>
          <p:nvPr>
            <p:ph type="sldImg" idx="2"/>
          </p:nvPr>
        </p:nvSpPr>
        <p:spPr>
          <a:xfrm>
            <a:off x="1181100" y="696913"/>
            <a:ext cx="4660900" cy="3495675"/>
          </a:xfrm>
          <a:prstGeom prst="rect">
            <a:avLst/>
          </a:prstGeom>
          <a:noFill/>
          <a:ln w="12700">
            <a:solidFill>
              <a:prstClr val="black"/>
            </a:solidFill>
          </a:ln>
        </p:spPr>
        <p:txBody>
          <a:bodyPr vert="horz" lIns="92261" tIns="46131" rIns="92261" bIns="46131" rtlCol="0" anchor="ctr"/>
          <a:lstStyle/>
          <a:p>
            <a:endParaRPr lang="en-US"/>
          </a:p>
        </p:txBody>
      </p:sp>
      <p:sp>
        <p:nvSpPr>
          <p:cNvPr id="5" name="Notes Placeholder 4"/>
          <p:cNvSpPr>
            <a:spLocks noGrp="1"/>
          </p:cNvSpPr>
          <p:nvPr>
            <p:ph type="body" sz="quarter" idx="3"/>
          </p:nvPr>
        </p:nvSpPr>
        <p:spPr>
          <a:xfrm>
            <a:off x="702951" y="4421272"/>
            <a:ext cx="5617211" cy="4189570"/>
          </a:xfrm>
          <a:prstGeom prst="rect">
            <a:avLst/>
          </a:prstGeom>
        </p:spPr>
        <p:txBody>
          <a:bodyPr vert="horz" lIns="92261" tIns="46131" rIns="92261" bIns="46131"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42538"/>
            <a:ext cx="3043450" cy="464980"/>
          </a:xfrm>
          <a:prstGeom prst="rect">
            <a:avLst/>
          </a:prstGeom>
        </p:spPr>
        <p:txBody>
          <a:bodyPr vert="horz" lIns="92261" tIns="46131" rIns="92261" bIns="46131" rtlCol="0" anchor="b"/>
          <a:lstStyle>
            <a:lvl1pPr algn="l">
              <a:defRPr sz="1200"/>
            </a:lvl1pPr>
          </a:lstStyle>
          <a:p>
            <a:endParaRPr lang="en-US"/>
          </a:p>
        </p:txBody>
      </p:sp>
      <p:sp>
        <p:nvSpPr>
          <p:cNvPr id="7" name="Slide Number Placeholder 6"/>
          <p:cNvSpPr>
            <a:spLocks noGrp="1"/>
          </p:cNvSpPr>
          <p:nvPr>
            <p:ph type="sldNum" sz="quarter" idx="5"/>
          </p:nvPr>
        </p:nvSpPr>
        <p:spPr>
          <a:xfrm>
            <a:off x="3978066" y="8842538"/>
            <a:ext cx="3043450" cy="464980"/>
          </a:xfrm>
          <a:prstGeom prst="rect">
            <a:avLst/>
          </a:prstGeom>
        </p:spPr>
        <p:txBody>
          <a:bodyPr vert="horz" lIns="92261" tIns="46131" rIns="92261" bIns="46131" rtlCol="0" anchor="b"/>
          <a:lstStyle>
            <a:lvl1pPr algn="r">
              <a:defRPr sz="1200"/>
            </a:lvl1pPr>
          </a:lstStyle>
          <a:p>
            <a:fld id="{912F452B-08A2-44D3-87AE-ADB4642053EE}" type="slidenum">
              <a:rPr lang="en-US" smtClean="0"/>
              <a:t>‹#›</a:t>
            </a:fld>
            <a:endParaRPr lang="en-US"/>
          </a:p>
        </p:txBody>
      </p:sp>
    </p:spTree>
    <p:extLst>
      <p:ext uri="{BB962C8B-B14F-4D97-AF65-F5344CB8AC3E}">
        <p14:creationId xmlns:p14="http://schemas.microsoft.com/office/powerpoint/2010/main" val="26549688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ocjs.ohio.gov/oibrs/" TargetMode="External"/><Relationship Id="rId2" Type="http://schemas.openxmlformats.org/officeDocument/2006/relationships/slide" Target="../slides/slide8.xml"/><Relationship Id="rId1" Type="http://schemas.openxmlformats.org/officeDocument/2006/relationships/notesMaster" Target="../notesMasters/notesMaster1.xml"/><Relationship Id="rId4" Type="http://schemas.openxmlformats.org/officeDocument/2006/relationships/hyperlink" Target="http://codes.ohio.gov/orc/5502.62" TargetMode="Externa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publicsafety.ohio.gov/links/ocjs_StandardAssurances.pdf" TargetMode="External"/><Relationship Id="rId2" Type="http://schemas.openxmlformats.org/officeDocument/2006/relationships/slide" Target="../slides/slide11.xml"/><Relationship Id="rId1" Type="http://schemas.openxmlformats.org/officeDocument/2006/relationships/notesMaster" Target="../notesMasters/notesMaster1.xml"/><Relationship Id="rId5" Type="http://schemas.openxmlformats.org/officeDocument/2006/relationships/hyperlink" Target="https://www.ocjs.ohio.gov/Standard_Fed_Subgrant_Conditions.pdf" TargetMode="External"/><Relationship Id="rId4" Type="http://schemas.openxmlformats.org/officeDocument/2006/relationships/hyperlink" Target="https://www.sam.gov/SAM/" TargetMode="Externa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4458">
              <a:defRPr/>
            </a:pPr>
            <a:endParaRPr lang="en-US" dirty="0"/>
          </a:p>
        </p:txBody>
      </p:sp>
      <p:sp>
        <p:nvSpPr>
          <p:cNvPr id="4" name="Slide Number Placeholder 3"/>
          <p:cNvSpPr>
            <a:spLocks noGrp="1"/>
          </p:cNvSpPr>
          <p:nvPr>
            <p:ph type="sldNum" sz="quarter" idx="10"/>
          </p:nvPr>
        </p:nvSpPr>
        <p:spPr/>
        <p:txBody>
          <a:bodyPr/>
          <a:lstStyle/>
          <a:p>
            <a:fld id="{912F452B-08A2-44D3-87AE-ADB4642053EE}" type="slidenum">
              <a:rPr lang="en-US" smtClean="0"/>
              <a:t>1</a:t>
            </a:fld>
            <a:endParaRPr lang="en-US"/>
          </a:p>
        </p:txBody>
      </p:sp>
    </p:spTree>
    <p:extLst>
      <p:ext uri="{BB962C8B-B14F-4D97-AF65-F5344CB8AC3E}">
        <p14:creationId xmlns:p14="http://schemas.microsoft.com/office/powerpoint/2010/main" val="20321071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Today we’re going to cover</a:t>
            </a:r>
            <a:r>
              <a:rPr lang="en-US" baseline="0" dirty="0"/>
              <a:t> the following items:</a:t>
            </a:r>
          </a:p>
          <a:p>
            <a:endParaRPr lang="en-US" baseline="0" dirty="0"/>
          </a:p>
          <a:p>
            <a:pPr marL="173336" indent="-173336">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912F452B-08A2-44D3-87AE-ADB4642053EE}" type="slidenum">
              <a:rPr lang="en-US" smtClean="0"/>
              <a:t>2</a:t>
            </a:fld>
            <a:endParaRPr lang="en-US"/>
          </a:p>
        </p:txBody>
      </p:sp>
    </p:spTree>
    <p:extLst>
      <p:ext uri="{BB962C8B-B14F-4D97-AF65-F5344CB8AC3E}">
        <p14:creationId xmlns:p14="http://schemas.microsoft.com/office/powerpoint/2010/main" val="20933675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80000"/>
              </a:lnSpc>
            </a:pPr>
            <a:r>
              <a:rPr lang="en-US" dirty="0">
                <a:latin typeface="Calibri" pitchFamily="34" charset="0"/>
              </a:rPr>
              <a:t>OCJS is the lead criminal justice planning agency for the state of Ohio. And as such they are the state administering agency for the Edward Byrne Memorial Justice Assistance grant and the STOP Violence Against Women Act federal funding and  have been designated by Governor Mike DeWine to administer these funds for 2023.  The funds are passed through from OCJS to the CJCC to coordinate the local funding process.</a:t>
            </a:r>
          </a:p>
          <a:p>
            <a:pPr>
              <a:lnSpc>
                <a:spcPct val="80000"/>
              </a:lnSpc>
            </a:pPr>
            <a:endParaRPr lang="en-US" dirty="0">
              <a:latin typeface="Calibri" pitchFamily="34" charset="0"/>
            </a:endParaRPr>
          </a:p>
          <a:p>
            <a:pPr>
              <a:lnSpc>
                <a:spcPct val="80000"/>
              </a:lnSpc>
            </a:pPr>
            <a:endParaRPr lang="en-US" dirty="0">
              <a:latin typeface="Calibri" pitchFamily="34" charset="0"/>
            </a:endParaRPr>
          </a:p>
          <a:p>
            <a:endParaRPr lang="en-US" dirty="0"/>
          </a:p>
        </p:txBody>
      </p:sp>
      <p:sp>
        <p:nvSpPr>
          <p:cNvPr id="4" name="Slide Number Placeholder 3"/>
          <p:cNvSpPr>
            <a:spLocks noGrp="1"/>
          </p:cNvSpPr>
          <p:nvPr>
            <p:ph type="sldNum" sz="quarter" idx="10"/>
          </p:nvPr>
        </p:nvSpPr>
        <p:spPr/>
        <p:txBody>
          <a:bodyPr/>
          <a:lstStyle/>
          <a:p>
            <a:fld id="{912F452B-08A2-44D3-87AE-ADB4642053EE}" type="slidenum">
              <a:rPr lang="en-US" smtClean="0"/>
              <a:t>3</a:t>
            </a:fld>
            <a:endParaRPr lang="en-US"/>
          </a:p>
        </p:txBody>
      </p:sp>
    </p:spTree>
    <p:extLst>
      <p:ext uri="{BB962C8B-B14F-4D97-AF65-F5344CB8AC3E}">
        <p14:creationId xmlns:p14="http://schemas.microsoft.com/office/powerpoint/2010/main" val="1055715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12F452B-08A2-44D3-87AE-ADB4642053EE}" type="slidenum">
              <a:rPr lang="en-US" smtClean="0"/>
              <a:t>4</a:t>
            </a:fld>
            <a:endParaRPr lang="en-US"/>
          </a:p>
        </p:txBody>
      </p:sp>
    </p:spTree>
    <p:extLst>
      <p:ext uri="{BB962C8B-B14F-4D97-AF65-F5344CB8AC3E}">
        <p14:creationId xmlns:p14="http://schemas.microsoft.com/office/powerpoint/2010/main" val="12504758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100" b="1" dirty="0"/>
              <a:t> </a:t>
            </a:r>
            <a:r>
              <a:rPr lang="en-US" dirty="0">
                <a:latin typeface="Calibri" pitchFamily="34" charset="0"/>
              </a:rPr>
              <a:t>The Edward J. Byrne Memorial Justice Assistance Grant (JAG) program was established by passage of the fiscal year 2005 omnibus spending measure. The program is federally administered by the U.S. Department of Justice, Office of Justice Programs, Bureau of Justice Assistance.  JAG funds are designed to allow state and local governments to support a broad range of activities to prevent and control crime based on their own local needs and conditions. </a:t>
            </a:r>
            <a:endParaRPr lang="en-US" dirty="0"/>
          </a:p>
        </p:txBody>
      </p:sp>
      <p:sp>
        <p:nvSpPr>
          <p:cNvPr id="4" name="Slide Number Placeholder 3"/>
          <p:cNvSpPr>
            <a:spLocks noGrp="1"/>
          </p:cNvSpPr>
          <p:nvPr>
            <p:ph type="sldNum" sz="quarter" idx="10"/>
          </p:nvPr>
        </p:nvSpPr>
        <p:spPr/>
        <p:txBody>
          <a:bodyPr/>
          <a:lstStyle/>
          <a:p>
            <a:fld id="{912F452B-08A2-44D3-87AE-ADB4642053EE}" type="slidenum">
              <a:rPr lang="en-US" smtClean="0"/>
              <a:t>5</a:t>
            </a:fld>
            <a:endParaRPr lang="en-US"/>
          </a:p>
        </p:txBody>
      </p:sp>
    </p:spTree>
    <p:extLst>
      <p:ext uri="{BB962C8B-B14F-4D97-AF65-F5344CB8AC3E}">
        <p14:creationId xmlns:p14="http://schemas.microsoft.com/office/powerpoint/2010/main" val="30432774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Before</a:t>
            </a:r>
            <a:r>
              <a:rPr lang="en-US" baseline="0" dirty="0"/>
              <a:t> you begin the application, r</a:t>
            </a:r>
            <a:r>
              <a:rPr lang="en-US" dirty="0"/>
              <a:t>ead</a:t>
            </a:r>
            <a:r>
              <a:rPr lang="en-US" baseline="0" dirty="0"/>
              <a:t> the RFPs to verify your organizations eligibility; once you’ve done that you’ll want to make sure your project strategy aligns with the funding stream. And you’ll use the RFP to guide the writing of your application and we’ll cover those elements in more detail later in the presentation.</a:t>
            </a:r>
          </a:p>
          <a:p>
            <a:endParaRPr lang="en-US" baseline="0" dirty="0"/>
          </a:p>
          <a:p>
            <a:r>
              <a:rPr lang="en-US" baseline="0" dirty="0"/>
              <a:t>All applications must be submitted through the </a:t>
            </a:r>
            <a:r>
              <a:rPr lang="en-US" baseline="0" dirty="0" err="1"/>
              <a:t>Zengine</a:t>
            </a:r>
            <a:r>
              <a:rPr lang="en-US" baseline="0" dirty="0"/>
              <a:t> Portal for each respective application.  How to apply through the portal will be covered later in the presentation.</a:t>
            </a:r>
            <a:endParaRPr lang="en-US" dirty="0"/>
          </a:p>
        </p:txBody>
      </p:sp>
      <p:sp>
        <p:nvSpPr>
          <p:cNvPr id="4" name="Slide Number Placeholder 3"/>
          <p:cNvSpPr>
            <a:spLocks noGrp="1"/>
          </p:cNvSpPr>
          <p:nvPr>
            <p:ph type="sldNum" sz="quarter" idx="10"/>
          </p:nvPr>
        </p:nvSpPr>
        <p:spPr/>
        <p:txBody>
          <a:bodyPr/>
          <a:lstStyle/>
          <a:p>
            <a:fld id="{912F452B-08A2-44D3-87AE-ADB4642053EE}" type="slidenum">
              <a:rPr lang="en-US" smtClean="0"/>
              <a:t>6</a:t>
            </a:fld>
            <a:endParaRPr lang="en-US"/>
          </a:p>
        </p:txBody>
      </p:sp>
    </p:spTree>
    <p:extLst>
      <p:ext uri="{BB962C8B-B14F-4D97-AF65-F5344CB8AC3E}">
        <p14:creationId xmlns:p14="http://schemas.microsoft.com/office/powerpoint/2010/main" val="651128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4458">
              <a:defRPr/>
            </a:pPr>
            <a:r>
              <a:rPr lang="en-US" dirty="0"/>
              <a:t>A unit of local government has legislative autonomy, jurisdiction, and authority to act in certain circumstances. Units of government include a city, county, township, or village. These agencies act as the </a:t>
            </a:r>
            <a:r>
              <a:rPr lang="en-US" dirty="0" err="1"/>
              <a:t>subrecipients</a:t>
            </a:r>
            <a:r>
              <a:rPr lang="en-US" dirty="0"/>
              <a:t> while law enforcement agencies, courts, and mental health boards act as the implementing agencies.  On the title page you will be asked who the implementing agency is and who the </a:t>
            </a:r>
            <a:r>
              <a:rPr lang="en-US" dirty="0" err="1"/>
              <a:t>subgrantee</a:t>
            </a:r>
            <a:r>
              <a:rPr lang="en-US" dirty="0"/>
              <a:t> will be.  For example, if your are a non profit, you would be both, however, if you are a county agency such as a court or prosecutor’s office, you would note your agency as the implementing agency – Prosecutors office and the county would be the </a:t>
            </a:r>
            <a:r>
              <a:rPr lang="en-US" dirty="0" err="1"/>
              <a:t>subgrantee</a:t>
            </a:r>
            <a:r>
              <a:rPr lang="en-US" dirty="0"/>
              <a:t>.</a:t>
            </a:r>
          </a:p>
          <a:p>
            <a:pPr defTabSz="924458">
              <a:defRPr/>
            </a:pPr>
            <a:endParaRPr lang="en-US" dirty="0"/>
          </a:p>
          <a:p>
            <a:pPr defTabSz="924458">
              <a:defRPr/>
            </a:pPr>
            <a:r>
              <a:rPr lang="en-US" dirty="0"/>
              <a:t>If two or more jointly apply, one designee to take the lead role and identify that agency's fiscal officer</a:t>
            </a:r>
          </a:p>
          <a:p>
            <a:pPr defTabSz="924458">
              <a:defRPr/>
            </a:pPr>
            <a:r>
              <a:rPr lang="en-US" dirty="0"/>
              <a:t>.</a:t>
            </a:r>
          </a:p>
          <a:p>
            <a:endParaRPr lang="en-US" dirty="0"/>
          </a:p>
        </p:txBody>
      </p:sp>
      <p:sp>
        <p:nvSpPr>
          <p:cNvPr id="4" name="Slide Number Placeholder 3"/>
          <p:cNvSpPr>
            <a:spLocks noGrp="1"/>
          </p:cNvSpPr>
          <p:nvPr>
            <p:ph type="sldNum" sz="quarter" idx="10"/>
          </p:nvPr>
        </p:nvSpPr>
        <p:spPr/>
        <p:txBody>
          <a:bodyPr/>
          <a:lstStyle/>
          <a:p>
            <a:fld id="{912F452B-08A2-44D3-87AE-ADB4642053EE}" type="slidenum">
              <a:rPr lang="en-US" smtClean="0"/>
              <a:t>7</a:t>
            </a:fld>
            <a:endParaRPr lang="en-US"/>
          </a:p>
        </p:txBody>
      </p:sp>
    </p:spTree>
    <p:extLst>
      <p:ext uri="{BB962C8B-B14F-4D97-AF65-F5344CB8AC3E}">
        <p14:creationId xmlns:p14="http://schemas.microsoft.com/office/powerpoint/2010/main" val="13189602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fontAlgn="base"/>
            <a:r>
              <a:rPr lang="en-US" dirty="0"/>
              <a:t>Law enforcement agencies applying under this solicitation must be in compliance with crime statistics reporting, using either the </a:t>
            </a:r>
            <a:r>
              <a:rPr lang="en-US" u="sng" dirty="0">
                <a:hlinkClick r:id="rId3"/>
              </a:rPr>
              <a:t>Ohio Incident-Based Reporting System</a:t>
            </a:r>
            <a:r>
              <a:rPr lang="en-US" dirty="0"/>
              <a:t> (OIBRS) or the FBI Uniform Crime Reporting Program’s National Incident-Based Reporting System (NIBRS) Collection Application (NCA), per </a:t>
            </a:r>
            <a:r>
              <a:rPr lang="en-US" u="sng" dirty="0">
                <a:hlinkClick r:id="rId4"/>
              </a:rPr>
              <a:t>Ohio Revised Code Section 5502.62(C)(6)</a:t>
            </a:r>
            <a:r>
              <a:rPr lang="en-US" dirty="0"/>
              <a:t>.</a:t>
            </a:r>
          </a:p>
          <a:p>
            <a:pPr lvl="0" fontAlgn="base"/>
            <a:endParaRPr lang="en-US" dirty="0"/>
          </a:p>
          <a:p>
            <a:pPr defTabSz="924458">
              <a:defRPr/>
            </a:pPr>
            <a:r>
              <a:rPr lang="en-US" dirty="0"/>
              <a:t>All applicants are required to comply with the Federal Funding Accountability and Transparency Act that requires applicants to provide their </a:t>
            </a:r>
            <a:r>
              <a:rPr lang="en-US" dirty="0">
                <a:solidFill>
                  <a:srgbClr val="FF0000"/>
                </a:solidFill>
              </a:rPr>
              <a:t>Unique Entity ID (On April 4, 2022, the unique entity identifier used across the federal government changed from a DUNS number to he Unique Entity ID (generated by SAM.gov). </a:t>
            </a:r>
            <a:r>
              <a:rPr lang="en-US" dirty="0"/>
              <a:t>All FFATA information is required as an attachment of the grant materials. (FFATA Form).</a:t>
            </a:r>
          </a:p>
          <a:p>
            <a:pPr defTabSz="924458">
              <a:defRPr/>
            </a:pPr>
            <a:r>
              <a:rPr lang="en-US" dirty="0"/>
              <a:t>SAM.gov is the official US government system that consolidated the capabilities of CCR/</a:t>
            </a:r>
            <a:r>
              <a:rPr lang="en-US" dirty="0" err="1"/>
              <a:t>FedReg</a:t>
            </a:r>
            <a:r>
              <a:rPr lang="en-US" dirty="0"/>
              <a:t>, ORCA, and EPLS. Current registration and profile is required to be active throughout the grant period and renewed annually</a:t>
            </a:r>
            <a:r>
              <a:rPr lang="en-US" baseline="0" dirty="0"/>
              <a:t> – proof of SAM registration and active status is required as an attachment in the grant application.</a:t>
            </a:r>
          </a:p>
          <a:p>
            <a:pPr defTabSz="924458">
              <a:defRPr/>
            </a:pPr>
            <a:endParaRPr lang="en-US" baseline="0" dirty="0"/>
          </a:p>
          <a:p>
            <a:pPr defTabSz="924458">
              <a:defRPr/>
            </a:pPr>
            <a:endParaRPr lang="en-US" dirty="0"/>
          </a:p>
          <a:p>
            <a:pPr defTabSz="924458">
              <a:defRPr/>
            </a:pPr>
            <a:endParaRPr lang="en-US" dirty="0"/>
          </a:p>
          <a:p>
            <a:endParaRPr lang="en-US" i="1" dirty="0"/>
          </a:p>
          <a:p>
            <a:endParaRPr lang="en-US" dirty="0"/>
          </a:p>
        </p:txBody>
      </p:sp>
      <p:sp>
        <p:nvSpPr>
          <p:cNvPr id="4" name="Slide Number Placeholder 3"/>
          <p:cNvSpPr>
            <a:spLocks noGrp="1"/>
          </p:cNvSpPr>
          <p:nvPr>
            <p:ph type="sldNum" sz="quarter" idx="10"/>
          </p:nvPr>
        </p:nvSpPr>
        <p:spPr/>
        <p:txBody>
          <a:bodyPr/>
          <a:lstStyle/>
          <a:p>
            <a:fld id="{912F452B-08A2-44D3-87AE-ADB4642053EE}" type="slidenum">
              <a:rPr lang="en-US" smtClean="0"/>
              <a:t>8</a:t>
            </a:fld>
            <a:endParaRPr lang="en-US"/>
          </a:p>
        </p:txBody>
      </p:sp>
    </p:spTree>
    <p:extLst>
      <p:ext uri="{BB962C8B-B14F-4D97-AF65-F5344CB8AC3E}">
        <p14:creationId xmlns:p14="http://schemas.microsoft.com/office/powerpoint/2010/main" val="328737215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Once determine eligibility, will want</a:t>
            </a:r>
            <a:r>
              <a:rPr lang="en-US" baseline="0" dirty="0"/>
              <a:t> to make sure that your project strategy aligns with the funding stream.  The p</a:t>
            </a:r>
            <a:r>
              <a:rPr lang="en-US" dirty="0"/>
              <a:t>roject</a:t>
            </a:r>
            <a:r>
              <a:rPr lang="en-US" baseline="0" dirty="0"/>
              <a:t> strategy should be evidence-based or a based on a best practice model. Specifics regarding the evidence-based practice or best practice will be laid out in the project description section of the application narrative. Make sure that you provide a detailed discussion on evidence based practice and compliance to evidence based practices. We will discuss that further when discussing the narrative components.</a:t>
            </a:r>
            <a:endParaRPr lang="en-US" dirty="0"/>
          </a:p>
        </p:txBody>
      </p:sp>
      <p:sp>
        <p:nvSpPr>
          <p:cNvPr id="4" name="Slide Number Placeholder 3"/>
          <p:cNvSpPr>
            <a:spLocks noGrp="1"/>
          </p:cNvSpPr>
          <p:nvPr>
            <p:ph type="sldNum" sz="quarter" idx="10"/>
          </p:nvPr>
        </p:nvSpPr>
        <p:spPr/>
        <p:txBody>
          <a:bodyPr/>
          <a:lstStyle/>
          <a:p>
            <a:fld id="{912F452B-08A2-44D3-87AE-ADB4642053EE}" type="slidenum">
              <a:rPr lang="en-US" smtClean="0"/>
              <a:t>9</a:t>
            </a:fld>
            <a:endParaRPr lang="en-US"/>
          </a:p>
        </p:txBody>
      </p:sp>
    </p:spTree>
    <p:extLst>
      <p:ext uri="{BB962C8B-B14F-4D97-AF65-F5344CB8AC3E}">
        <p14:creationId xmlns:p14="http://schemas.microsoft.com/office/powerpoint/2010/main" val="28810912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rgbClr val="FF0000"/>
                </a:solidFill>
              </a:rPr>
              <a:t>The</a:t>
            </a:r>
            <a:r>
              <a:rPr lang="en-US" baseline="0" dirty="0">
                <a:solidFill>
                  <a:srgbClr val="FF0000"/>
                </a:solidFill>
              </a:rPr>
              <a:t> VAWA and JAG</a:t>
            </a:r>
            <a:r>
              <a:rPr lang="en-US" dirty="0">
                <a:solidFill>
                  <a:srgbClr val="FF0000"/>
                </a:solidFill>
              </a:rPr>
              <a:t> grants are reimbursement</a:t>
            </a:r>
            <a:r>
              <a:rPr lang="en-US" baseline="0" dirty="0">
                <a:solidFill>
                  <a:srgbClr val="FF0000"/>
                </a:solidFill>
              </a:rPr>
              <a:t> grants, funds will not be disbursed up front. To be reimbursed, a monthly financial report is submitted to the CJCC through the on line portal CJCC will review and approve the financial report for payment.  Reports must include supporting documentation that justify expenditures reported on the financial report.</a:t>
            </a:r>
          </a:p>
          <a:p>
            <a:r>
              <a:rPr lang="en-US" baseline="0" dirty="0">
                <a:solidFill>
                  <a:srgbClr val="FF0000"/>
                </a:solidFill>
              </a:rPr>
              <a:t>All costs in the budget must directly relate to the proposed project.  </a:t>
            </a:r>
          </a:p>
          <a:p>
            <a:r>
              <a:rPr lang="en-US" baseline="0" dirty="0">
                <a:solidFill>
                  <a:srgbClr val="FF0000"/>
                </a:solidFill>
              </a:rPr>
              <a:t>CJCC reserves the right to modify project budgets or provide partial funding as we often receive more money I requests than what we have available to allocate.</a:t>
            </a:r>
          </a:p>
          <a:p>
            <a:r>
              <a:rPr lang="en-US" dirty="0">
                <a:solidFill>
                  <a:srgbClr val="FF0000"/>
                </a:solidFill>
              </a:rPr>
              <a:t>Properly</a:t>
            </a:r>
            <a:r>
              <a:rPr lang="en-US" baseline="0" dirty="0">
                <a:solidFill>
                  <a:srgbClr val="FF0000"/>
                </a:solidFill>
              </a:rPr>
              <a:t> mark applications as new or continuation on the Title Page</a:t>
            </a:r>
            <a:endParaRPr lang="en-US" dirty="0">
              <a:solidFill>
                <a:srgbClr val="FF0000"/>
              </a:solidFill>
            </a:endParaRPr>
          </a:p>
        </p:txBody>
      </p:sp>
      <p:sp>
        <p:nvSpPr>
          <p:cNvPr id="4" name="Slide Number Placeholder 3"/>
          <p:cNvSpPr>
            <a:spLocks noGrp="1"/>
          </p:cNvSpPr>
          <p:nvPr>
            <p:ph type="sldNum" sz="quarter" idx="10"/>
          </p:nvPr>
        </p:nvSpPr>
        <p:spPr/>
        <p:txBody>
          <a:bodyPr/>
          <a:lstStyle/>
          <a:p>
            <a:fld id="{912F452B-08A2-44D3-87AE-ADB4642053EE}" type="slidenum">
              <a:rPr lang="en-US" smtClean="0"/>
              <a:t>10</a:t>
            </a:fld>
            <a:endParaRPr lang="en-US"/>
          </a:p>
        </p:txBody>
      </p:sp>
    </p:spTree>
    <p:extLst>
      <p:ext uri="{BB962C8B-B14F-4D97-AF65-F5344CB8AC3E}">
        <p14:creationId xmlns:p14="http://schemas.microsoft.com/office/powerpoint/2010/main" val="224253531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234104" y="4421272"/>
            <a:ext cx="6554892" cy="4658916"/>
          </a:xfrm>
        </p:spPr>
        <p:txBody>
          <a:bodyPr/>
          <a:lstStyle/>
          <a:p>
            <a:r>
              <a:rPr lang="en-US" dirty="0"/>
              <a:t>Projects will be notified and required to complete all forms and pre-award conditions and submit to the CJCC Prior to funding, the grantee will receive orientation information regarding funding conditions and grant management strategies. Forms and assurances included with pre-award conditions include, but are not limited to:</a:t>
            </a:r>
          </a:p>
          <a:p>
            <a:r>
              <a:rPr lang="en-US" dirty="0"/>
              <a:t> </a:t>
            </a:r>
          </a:p>
          <a:p>
            <a:pPr lvl="0"/>
            <a:r>
              <a:rPr lang="en-US" dirty="0"/>
              <a:t>Equal Employment Opportunity Certification </a:t>
            </a:r>
          </a:p>
          <a:p>
            <a:pPr lvl="0"/>
            <a:r>
              <a:rPr lang="en-US" dirty="0"/>
              <a:t>Civil Rights and EEOP Questions Part 1 Form</a:t>
            </a:r>
          </a:p>
          <a:p>
            <a:pPr lvl="0"/>
            <a:r>
              <a:rPr lang="en-US" dirty="0"/>
              <a:t>Standard Assurances Form (including </a:t>
            </a:r>
            <a:r>
              <a:rPr lang="en-US" u="sng" dirty="0">
                <a:hlinkClick r:id="rId3"/>
              </a:rPr>
              <a:t>conflicts of interest</a:t>
            </a:r>
            <a:r>
              <a:rPr lang="en-US" dirty="0"/>
              <a:t>)</a:t>
            </a:r>
          </a:p>
          <a:p>
            <a:pPr lvl="0"/>
            <a:r>
              <a:rPr lang="en-US" dirty="0"/>
              <a:t>Special Conditions Form</a:t>
            </a:r>
          </a:p>
          <a:p>
            <a:pPr lvl="0"/>
            <a:r>
              <a:rPr lang="en-US" dirty="0"/>
              <a:t>Fidelity/Surety Bond (Note: only applicable for non-profit applicants)</a:t>
            </a:r>
          </a:p>
          <a:p>
            <a:pPr lvl="0"/>
            <a:r>
              <a:rPr lang="en-US" dirty="0"/>
              <a:t>Proof of Tax-Exempt Status (Note: only applicable for non-profit applicants)</a:t>
            </a:r>
          </a:p>
          <a:p>
            <a:pPr lvl="0"/>
            <a:r>
              <a:rPr lang="en-US" dirty="0"/>
              <a:t>Registration in the System for Award Management (</a:t>
            </a:r>
            <a:r>
              <a:rPr lang="en-US" u="sng" dirty="0">
                <a:hlinkClick r:id="rId4"/>
              </a:rPr>
              <a:t>www.sam.gov</a:t>
            </a:r>
            <a:r>
              <a:rPr lang="en-US" u="sng" dirty="0"/>
              <a:t>)</a:t>
            </a:r>
          </a:p>
          <a:p>
            <a:pPr lvl="0"/>
            <a:endParaRPr lang="en-US" u="sng" dirty="0"/>
          </a:p>
          <a:p>
            <a:pPr defTabSz="924458">
              <a:defRPr/>
            </a:pPr>
            <a:r>
              <a:rPr lang="en-US" baseline="0" dirty="0"/>
              <a:t>Also – I want to mention a few new notes on pre-award conditions that will need additional attention. For VAWA and JAG grants we will have you certify that anyone working with minors in the scope of the grant will make sure individuals have had background checks with in the past five years.  Agencies also will have to certify that there is a work place sexual harassment policy.</a:t>
            </a:r>
            <a:endParaRPr lang="en-US" dirty="0"/>
          </a:p>
          <a:p>
            <a:r>
              <a:rPr lang="en-US" dirty="0"/>
              <a:t> </a:t>
            </a:r>
          </a:p>
          <a:p>
            <a:r>
              <a:rPr lang="en-US" dirty="0"/>
              <a:t>In addition to the above requirements and this Request for Proposals, all </a:t>
            </a:r>
            <a:r>
              <a:rPr lang="en-US" dirty="0" err="1"/>
              <a:t>subrecipients</a:t>
            </a:r>
            <a:r>
              <a:rPr lang="en-US" dirty="0"/>
              <a:t> are bound by the </a:t>
            </a:r>
            <a:r>
              <a:rPr lang="en-US" u="sng" dirty="0">
                <a:hlinkClick r:id="rId5"/>
              </a:rPr>
              <a:t>Federal </a:t>
            </a:r>
            <a:r>
              <a:rPr lang="en-US" u="sng" dirty="0" err="1">
                <a:hlinkClick r:id="rId5"/>
              </a:rPr>
              <a:t>Subgrant</a:t>
            </a:r>
            <a:r>
              <a:rPr lang="en-US" u="sng" dirty="0">
                <a:hlinkClick r:id="rId5"/>
              </a:rPr>
              <a:t> Conditions Handbook.</a:t>
            </a:r>
            <a:r>
              <a:rPr lang="en-US" dirty="0"/>
              <a:t> Project directors are required to attend a mandatory online orientation. Please note: the Edward Byrne Memorial Justice Assistance Grant and the STOP Violence Against Women Act Grant are reimbursement grants. </a:t>
            </a:r>
            <a:r>
              <a:rPr lang="en-US" dirty="0" smtClean="0"/>
              <a:t>Again</a:t>
            </a:r>
            <a:r>
              <a:rPr lang="en-US" dirty="0"/>
              <a:t>, as we said these pre-award conditions include but are not limited too. Both JAG and VAWA may have additional requirements based on the federal program. Additionally CJCC/OCJS may assign additional pre-award conditions as a result of the application review.</a:t>
            </a:r>
            <a:endParaRPr lang="en-US" dirty="0"/>
          </a:p>
        </p:txBody>
      </p:sp>
      <p:sp>
        <p:nvSpPr>
          <p:cNvPr id="4" name="Slide Number Placeholder 3"/>
          <p:cNvSpPr>
            <a:spLocks noGrp="1"/>
          </p:cNvSpPr>
          <p:nvPr>
            <p:ph type="sldNum" sz="quarter" idx="10"/>
          </p:nvPr>
        </p:nvSpPr>
        <p:spPr/>
        <p:txBody>
          <a:bodyPr/>
          <a:lstStyle/>
          <a:p>
            <a:pPr defTabSz="924458">
              <a:defRPr/>
            </a:pPr>
            <a:fld id="{912F452B-08A2-44D3-87AE-ADB4642053EE}" type="slidenum">
              <a:rPr lang="en-US">
                <a:solidFill>
                  <a:prstClr val="black"/>
                </a:solidFill>
              </a:rPr>
              <a:pPr defTabSz="924458">
                <a:defRPr/>
              </a:pPr>
              <a:t>11</a:t>
            </a:fld>
            <a:endParaRPr lang="en-US">
              <a:solidFill>
                <a:prstClr val="black"/>
              </a:solidFill>
            </a:endParaRPr>
          </a:p>
        </p:txBody>
      </p:sp>
    </p:spTree>
    <p:extLst>
      <p:ext uri="{BB962C8B-B14F-4D97-AF65-F5344CB8AC3E}">
        <p14:creationId xmlns:p14="http://schemas.microsoft.com/office/powerpoint/2010/main" val="25817748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12F452B-08A2-44D3-87AE-ADB4642053EE}" type="slidenum">
              <a:rPr lang="en-US" smtClean="0"/>
              <a:t>12</a:t>
            </a:fld>
            <a:endParaRPr lang="en-US"/>
          </a:p>
        </p:txBody>
      </p:sp>
    </p:spTree>
    <p:extLst>
      <p:ext uri="{BB962C8B-B14F-4D97-AF65-F5344CB8AC3E}">
        <p14:creationId xmlns:p14="http://schemas.microsoft.com/office/powerpoint/2010/main" val="286493635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12F452B-08A2-44D3-87AE-ADB4642053EE}" type="slidenum">
              <a:rPr lang="en-US" smtClean="0"/>
              <a:t>13</a:t>
            </a:fld>
            <a:endParaRPr lang="en-US"/>
          </a:p>
        </p:txBody>
      </p:sp>
    </p:spTree>
    <p:extLst>
      <p:ext uri="{BB962C8B-B14F-4D97-AF65-F5344CB8AC3E}">
        <p14:creationId xmlns:p14="http://schemas.microsoft.com/office/powerpoint/2010/main" val="195817298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 applications must be in the Application Submitted status by the designated time noted</a:t>
            </a:r>
            <a:r>
              <a:rPr lang="en-US" baseline="0" dirty="0"/>
              <a:t> on the respective RFP</a:t>
            </a:r>
            <a:r>
              <a:rPr lang="en-US" dirty="0"/>
              <a:t>. Applications received after this date and time will not be considered for funding.</a:t>
            </a:r>
          </a:p>
          <a:p>
            <a:endParaRPr lang="en-US" dirty="0"/>
          </a:p>
          <a:p>
            <a:r>
              <a:rPr lang="en-US" dirty="0"/>
              <a:t>This is crucial that once</a:t>
            </a:r>
            <a:r>
              <a:rPr lang="en-US" baseline="0" dirty="0"/>
              <a:t> your application is marked complete in the portal that you return to the intake page and click submit..</a:t>
            </a:r>
            <a:endParaRPr lang="en-US" dirty="0"/>
          </a:p>
          <a:p>
            <a:endParaRPr lang="en-US" dirty="0"/>
          </a:p>
        </p:txBody>
      </p:sp>
      <p:sp>
        <p:nvSpPr>
          <p:cNvPr id="4" name="Slide Number Placeholder 3"/>
          <p:cNvSpPr>
            <a:spLocks noGrp="1"/>
          </p:cNvSpPr>
          <p:nvPr>
            <p:ph type="sldNum" sz="quarter" idx="10"/>
          </p:nvPr>
        </p:nvSpPr>
        <p:spPr/>
        <p:txBody>
          <a:bodyPr/>
          <a:lstStyle/>
          <a:p>
            <a:fld id="{912F452B-08A2-44D3-87AE-ADB4642053EE}" type="slidenum">
              <a:rPr lang="en-US" smtClean="0"/>
              <a:t>14</a:t>
            </a:fld>
            <a:endParaRPr lang="en-US"/>
          </a:p>
        </p:txBody>
      </p:sp>
    </p:spTree>
    <p:extLst>
      <p:ext uri="{BB962C8B-B14F-4D97-AF65-F5344CB8AC3E}">
        <p14:creationId xmlns:p14="http://schemas.microsoft.com/office/powerpoint/2010/main" val="369325377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CJCC implements a competitive 3-tiered application review process. </a:t>
            </a:r>
          </a:p>
          <a:p>
            <a:endParaRPr lang="en-US" dirty="0"/>
          </a:p>
          <a:p>
            <a:r>
              <a:rPr lang="en-US" dirty="0"/>
              <a:t>The first is an internal compliance review. The internal compliance review includes determining whether an applicant has been compliant with previous funding requirements if they have received funding awards through CJCC/OCJS (i.e. financial and programmatic reporting). It also includes identifying whether required application documents have been uploaded with the application and</a:t>
            </a:r>
            <a:r>
              <a:rPr lang="en-US" baseline="0" dirty="0"/>
              <a:t> if the application meets the scope of the funding</a:t>
            </a:r>
            <a:r>
              <a:rPr lang="en-US" dirty="0"/>
              <a:t>. </a:t>
            </a:r>
          </a:p>
          <a:p>
            <a:endParaRPr lang="en-US" dirty="0"/>
          </a:p>
          <a:p>
            <a:r>
              <a:rPr lang="en-US" dirty="0"/>
              <a:t>The second tier review includes application reviews by the Allocation Review</a:t>
            </a:r>
            <a:r>
              <a:rPr lang="en-US" baseline="0" dirty="0"/>
              <a:t> Committee.  All applicants will be required to submit a five minute video providing a summary of the project proposal, along with responding to any questions raised by the ARC.  The facilitation of the submittal will be made between the CJCC grants manager after the program has submitted their grant proposal.</a:t>
            </a:r>
            <a:endParaRPr lang="en-US" dirty="0"/>
          </a:p>
          <a:p>
            <a:endParaRPr lang="en-US" dirty="0"/>
          </a:p>
          <a:p>
            <a:r>
              <a:rPr lang="en-US" dirty="0"/>
              <a:t>The third tier is at CJCC Board Meeting. </a:t>
            </a:r>
          </a:p>
          <a:p>
            <a:endParaRPr lang="en-US" dirty="0"/>
          </a:p>
        </p:txBody>
      </p:sp>
      <p:sp>
        <p:nvSpPr>
          <p:cNvPr id="4" name="Slide Number Placeholder 3"/>
          <p:cNvSpPr>
            <a:spLocks noGrp="1"/>
          </p:cNvSpPr>
          <p:nvPr>
            <p:ph type="sldNum" sz="quarter" idx="10"/>
          </p:nvPr>
        </p:nvSpPr>
        <p:spPr/>
        <p:txBody>
          <a:bodyPr/>
          <a:lstStyle/>
          <a:p>
            <a:fld id="{8F4D0E7B-555A-475F-ABA6-8EDCF5CCA50C}" type="slidenum">
              <a:rPr lang="en-US" smtClean="0"/>
              <a:t>15</a:t>
            </a:fld>
            <a:endParaRPr lang="en-US"/>
          </a:p>
        </p:txBody>
      </p:sp>
      <p:sp>
        <p:nvSpPr>
          <p:cNvPr id="5" name="Date Placeholder 4"/>
          <p:cNvSpPr>
            <a:spLocks noGrp="1"/>
          </p:cNvSpPr>
          <p:nvPr>
            <p:ph type="dt" idx="11"/>
          </p:nvPr>
        </p:nvSpPr>
        <p:spPr/>
        <p:txBody>
          <a:bodyPr/>
          <a:lstStyle/>
          <a:p>
            <a:endParaRPr lang="en-US"/>
          </a:p>
        </p:txBody>
      </p:sp>
    </p:spTree>
    <p:extLst>
      <p:ext uri="{BB962C8B-B14F-4D97-AF65-F5344CB8AC3E}">
        <p14:creationId xmlns:p14="http://schemas.microsoft.com/office/powerpoint/2010/main" val="81490717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 </a:t>
            </a:r>
          </a:p>
          <a:p>
            <a:r>
              <a:rPr lang="en-US" dirty="0"/>
              <a:t>Important</a:t>
            </a:r>
            <a:r>
              <a:rPr lang="en-US" baseline="0" dirty="0"/>
              <a:t> to note that if there are any changes to project director will need to be communicated to CJCC staff as email notifications will be sent to project director.  You can send an email with any staff changes to grants@noris.org.  Will also need to make changes to your profile in the </a:t>
            </a:r>
            <a:r>
              <a:rPr lang="en-US" baseline="0" dirty="0" err="1"/>
              <a:t>Zengine</a:t>
            </a:r>
            <a:r>
              <a:rPr lang="en-US" baseline="0" dirty="0"/>
              <a:t> Portal as automatic emails are sent to the project director listed in the profile section.</a:t>
            </a:r>
            <a:endParaRPr lang="en-US" dirty="0"/>
          </a:p>
        </p:txBody>
      </p:sp>
      <p:sp>
        <p:nvSpPr>
          <p:cNvPr id="4" name="Slide Number Placeholder 3"/>
          <p:cNvSpPr>
            <a:spLocks noGrp="1"/>
          </p:cNvSpPr>
          <p:nvPr>
            <p:ph type="sldNum" sz="quarter" idx="10"/>
          </p:nvPr>
        </p:nvSpPr>
        <p:spPr/>
        <p:txBody>
          <a:bodyPr/>
          <a:lstStyle/>
          <a:p>
            <a:fld id="{912F452B-08A2-44D3-87AE-ADB4642053EE}" type="slidenum">
              <a:rPr lang="en-US" smtClean="0"/>
              <a:t>16</a:t>
            </a:fld>
            <a:endParaRPr lang="en-US"/>
          </a:p>
        </p:txBody>
      </p:sp>
    </p:spTree>
    <p:extLst>
      <p:ext uri="{BB962C8B-B14F-4D97-AF65-F5344CB8AC3E}">
        <p14:creationId xmlns:p14="http://schemas.microsoft.com/office/powerpoint/2010/main" val="199324718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a:p>
            <a:r>
              <a:rPr lang="en-US" baseline="0" dirty="0"/>
              <a:t>The formal name for VAWA is STOP VAWA – Services, Training, Officers, Prosecutors</a:t>
            </a:r>
            <a:endParaRPr lang="en-US" dirty="0"/>
          </a:p>
        </p:txBody>
      </p:sp>
      <p:sp>
        <p:nvSpPr>
          <p:cNvPr id="4" name="Slide Number Placeholder 3"/>
          <p:cNvSpPr>
            <a:spLocks noGrp="1"/>
          </p:cNvSpPr>
          <p:nvPr>
            <p:ph type="sldNum" sz="quarter" idx="10"/>
          </p:nvPr>
        </p:nvSpPr>
        <p:spPr/>
        <p:txBody>
          <a:bodyPr/>
          <a:lstStyle/>
          <a:p>
            <a:fld id="{912F452B-08A2-44D3-87AE-ADB4642053EE}" type="slidenum">
              <a:rPr lang="en-US" smtClean="0"/>
              <a:t>17</a:t>
            </a:fld>
            <a:endParaRPr lang="en-US"/>
          </a:p>
        </p:txBody>
      </p:sp>
    </p:spTree>
    <p:extLst>
      <p:ext uri="{BB962C8B-B14F-4D97-AF65-F5344CB8AC3E}">
        <p14:creationId xmlns:p14="http://schemas.microsoft.com/office/powerpoint/2010/main" val="43645830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 agencies that are not a victim service agency must provide confirmation that they have consulted with a state or local victim service provider during the development of their application. </a:t>
            </a:r>
          </a:p>
          <a:p>
            <a:r>
              <a:rPr lang="en-US" dirty="0"/>
              <a:t>Applicants will include</a:t>
            </a:r>
            <a:r>
              <a:rPr lang="en-US" baseline="0" dirty="0"/>
              <a:t> the </a:t>
            </a:r>
            <a:r>
              <a:rPr lang="en-US" dirty="0"/>
              <a:t>attachment A with the application</a:t>
            </a:r>
            <a:r>
              <a:rPr lang="en-US" baseline="0" dirty="0"/>
              <a:t> submittal </a:t>
            </a:r>
            <a:r>
              <a:rPr lang="en-US" dirty="0"/>
              <a:t>that has been signed by the Authorized officials for both the Implementing Agency and Victim Service Agency. </a:t>
            </a:r>
          </a:p>
          <a:p>
            <a:r>
              <a:rPr lang="en-US" dirty="0"/>
              <a:t>The template for the Attachment A can be found on</a:t>
            </a:r>
            <a:r>
              <a:rPr lang="en-US" baseline="0" dirty="0"/>
              <a:t> the CJCC website under grants/forms</a:t>
            </a:r>
            <a:r>
              <a:rPr lang="en-US" dirty="0"/>
              <a:t>.</a:t>
            </a:r>
          </a:p>
          <a:p>
            <a:r>
              <a:rPr lang="en-US" dirty="0"/>
              <a:t>Collaboration board</a:t>
            </a:r>
            <a:r>
              <a:rPr lang="en-US" baseline="0" dirty="0"/>
              <a:t> letters need to be on the agency supporting the projects letterhead, identify who they are, what their role is in the project and how they will assist the project with obtaining goals and objectives.</a:t>
            </a:r>
            <a:endParaRPr lang="en-US" dirty="0"/>
          </a:p>
          <a:p>
            <a:endParaRPr lang="en-US" dirty="0"/>
          </a:p>
          <a:p>
            <a:r>
              <a:rPr lang="en-US" dirty="0"/>
              <a:t>Collaboration Boards are also required. At a minimum collaboration boards must have representation from law enforcement, PR, VS providers and court and other relevant stakeholder. This could also mean inviting mental health, children’s services, health etc. to participate on the board and depending on the needs of the program.  </a:t>
            </a:r>
          </a:p>
          <a:p>
            <a:endParaRPr lang="en-US" dirty="0"/>
          </a:p>
          <a:p>
            <a:r>
              <a:rPr lang="en-US" dirty="0"/>
              <a:t>Both the signed Attachment A and Collaboration Board letters must be included</a:t>
            </a:r>
            <a:r>
              <a:rPr lang="en-US" baseline="0" dirty="0"/>
              <a:t> in the RFP</a:t>
            </a:r>
            <a:r>
              <a:rPr lang="en-US" dirty="0"/>
              <a:t>.   </a:t>
            </a:r>
          </a:p>
          <a:p>
            <a:endParaRPr lang="en-US" dirty="0"/>
          </a:p>
          <a:p>
            <a:r>
              <a:rPr lang="en-US" dirty="0"/>
              <a:t>Collaboration Board letters</a:t>
            </a:r>
            <a:r>
              <a:rPr lang="en-US" baseline="0" dirty="0"/>
              <a:t> must be current, on respective agencies letterhead and signed by agency staff.  See the list of agency contacts on the CJCC website for current members to reach out to regarding board and to coordinate letter signing.</a:t>
            </a:r>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912F452B-08A2-44D3-87AE-ADB4642053EE}" type="slidenum">
              <a:rPr lang="en-US" smtClean="0"/>
              <a:t>18</a:t>
            </a:fld>
            <a:endParaRPr lang="en-US"/>
          </a:p>
        </p:txBody>
      </p:sp>
    </p:spTree>
    <p:extLst>
      <p:ext uri="{BB962C8B-B14F-4D97-AF65-F5344CB8AC3E}">
        <p14:creationId xmlns:p14="http://schemas.microsoft.com/office/powerpoint/2010/main" val="125168180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Likewise the scope of the project you are proposing must be eligible as defined within the federal statutory purpose areas.  These are listed on page 8</a:t>
            </a:r>
            <a:r>
              <a:rPr lang="en-US" baseline="0" dirty="0"/>
              <a:t> </a:t>
            </a:r>
            <a:r>
              <a:rPr lang="en-US" dirty="0"/>
              <a:t>through 11 in the Request for Proposal and listed in the state’s Implementation Plan. The plan is located on CJCC/OCJS’ website and a link is also included in the</a:t>
            </a:r>
            <a:r>
              <a:rPr lang="en-US" baseline="0" dirty="0"/>
              <a:t> on line application.</a:t>
            </a:r>
            <a:r>
              <a:rPr lang="en-US" dirty="0"/>
              <a:t> Applicants are expected to review and refer to the Implementation Plan</a:t>
            </a:r>
            <a:r>
              <a:rPr lang="en-US" baseline="0" dirty="0"/>
              <a:t> in the design of their program.</a:t>
            </a:r>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912F452B-08A2-44D3-87AE-ADB4642053EE}" type="slidenum">
              <a:rPr lang="en-US" smtClean="0"/>
              <a:t>19</a:t>
            </a:fld>
            <a:endParaRPr lang="en-US"/>
          </a:p>
        </p:txBody>
      </p:sp>
    </p:spTree>
    <p:extLst>
      <p:ext uri="{BB962C8B-B14F-4D97-AF65-F5344CB8AC3E}">
        <p14:creationId xmlns:p14="http://schemas.microsoft.com/office/powerpoint/2010/main" val="379389443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Applicants are required</a:t>
            </a:r>
            <a:r>
              <a:rPr lang="en-US" baseline="0" dirty="0"/>
              <a:t> to demonstrate how the proposed project aligns with the state’s implementation plan priorities.  The link to the full plan is available on page 11 of the RFP.</a:t>
            </a:r>
            <a:endParaRPr lang="en-US" dirty="0"/>
          </a:p>
        </p:txBody>
      </p:sp>
      <p:sp>
        <p:nvSpPr>
          <p:cNvPr id="4" name="Slide Number Placeholder 3"/>
          <p:cNvSpPr>
            <a:spLocks noGrp="1"/>
          </p:cNvSpPr>
          <p:nvPr>
            <p:ph type="sldNum" sz="quarter" idx="10"/>
          </p:nvPr>
        </p:nvSpPr>
        <p:spPr/>
        <p:txBody>
          <a:bodyPr/>
          <a:lstStyle/>
          <a:p>
            <a:fld id="{912F452B-08A2-44D3-87AE-ADB4642053EE}" type="slidenum">
              <a:rPr lang="en-US" smtClean="0"/>
              <a:t>20</a:t>
            </a:fld>
            <a:endParaRPr lang="en-US"/>
          </a:p>
        </p:txBody>
      </p:sp>
    </p:spTree>
    <p:extLst>
      <p:ext uri="{BB962C8B-B14F-4D97-AF65-F5344CB8AC3E}">
        <p14:creationId xmlns:p14="http://schemas.microsoft.com/office/powerpoint/2010/main" val="1375909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program area you are applying</a:t>
            </a:r>
            <a:r>
              <a:rPr lang="en-US" baseline="0" dirty="0"/>
              <a:t> for will be noted near the beginning of the </a:t>
            </a:r>
            <a:r>
              <a:rPr lang="en-US" dirty="0"/>
              <a:t>online application.</a:t>
            </a:r>
          </a:p>
          <a:p>
            <a:endParaRPr lang="en-US" dirty="0"/>
          </a:p>
          <a:p>
            <a:r>
              <a:rPr lang="en-US" dirty="0"/>
              <a:t>Please refer to the Request for Proposal for more detailed program requirements that are specific to each VA1 thru VA7 program area,</a:t>
            </a:r>
            <a:r>
              <a:rPr lang="en-US" baseline="0" dirty="0"/>
              <a:t> see page 17 of the RFP.</a:t>
            </a:r>
            <a:r>
              <a:rPr lang="en-US" dirty="0"/>
              <a:t>  You will also want to note under each category are project description requirements</a:t>
            </a:r>
            <a:r>
              <a:rPr lang="en-US" baseline="0" dirty="0"/>
              <a:t> that will need to be addressed in the narrative of our proposal.  For example, if you are applying under VA5, Victim Service Programs you will want to include in the proposal narrative how your project will provide safety planning, legal advocacy and confidentiality for victims.  In addition, if your agency uses a lethality or danger assessment, the tool must be included with your application.</a:t>
            </a:r>
            <a:endParaRPr lang="en-US" dirty="0"/>
          </a:p>
        </p:txBody>
      </p:sp>
      <p:sp>
        <p:nvSpPr>
          <p:cNvPr id="4" name="Slide Number Placeholder 3"/>
          <p:cNvSpPr>
            <a:spLocks noGrp="1"/>
          </p:cNvSpPr>
          <p:nvPr>
            <p:ph type="sldNum" sz="quarter" idx="10"/>
          </p:nvPr>
        </p:nvSpPr>
        <p:spPr/>
        <p:txBody>
          <a:bodyPr/>
          <a:lstStyle/>
          <a:p>
            <a:fld id="{912F452B-08A2-44D3-87AE-ADB4642053EE}" type="slidenum">
              <a:rPr lang="en-US" smtClean="0"/>
              <a:t>21</a:t>
            </a:fld>
            <a:endParaRPr lang="en-US"/>
          </a:p>
        </p:txBody>
      </p:sp>
    </p:spTree>
    <p:extLst>
      <p:ext uri="{BB962C8B-B14F-4D97-AF65-F5344CB8AC3E}">
        <p14:creationId xmlns:p14="http://schemas.microsoft.com/office/powerpoint/2010/main" val="161857498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Federal requirements mandate the VAWA funding distribution within Ohio’s justice system. </a:t>
            </a:r>
          </a:p>
          <a:p>
            <a:endParaRPr lang="en-US" dirty="0"/>
          </a:p>
          <a:p>
            <a:r>
              <a:rPr lang="en-US"/>
              <a:t>Funding distribution</a:t>
            </a:r>
            <a:r>
              <a:rPr lang="en-US" baseline="0"/>
              <a:t> </a:t>
            </a:r>
            <a:r>
              <a:rPr lang="en-US" baseline="0" dirty="0"/>
              <a:t>is</a:t>
            </a:r>
            <a:r>
              <a:rPr lang="en-US" dirty="0"/>
              <a:t> made based on the type of agency that is benefitting from the funded activities. </a:t>
            </a:r>
          </a:p>
          <a:p>
            <a:endParaRPr lang="en-US" dirty="0"/>
          </a:p>
          <a:p>
            <a:endParaRPr lang="en-US" dirty="0"/>
          </a:p>
        </p:txBody>
      </p:sp>
      <p:sp>
        <p:nvSpPr>
          <p:cNvPr id="4" name="Slide Number Placeholder 3"/>
          <p:cNvSpPr>
            <a:spLocks noGrp="1"/>
          </p:cNvSpPr>
          <p:nvPr>
            <p:ph type="sldNum" sz="quarter" idx="10"/>
          </p:nvPr>
        </p:nvSpPr>
        <p:spPr/>
        <p:txBody>
          <a:bodyPr/>
          <a:lstStyle/>
          <a:p>
            <a:fld id="{912F452B-08A2-44D3-87AE-ADB4642053EE}" type="slidenum">
              <a:rPr lang="en-US" smtClean="0"/>
              <a:t>22</a:t>
            </a:fld>
            <a:endParaRPr lang="en-US"/>
          </a:p>
        </p:txBody>
      </p:sp>
    </p:spTree>
    <p:extLst>
      <p:ext uri="{BB962C8B-B14F-4D97-AF65-F5344CB8AC3E}">
        <p14:creationId xmlns:p14="http://schemas.microsoft.com/office/powerpoint/2010/main" val="212050123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 of the 30% allocated towards Victim Services must be set-aside for culturally specific community-based organizations. </a:t>
            </a:r>
          </a:p>
          <a:p>
            <a:endParaRPr lang="en-US" dirty="0"/>
          </a:p>
          <a:p>
            <a:r>
              <a:rPr lang="en-US" dirty="0"/>
              <a:t>Funding from the court allocation must be awarded “to” the courts rather than “for” the courts. Courts can subcontract with a victim service provider to implement all or part of a project.</a:t>
            </a:r>
          </a:p>
          <a:p>
            <a:endParaRPr lang="en-US" dirty="0"/>
          </a:p>
          <a:p>
            <a:r>
              <a:rPr lang="en-US" dirty="0"/>
              <a:t>20%</a:t>
            </a:r>
            <a:r>
              <a:rPr lang="en-US" baseline="0" dirty="0"/>
              <a:t> of funds granted to the state must be allocated for projects in two or more federal allocation categories that meaningfully address sexual assault, for example a victim service provider and the courts or prosecution or law enforcement.</a:t>
            </a:r>
            <a:endParaRPr lang="en-US" dirty="0"/>
          </a:p>
        </p:txBody>
      </p:sp>
      <p:sp>
        <p:nvSpPr>
          <p:cNvPr id="4" name="Slide Number Placeholder 3"/>
          <p:cNvSpPr>
            <a:spLocks noGrp="1"/>
          </p:cNvSpPr>
          <p:nvPr>
            <p:ph type="sldNum" sz="quarter" idx="10"/>
          </p:nvPr>
        </p:nvSpPr>
        <p:spPr/>
        <p:txBody>
          <a:bodyPr/>
          <a:lstStyle/>
          <a:p>
            <a:fld id="{912F452B-08A2-44D3-87AE-ADB4642053EE}" type="slidenum">
              <a:rPr lang="en-US" smtClean="0"/>
              <a:t>23</a:t>
            </a:fld>
            <a:endParaRPr lang="en-US"/>
          </a:p>
        </p:txBody>
      </p:sp>
    </p:spTree>
    <p:extLst>
      <p:ext uri="{BB962C8B-B14F-4D97-AF65-F5344CB8AC3E}">
        <p14:creationId xmlns:p14="http://schemas.microsoft.com/office/powerpoint/2010/main" val="410877018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i="1" dirty="0"/>
              <a:t>The term ‘culturally specific’ means primarily directed toward racial and ethnic minority groups (as defined in section 1707(g) of the Public Health Service Act (42 U.S.C. 300u–6(g)). ‘‘(7) CULTURALLY SPECIFIC SERVICES.—The term ‘culturally specific services’ means community-based services that include culturally relevant and linguistically specific services and resources to culturally specific communities.’’</a:t>
            </a:r>
            <a:endParaRPr lang="en-US" dirty="0"/>
          </a:p>
          <a:p>
            <a:endParaRPr lang="en-US" dirty="0"/>
          </a:p>
          <a:p>
            <a:r>
              <a:rPr lang="en-US" dirty="0"/>
              <a:t>Non-profit agencies whose primary purpose is to provide culturally specific services for racial and ethnic communities (Asian Americans, African American and/or African/Black, and/or Hispanics) are encouraged to apply. </a:t>
            </a:r>
          </a:p>
        </p:txBody>
      </p:sp>
      <p:sp>
        <p:nvSpPr>
          <p:cNvPr id="4" name="Slide Number Placeholder 3"/>
          <p:cNvSpPr>
            <a:spLocks noGrp="1"/>
          </p:cNvSpPr>
          <p:nvPr>
            <p:ph type="sldNum" sz="quarter" idx="10"/>
          </p:nvPr>
        </p:nvSpPr>
        <p:spPr/>
        <p:txBody>
          <a:bodyPr/>
          <a:lstStyle/>
          <a:p>
            <a:fld id="{912F452B-08A2-44D3-87AE-ADB4642053EE}" type="slidenum">
              <a:rPr lang="en-US" smtClean="0"/>
              <a:t>24</a:t>
            </a:fld>
            <a:endParaRPr lang="en-US"/>
          </a:p>
        </p:txBody>
      </p:sp>
    </p:spTree>
    <p:extLst>
      <p:ext uri="{BB962C8B-B14F-4D97-AF65-F5344CB8AC3E}">
        <p14:creationId xmlns:p14="http://schemas.microsoft.com/office/powerpoint/2010/main" val="25179039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a:t>
            </a:r>
            <a:r>
              <a:rPr lang="en-US" baseline="0" dirty="0"/>
              <a:t> match costs must be included in the budget with the source of the match identified. </a:t>
            </a:r>
          </a:p>
          <a:p>
            <a:endParaRPr lang="en-US" dirty="0"/>
          </a:p>
          <a:p>
            <a:r>
              <a:rPr lang="en-US" dirty="0"/>
              <a:t>An</a:t>
            </a:r>
            <a:r>
              <a:rPr lang="en-US" baseline="0" dirty="0"/>
              <a:t> exception to the match requirements is that match is not required from non-profit victim service providers. However non-profit victim service providers can voluntarily choose to provide match. </a:t>
            </a:r>
            <a:endParaRPr lang="en-US" dirty="0"/>
          </a:p>
        </p:txBody>
      </p:sp>
      <p:sp>
        <p:nvSpPr>
          <p:cNvPr id="4" name="Slide Number Placeholder 3"/>
          <p:cNvSpPr>
            <a:spLocks noGrp="1"/>
          </p:cNvSpPr>
          <p:nvPr>
            <p:ph type="sldNum" sz="quarter" idx="10"/>
          </p:nvPr>
        </p:nvSpPr>
        <p:spPr/>
        <p:txBody>
          <a:bodyPr/>
          <a:lstStyle/>
          <a:p>
            <a:fld id="{912F452B-08A2-44D3-87AE-ADB4642053EE}" type="slidenum">
              <a:rPr lang="en-US" smtClean="0"/>
              <a:t>25</a:t>
            </a:fld>
            <a:endParaRPr lang="en-US"/>
          </a:p>
        </p:txBody>
      </p:sp>
    </p:spTree>
    <p:extLst>
      <p:ext uri="{BB962C8B-B14F-4D97-AF65-F5344CB8AC3E}">
        <p14:creationId xmlns:p14="http://schemas.microsoft.com/office/powerpoint/2010/main" val="109968155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234104" y="4421272"/>
            <a:ext cx="6476858" cy="4582612"/>
          </a:xfrm>
        </p:spPr>
        <p:txBody>
          <a:bodyPr/>
          <a:lstStyle/>
          <a:p>
            <a:pPr marL="173336" indent="-173336">
              <a:buFont typeface="Arial" pitchFamily="34" charset="0"/>
              <a:buChar char="•"/>
            </a:pPr>
            <a:r>
              <a:rPr lang="en-US" dirty="0"/>
              <a:t>The problem statement is essentially a statement of need.  It provides a compelling logical reason why the proposal should be supported.  It specifies the conditions you wish to change.  </a:t>
            </a:r>
          </a:p>
          <a:p>
            <a:pPr marL="173336" indent="-173336">
              <a:spcBef>
                <a:spcPts val="303"/>
              </a:spcBef>
              <a:buFont typeface="Arial" pitchFamily="34" charset="0"/>
              <a:buChar char="•"/>
            </a:pPr>
            <a:r>
              <a:rPr lang="en-US" dirty="0"/>
              <a:t>It should relate to the purposes and the goals of the organization.  It should make clear the relationship between your organizations and the problem to be solved.  It should also provide a connection between the project and the guidelines or the goals established within the solicitation.  </a:t>
            </a:r>
          </a:p>
          <a:p>
            <a:pPr marL="173336" indent="-173336">
              <a:buFont typeface="Arial" pitchFamily="34" charset="0"/>
              <a:buChar char="•"/>
            </a:pPr>
            <a:r>
              <a:rPr lang="en-US" dirty="0"/>
              <a:t>The problem should be stated in terms of the clients needs not the organization’s.</a:t>
            </a:r>
          </a:p>
          <a:p>
            <a:pPr marL="173336" indent="-173336">
              <a:buFont typeface="Arial" pitchFamily="34" charset="0"/>
              <a:buChar char="•"/>
            </a:pPr>
            <a:r>
              <a:rPr lang="en-US" dirty="0"/>
              <a:t>It should be of reasonable dimensions—The focus of the project is something that can be reasonably addressed within the project and the projected timeline. </a:t>
            </a:r>
          </a:p>
          <a:p>
            <a:pPr marL="173336" indent="-173336">
              <a:buFont typeface="Arial" pitchFamily="34" charset="0"/>
              <a:buChar char="•"/>
            </a:pPr>
            <a:r>
              <a:rPr lang="en-US" dirty="0"/>
              <a:t>Supported by relevant statistical evidence—This is an extremely important piece and often a large gap within </a:t>
            </a:r>
            <a:r>
              <a:rPr lang="en-US" dirty="0" err="1"/>
              <a:t>grantseeker</a:t>
            </a:r>
            <a:r>
              <a:rPr lang="en-US" dirty="0"/>
              <a:t> applications.  It provides the rationale/justification for the problem.  CJCC emphasizes the need to submit this information within the RFP.  Provide justification as to the need and supported by</a:t>
            </a:r>
            <a:r>
              <a:rPr lang="en-US" baseline="0" dirty="0"/>
              <a:t> local community data.</a:t>
            </a:r>
            <a:endParaRPr lang="en-US" dirty="0"/>
          </a:p>
          <a:p>
            <a:pPr marL="173336" indent="-173336">
              <a:buFont typeface="Arial" pitchFamily="34" charset="0"/>
              <a:buChar char="•"/>
            </a:pPr>
            <a:r>
              <a:rPr lang="en-US" dirty="0"/>
              <a:t>Defines the target population:  It describes who they are and how they will benefit.  CJCC also requests that applicants describe who the underserved population--how underserved populations will be identified and how the needs of those populations will be served. </a:t>
            </a:r>
          </a:p>
          <a:p>
            <a:pPr marL="173336" indent="-173336">
              <a:buFont typeface="Arial" pitchFamily="34" charset="0"/>
              <a:buChar char="•"/>
            </a:pPr>
            <a:r>
              <a:rPr lang="en-US" dirty="0"/>
              <a:t>Underserved populations include geographic location (rural isolation), underserved racial and ethnic populations, special needs populations (language barriers, disabilities, alienage, or age); or any other population determined to be underserved by the U.S. Attorney General or by the Secretary of Health and Human Services, as appropriate.</a:t>
            </a:r>
          </a:p>
          <a:p>
            <a:pPr marL="173336" indent="-173336">
              <a:buFont typeface="Arial" pitchFamily="34" charset="0"/>
              <a:buChar char="•"/>
            </a:pPr>
            <a:r>
              <a:rPr lang="en-US" dirty="0"/>
              <a:t>Also</a:t>
            </a:r>
            <a:r>
              <a:rPr lang="en-US" baseline="0" dirty="0"/>
              <a:t> identify other resources in the community serving this population, what gaps there are and how your program will address the need.</a:t>
            </a:r>
            <a:endParaRPr lang="en-US" dirty="0"/>
          </a:p>
          <a:p>
            <a:pPr marL="173336" indent="-173336">
              <a:buFont typeface="Arial" pitchFamily="34" charset="0"/>
              <a:buChar char="•"/>
            </a:pPr>
            <a:r>
              <a:rPr lang="en-US" b="1" dirty="0"/>
              <a:t>“Why is this a problem?”  Don’t assume that the reviewers knows about the problem you have identified.  Not everyone will see the problem in your community as clearly as you. </a:t>
            </a:r>
          </a:p>
          <a:p>
            <a:endParaRPr lang="en-US" dirty="0"/>
          </a:p>
          <a:p>
            <a:endParaRPr lang="en-US" dirty="0"/>
          </a:p>
        </p:txBody>
      </p:sp>
      <p:sp>
        <p:nvSpPr>
          <p:cNvPr id="4" name="Slide Number Placeholder 3"/>
          <p:cNvSpPr>
            <a:spLocks noGrp="1"/>
          </p:cNvSpPr>
          <p:nvPr>
            <p:ph type="sldNum" sz="quarter" idx="10"/>
          </p:nvPr>
        </p:nvSpPr>
        <p:spPr/>
        <p:txBody>
          <a:bodyPr/>
          <a:lstStyle/>
          <a:p>
            <a:fld id="{8F4D0E7B-555A-475F-ABA6-8EDCF5CCA50C}" type="slidenum">
              <a:rPr lang="en-US" smtClean="0"/>
              <a:t>26</a:t>
            </a:fld>
            <a:endParaRPr lang="en-US"/>
          </a:p>
        </p:txBody>
      </p:sp>
      <p:sp>
        <p:nvSpPr>
          <p:cNvPr id="5" name="Date Placeholder 4"/>
          <p:cNvSpPr>
            <a:spLocks noGrp="1"/>
          </p:cNvSpPr>
          <p:nvPr>
            <p:ph type="dt" idx="11"/>
          </p:nvPr>
        </p:nvSpPr>
        <p:spPr/>
        <p:txBody>
          <a:bodyPr/>
          <a:lstStyle/>
          <a:p>
            <a:endParaRPr lang="en-US"/>
          </a:p>
        </p:txBody>
      </p:sp>
    </p:spTree>
    <p:extLst>
      <p:ext uri="{BB962C8B-B14F-4D97-AF65-F5344CB8AC3E}">
        <p14:creationId xmlns:p14="http://schemas.microsoft.com/office/powerpoint/2010/main" val="291842378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Refer to page 19 of the RFP. </a:t>
            </a:r>
          </a:p>
          <a:p>
            <a:endParaRPr lang="en-US" dirty="0"/>
          </a:p>
          <a:p>
            <a:r>
              <a:rPr lang="en-US" dirty="0"/>
              <a:t>All projects must</a:t>
            </a:r>
            <a:r>
              <a:rPr lang="en-US" baseline="0" dirty="0"/>
              <a:t> identify at least one underserved population and clearly describe whether the underserved community falls within one of the following:</a:t>
            </a:r>
          </a:p>
          <a:p>
            <a:pPr marL="173336" indent="-173336">
              <a:buFont typeface="Arial" panose="020B0604020202020204" pitchFamily="34" charset="0"/>
              <a:buChar char="•"/>
            </a:pPr>
            <a:r>
              <a:rPr lang="en-US" baseline="0" dirty="0"/>
              <a:t>Unserved: populations that have no services available to them</a:t>
            </a:r>
          </a:p>
          <a:p>
            <a:pPr marL="173336" indent="-173336">
              <a:buFont typeface="Arial" panose="020B0604020202020204" pitchFamily="34" charset="0"/>
              <a:buChar char="•"/>
            </a:pPr>
            <a:r>
              <a:rPr lang="en-US" baseline="0" dirty="0"/>
              <a:t>Underserved:  populations that have minimal access and are in need of more outreach and support.</a:t>
            </a:r>
          </a:p>
          <a:p>
            <a:pPr marL="173336" indent="-173336">
              <a:buFont typeface="Arial" panose="020B0604020202020204" pitchFamily="34" charset="0"/>
              <a:buChar char="•"/>
            </a:pPr>
            <a:r>
              <a:rPr lang="en-US" baseline="0" dirty="0"/>
              <a:t>Inadequately served:  Historically marginalized populations that may be overrepresented but remain inadequately served with specific reference to the quality of service and the one size fits all approach.</a:t>
            </a:r>
            <a:endParaRPr lang="en-US" dirty="0"/>
          </a:p>
        </p:txBody>
      </p:sp>
      <p:sp>
        <p:nvSpPr>
          <p:cNvPr id="4" name="Slide Number Placeholder 3"/>
          <p:cNvSpPr>
            <a:spLocks noGrp="1"/>
          </p:cNvSpPr>
          <p:nvPr>
            <p:ph type="sldNum" sz="quarter" idx="10"/>
          </p:nvPr>
        </p:nvSpPr>
        <p:spPr/>
        <p:txBody>
          <a:bodyPr/>
          <a:lstStyle/>
          <a:p>
            <a:fld id="{912F452B-08A2-44D3-87AE-ADB4642053EE}" type="slidenum">
              <a:rPr lang="en-US" smtClean="0"/>
              <a:t>27</a:t>
            </a:fld>
            <a:endParaRPr lang="en-US"/>
          </a:p>
        </p:txBody>
      </p:sp>
    </p:spTree>
    <p:extLst>
      <p:ext uri="{BB962C8B-B14F-4D97-AF65-F5344CB8AC3E}">
        <p14:creationId xmlns:p14="http://schemas.microsoft.com/office/powerpoint/2010/main" val="18412626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purpose is to ensure the identification of needs and to improve access to services for underserved populations. </a:t>
            </a:r>
            <a:endParaRPr lang="en-US" dirty="0"/>
          </a:p>
        </p:txBody>
      </p:sp>
      <p:sp>
        <p:nvSpPr>
          <p:cNvPr id="4" name="Slide Number Placeholder 3"/>
          <p:cNvSpPr>
            <a:spLocks noGrp="1"/>
          </p:cNvSpPr>
          <p:nvPr>
            <p:ph type="sldNum" sz="quarter" idx="10"/>
          </p:nvPr>
        </p:nvSpPr>
        <p:spPr/>
        <p:txBody>
          <a:bodyPr/>
          <a:lstStyle/>
          <a:p>
            <a:fld id="{912F452B-08A2-44D3-87AE-ADB4642053EE}" type="slidenum">
              <a:rPr lang="en-US" smtClean="0"/>
              <a:t>28</a:t>
            </a:fld>
            <a:endParaRPr lang="en-US"/>
          </a:p>
        </p:txBody>
      </p:sp>
    </p:spTree>
    <p:extLst>
      <p:ext uri="{BB962C8B-B14F-4D97-AF65-F5344CB8AC3E}">
        <p14:creationId xmlns:p14="http://schemas.microsoft.com/office/powerpoint/2010/main" val="54375582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Refer to page 18 and 19 of the RFP</a:t>
            </a:r>
          </a:p>
        </p:txBody>
      </p:sp>
      <p:sp>
        <p:nvSpPr>
          <p:cNvPr id="4" name="Slide Number Placeholder 3"/>
          <p:cNvSpPr>
            <a:spLocks noGrp="1"/>
          </p:cNvSpPr>
          <p:nvPr>
            <p:ph type="sldNum" sz="quarter" idx="10"/>
          </p:nvPr>
        </p:nvSpPr>
        <p:spPr/>
        <p:txBody>
          <a:bodyPr/>
          <a:lstStyle/>
          <a:p>
            <a:fld id="{912F452B-08A2-44D3-87AE-ADB4642053EE}" type="slidenum">
              <a:rPr lang="en-US" smtClean="0"/>
              <a:t>29</a:t>
            </a:fld>
            <a:endParaRPr lang="en-US"/>
          </a:p>
        </p:txBody>
      </p:sp>
    </p:spTree>
    <p:extLst>
      <p:ext uri="{BB962C8B-B14F-4D97-AF65-F5344CB8AC3E}">
        <p14:creationId xmlns:p14="http://schemas.microsoft.com/office/powerpoint/2010/main" val="8205769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12F452B-08A2-44D3-87AE-ADB4642053EE}" type="slidenum">
              <a:rPr lang="en-US" smtClean="0"/>
              <a:t>30</a:t>
            </a:fld>
            <a:endParaRPr lang="en-US"/>
          </a:p>
        </p:txBody>
      </p:sp>
    </p:spTree>
    <p:extLst>
      <p:ext uri="{BB962C8B-B14F-4D97-AF65-F5344CB8AC3E}">
        <p14:creationId xmlns:p14="http://schemas.microsoft.com/office/powerpoint/2010/main" val="335609857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Restatement of the problem and the objectives</a:t>
            </a:r>
          </a:p>
          <a:p>
            <a:r>
              <a:rPr lang="en-US" dirty="0"/>
              <a:t>The project description describes the process and activities that will be implemented to achieve the objectives.</a:t>
            </a:r>
          </a:p>
          <a:p>
            <a:pPr lvl="1"/>
            <a:r>
              <a:rPr lang="en-US" dirty="0"/>
              <a:t>It presents a reasonable scope of activities within the allotted time.</a:t>
            </a:r>
          </a:p>
          <a:p>
            <a:r>
              <a:rPr lang="en-US" b="1" dirty="0">
                <a:solidFill>
                  <a:srgbClr val="990000"/>
                </a:solidFill>
              </a:rPr>
              <a:t>Name the model or models- </a:t>
            </a:r>
            <a:r>
              <a:rPr lang="en-US" dirty="0"/>
              <a:t>Discuss the evidence that justifies the approach (model)</a:t>
            </a:r>
          </a:p>
          <a:p>
            <a:pPr lvl="1"/>
            <a:r>
              <a:rPr lang="en-US" dirty="0"/>
              <a:t>It is logical and relates to the needs of the identified target population</a:t>
            </a:r>
          </a:p>
          <a:p>
            <a:pPr lvl="1"/>
            <a:r>
              <a:rPr lang="en-US" dirty="0"/>
              <a:t>It clearly describes the activities and the reason for the selection of the activities</a:t>
            </a:r>
          </a:p>
          <a:p>
            <a:pPr lvl="1"/>
            <a:r>
              <a:rPr lang="en-US" dirty="0"/>
              <a:t>Applicants are also asked to demonstrates fidelity to the chosen model-basically, </a:t>
            </a:r>
            <a:r>
              <a:rPr lang="en-US" dirty="0">
                <a:solidFill>
                  <a:srgbClr val="990000"/>
                </a:solidFill>
              </a:rPr>
              <a:t>how are you determining that the model is being implemented in the manner it was designed? What type of quality assurance is taking place?</a:t>
            </a:r>
          </a:p>
          <a:p>
            <a:pPr lvl="1"/>
            <a:r>
              <a:rPr lang="en-US" dirty="0"/>
              <a:t>A clear discussion on why the model</a:t>
            </a:r>
            <a:r>
              <a:rPr lang="en-US" baseline="0" dirty="0"/>
              <a:t> was chosen and why the approach is appropriate. </a:t>
            </a:r>
            <a:r>
              <a:rPr lang="en-US" dirty="0"/>
              <a:t>Links to evidence based models when appropriate</a:t>
            </a:r>
          </a:p>
          <a:p>
            <a:r>
              <a:rPr lang="en-US" dirty="0"/>
              <a:t>Discuss the impact of the activities for the target population, the community and the staff that will carryout activities</a:t>
            </a:r>
          </a:p>
          <a:p>
            <a:r>
              <a:rPr lang="en-US" dirty="0"/>
              <a:t>The Project Description  is a restatement of the problem and objectives and should therefore flow naturally from the problem to the objectives. ( the objectives-which we will discuss).   </a:t>
            </a:r>
          </a:p>
          <a:p>
            <a:r>
              <a:rPr lang="en-US" dirty="0"/>
              <a:t>The activities presented should be of reasonable scope and are activities that can be accomplished within the time allotted for the program and within the resources of the applicant.  </a:t>
            </a:r>
          </a:p>
          <a:p>
            <a:endParaRPr lang="en-US" dirty="0"/>
          </a:p>
          <a:p>
            <a:r>
              <a:rPr lang="en-US" dirty="0"/>
              <a:t> </a:t>
            </a:r>
          </a:p>
        </p:txBody>
      </p:sp>
      <p:sp>
        <p:nvSpPr>
          <p:cNvPr id="4" name="Date Placeholder 3"/>
          <p:cNvSpPr>
            <a:spLocks noGrp="1"/>
          </p:cNvSpPr>
          <p:nvPr>
            <p:ph type="dt" idx="10"/>
          </p:nvPr>
        </p:nvSpPr>
        <p:spPr/>
        <p:txBody>
          <a:bodyPr/>
          <a:lstStyle/>
          <a:p>
            <a:endParaRPr lang="en-US"/>
          </a:p>
        </p:txBody>
      </p:sp>
      <p:sp>
        <p:nvSpPr>
          <p:cNvPr id="5" name="Slide Number Placeholder 4"/>
          <p:cNvSpPr>
            <a:spLocks noGrp="1"/>
          </p:cNvSpPr>
          <p:nvPr>
            <p:ph type="sldNum" sz="quarter" idx="11"/>
          </p:nvPr>
        </p:nvSpPr>
        <p:spPr/>
        <p:txBody>
          <a:bodyPr/>
          <a:lstStyle/>
          <a:p>
            <a:fld id="{8F4D0E7B-555A-475F-ABA6-8EDCF5CCA50C}" type="slidenum">
              <a:rPr lang="en-US" smtClean="0"/>
              <a:t>31</a:t>
            </a:fld>
            <a:endParaRPr lang="en-US"/>
          </a:p>
        </p:txBody>
      </p:sp>
    </p:spTree>
    <p:extLst>
      <p:ext uri="{BB962C8B-B14F-4D97-AF65-F5344CB8AC3E}">
        <p14:creationId xmlns:p14="http://schemas.microsoft.com/office/powerpoint/2010/main" val="280628952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Applicants should describe a plan of action that the proposed project will implement in order to sustain the program activities discussed in the Project Description.</a:t>
            </a:r>
            <a:r>
              <a:rPr lang="en-US" dirty="0"/>
              <a:t> Applicants should also describe previous accomplishments and obstacles that have been presented </a:t>
            </a:r>
            <a:r>
              <a:rPr lang="en-US" u="sng" dirty="0"/>
              <a:t>when carrying out similar activities</a:t>
            </a:r>
            <a:r>
              <a:rPr lang="en-US" dirty="0"/>
              <a:t> that were discussed in the Project Description. </a:t>
            </a:r>
            <a:endParaRPr lang="en-US" dirty="0"/>
          </a:p>
        </p:txBody>
      </p:sp>
      <p:sp>
        <p:nvSpPr>
          <p:cNvPr id="4" name="Slide Number Placeholder 3"/>
          <p:cNvSpPr>
            <a:spLocks noGrp="1"/>
          </p:cNvSpPr>
          <p:nvPr>
            <p:ph type="sldNum" sz="quarter" idx="10"/>
          </p:nvPr>
        </p:nvSpPr>
        <p:spPr/>
        <p:txBody>
          <a:bodyPr/>
          <a:lstStyle/>
          <a:p>
            <a:fld id="{912F452B-08A2-44D3-87AE-ADB4642053EE}" type="slidenum">
              <a:rPr lang="en-US" smtClean="0"/>
              <a:t>32</a:t>
            </a:fld>
            <a:endParaRPr lang="en-US"/>
          </a:p>
        </p:txBody>
      </p:sp>
    </p:spTree>
    <p:extLst>
      <p:ext uri="{BB962C8B-B14F-4D97-AF65-F5344CB8AC3E}">
        <p14:creationId xmlns:p14="http://schemas.microsoft.com/office/powerpoint/2010/main" val="173044127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Applicants must identify two objectives that will measure the anticipated change or impact as a result of the project. To assist with the development of your objectives, </a:t>
            </a:r>
            <a:r>
              <a:rPr lang="en-US" dirty="0">
                <a:solidFill>
                  <a:srgbClr val="990000"/>
                </a:solidFill>
              </a:rPr>
              <a:t>OCJS has developed a document titled OCJS Grants Performance Objectives. The link to the document is provided within the Request for Proposals.  Also included on the CJCC website under grant/forms</a:t>
            </a:r>
          </a:p>
          <a:p>
            <a:endParaRPr lang="en-US" dirty="0"/>
          </a:p>
          <a:p>
            <a:r>
              <a:rPr lang="en-US" dirty="0"/>
              <a:t>Applicants also need to identify a performance indicator for each objective. Basically how will you measure the change? It is very important to be careful to identify a performance measurement tool that matches and is consistent with the baseline.</a:t>
            </a:r>
          </a:p>
          <a:p>
            <a:endParaRPr lang="en-US" dirty="0"/>
          </a:p>
          <a:p>
            <a:r>
              <a:rPr lang="en-US" dirty="0"/>
              <a:t>Baseline information-This is data that has been collected previously. </a:t>
            </a:r>
          </a:p>
          <a:p>
            <a:endParaRPr lang="en-US" dirty="0"/>
          </a:p>
          <a:p>
            <a:r>
              <a:rPr lang="en-US" dirty="0"/>
              <a:t>Data Collection-How will you collect, analyze, store and report the data? What safeguards are in place to comply with confidentiality and privacy provisions?</a:t>
            </a:r>
          </a:p>
          <a:p>
            <a:endParaRPr lang="en-US" dirty="0"/>
          </a:p>
          <a:p>
            <a:endParaRPr lang="en-US" dirty="0"/>
          </a:p>
        </p:txBody>
      </p:sp>
      <p:sp>
        <p:nvSpPr>
          <p:cNvPr id="4" name="Date Placeholder 3"/>
          <p:cNvSpPr>
            <a:spLocks noGrp="1"/>
          </p:cNvSpPr>
          <p:nvPr>
            <p:ph type="dt" idx="10"/>
          </p:nvPr>
        </p:nvSpPr>
        <p:spPr/>
        <p:txBody>
          <a:bodyPr/>
          <a:lstStyle/>
          <a:p>
            <a:endParaRPr lang="en-US"/>
          </a:p>
        </p:txBody>
      </p:sp>
      <p:sp>
        <p:nvSpPr>
          <p:cNvPr id="5" name="Slide Number Placeholder 4"/>
          <p:cNvSpPr>
            <a:spLocks noGrp="1"/>
          </p:cNvSpPr>
          <p:nvPr>
            <p:ph type="sldNum" sz="quarter" idx="11"/>
          </p:nvPr>
        </p:nvSpPr>
        <p:spPr/>
        <p:txBody>
          <a:bodyPr/>
          <a:lstStyle/>
          <a:p>
            <a:fld id="{8F4D0E7B-555A-475F-ABA6-8EDCF5CCA50C}" type="slidenum">
              <a:rPr lang="en-US" smtClean="0"/>
              <a:t>33</a:t>
            </a:fld>
            <a:endParaRPr lang="en-US"/>
          </a:p>
        </p:txBody>
      </p:sp>
    </p:spTree>
    <p:extLst>
      <p:ext uri="{BB962C8B-B14F-4D97-AF65-F5344CB8AC3E}">
        <p14:creationId xmlns:p14="http://schemas.microsoft.com/office/powerpoint/2010/main" val="293815326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WHY, WHO,</a:t>
            </a:r>
            <a:r>
              <a:rPr lang="en-US" baseline="0" dirty="0"/>
              <a:t> WHEN &amp; HOW?</a:t>
            </a:r>
          </a:p>
          <a:p>
            <a:endParaRPr lang="en-US" baseline="0" dirty="0"/>
          </a:p>
          <a:p>
            <a:r>
              <a:rPr lang="en-US" baseline="0" dirty="0"/>
              <a:t>WHAT—are we going to do?</a:t>
            </a:r>
          </a:p>
          <a:p>
            <a:endParaRPr lang="en-US" baseline="0" dirty="0"/>
          </a:p>
          <a:p>
            <a:r>
              <a:rPr lang="en-US" baseline="0" dirty="0"/>
              <a:t>WHY—is it important for us to accomplish this activity?</a:t>
            </a:r>
          </a:p>
          <a:p>
            <a:endParaRPr lang="en-US" baseline="0" dirty="0"/>
          </a:p>
          <a:p>
            <a:r>
              <a:rPr lang="en-US" baseline="0" dirty="0"/>
              <a:t>WHO—is going to be responsible for the activities?</a:t>
            </a:r>
          </a:p>
          <a:p>
            <a:endParaRPr lang="en-US" baseline="0" dirty="0"/>
          </a:p>
          <a:p>
            <a:r>
              <a:rPr lang="en-US" baseline="0" dirty="0"/>
              <a:t>WHEN—do we want this to be completed?</a:t>
            </a:r>
          </a:p>
          <a:p>
            <a:endParaRPr lang="en-US" baseline="0" dirty="0"/>
          </a:p>
          <a:p>
            <a:r>
              <a:rPr lang="en-US" baseline="0" dirty="0"/>
              <a:t>HOW—are we going to do these activities?</a:t>
            </a:r>
          </a:p>
          <a:p>
            <a:endParaRPr lang="en-US" baseline="0" dirty="0"/>
          </a:p>
          <a:p>
            <a:r>
              <a:rPr lang="en-US" baseline="0" dirty="0"/>
              <a:t>So,--</a:t>
            </a:r>
            <a:r>
              <a:rPr lang="en-US" b="1" u="sng" baseline="0" dirty="0"/>
              <a:t>Who</a:t>
            </a:r>
            <a:r>
              <a:rPr lang="en-US" b="1" baseline="0" dirty="0"/>
              <a:t> </a:t>
            </a:r>
            <a:r>
              <a:rPr lang="en-US" baseline="0" dirty="0"/>
              <a:t>will make </a:t>
            </a:r>
            <a:r>
              <a:rPr lang="en-US" b="1" u="sng" baseline="0" dirty="0"/>
              <a:t>what</a:t>
            </a:r>
            <a:r>
              <a:rPr lang="en-US" baseline="0" dirty="0"/>
              <a:t> change by </a:t>
            </a:r>
            <a:r>
              <a:rPr lang="en-US" b="1" u="sng" baseline="0" dirty="0"/>
              <a:t>how much</a:t>
            </a:r>
            <a:r>
              <a:rPr lang="en-US" baseline="0" dirty="0"/>
              <a:t>, </a:t>
            </a:r>
            <a:r>
              <a:rPr lang="en-US" b="1" u="sng" baseline="0" dirty="0"/>
              <a:t>where</a:t>
            </a:r>
            <a:r>
              <a:rPr lang="en-US" b="1" baseline="0" dirty="0"/>
              <a:t> </a:t>
            </a:r>
            <a:r>
              <a:rPr lang="en-US" baseline="0" dirty="0"/>
              <a:t>and by </a:t>
            </a:r>
            <a:r>
              <a:rPr lang="en-US" b="1" u="sng" baseline="0" dirty="0"/>
              <a:t>when?</a:t>
            </a:r>
            <a:endParaRPr lang="en-US" b="1" u="sng" dirty="0"/>
          </a:p>
        </p:txBody>
      </p:sp>
      <p:sp>
        <p:nvSpPr>
          <p:cNvPr id="4" name="Date Placeholder 3"/>
          <p:cNvSpPr>
            <a:spLocks noGrp="1"/>
          </p:cNvSpPr>
          <p:nvPr>
            <p:ph type="dt" idx="10"/>
          </p:nvPr>
        </p:nvSpPr>
        <p:spPr/>
        <p:txBody>
          <a:bodyPr/>
          <a:lstStyle/>
          <a:p>
            <a:endParaRPr lang="en-US"/>
          </a:p>
        </p:txBody>
      </p:sp>
      <p:sp>
        <p:nvSpPr>
          <p:cNvPr id="5" name="Slide Number Placeholder 4"/>
          <p:cNvSpPr>
            <a:spLocks noGrp="1"/>
          </p:cNvSpPr>
          <p:nvPr>
            <p:ph type="sldNum" sz="quarter" idx="11"/>
          </p:nvPr>
        </p:nvSpPr>
        <p:spPr/>
        <p:txBody>
          <a:bodyPr/>
          <a:lstStyle/>
          <a:p>
            <a:fld id="{8F4D0E7B-555A-475F-ABA6-8EDCF5CCA50C}" type="slidenum">
              <a:rPr lang="en-US" smtClean="0"/>
              <a:t>34</a:t>
            </a:fld>
            <a:endParaRPr lang="en-US"/>
          </a:p>
        </p:txBody>
      </p:sp>
    </p:spTree>
    <p:extLst>
      <p:ext uri="{BB962C8B-B14F-4D97-AF65-F5344CB8AC3E}">
        <p14:creationId xmlns:p14="http://schemas.microsoft.com/office/powerpoint/2010/main" val="239587118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two types of objectives,</a:t>
            </a:r>
            <a:r>
              <a:rPr lang="en-US" baseline="0" dirty="0"/>
              <a:t> outcome objectives and process objectives</a:t>
            </a:r>
            <a:r>
              <a:rPr lang="en-US" dirty="0"/>
              <a:t>:</a:t>
            </a:r>
          </a:p>
          <a:p>
            <a:endParaRPr lang="en-US" dirty="0"/>
          </a:p>
          <a:p>
            <a:r>
              <a:rPr lang="en-US" b="1" dirty="0"/>
              <a:t>Outcome </a:t>
            </a:r>
            <a:r>
              <a:rPr lang="en-US" dirty="0"/>
              <a:t>objectives describe the measured changes (impact that will occur as a result of implementing the proposed project.  For example,</a:t>
            </a:r>
            <a:r>
              <a:rPr lang="en-US" baseline="0" dirty="0"/>
              <a:t> increase by a certain % the number of survivors who report increased feelings of safety as a result of services received.</a:t>
            </a:r>
            <a:endParaRPr lang="en-US" dirty="0"/>
          </a:p>
          <a:p>
            <a:endParaRPr lang="en-US" dirty="0"/>
          </a:p>
          <a:p>
            <a:r>
              <a:rPr lang="en-US" b="1" dirty="0"/>
              <a:t>Process </a:t>
            </a:r>
            <a:r>
              <a:rPr lang="en-US" dirty="0"/>
              <a:t>(also known as “output”) objectives describe the “process” (activities/steps) that a program will implement.  For example,</a:t>
            </a:r>
            <a:r>
              <a:rPr lang="en-US" baseline="0" dirty="0"/>
              <a:t> increase by % the number of survivors who receive a safety plan.</a:t>
            </a:r>
            <a:endParaRPr lang="en-US" dirty="0"/>
          </a:p>
          <a:p>
            <a:endParaRPr lang="en-US" dirty="0"/>
          </a:p>
          <a:p>
            <a:r>
              <a:rPr lang="en-US" dirty="0"/>
              <a:t>Applications must provide two objectives and at least one objective should be an outcome objective. Each objective should include performance indicators, baseline numbers and data collection methods that further the goal of the selected Program Area. </a:t>
            </a:r>
          </a:p>
          <a:p>
            <a:endParaRPr lang="en-US" dirty="0"/>
          </a:p>
        </p:txBody>
      </p:sp>
      <p:sp>
        <p:nvSpPr>
          <p:cNvPr id="4" name="Date Placeholder 3"/>
          <p:cNvSpPr>
            <a:spLocks noGrp="1"/>
          </p:cNvSpPr>
          <p:nvPr>
            <p:ph type="dt" idx="10"/>
          </p:nvPr>
        </p:nvSpPr>
        <p:spPr/>
        <p:txBody>
          <a:bodyPr/>
          <a:lstStyle/>
          <a:p>
            <a:endParaRPr lang="en-US"/>
          </a:p>
        </p:txBody>
      </p:sp>
      <p:sp>
        <p:nvSpPr>
          <p:cNvPr id="5" name="Slide Number Placeholder 4"/>
          <p:cNvSpPr>
            <a:spLocks noGrp="1"/>
          </p:cNvSpPr>
          <p:nvPr>
            <p:ph type="sldNum" sz="quarter" idx="11"/>
          </p:nvPr>
        </p:nvSpPr>
        <p:spPr/>
        <p:txBody>
          <a:bodyPr/>
          <a:lstStyle/>
          <a:p>
            <a:fld id="{8F4D0E7B-555A-475F-ABA6-8EDCF5CCA50C}" type="slidenum">
              <a:rPr lang="en-US" smtClean="0"/>
              <a:t>35</a:t>
            </a:fld>
            <a:endParaRPr lang="en-US"/>
          </a:p>
        </p:txBody>
      </p:sp>
    </p:spTree>
    <p:extLst>
      <p:ext uri="{BB962C8B-B14F-4D97-AF65-F5344CB8AC3E}">
        <p14:creationId xmlns:p14="http://schemas.microsoft.com/office/powerpoint/2010/main" val="190034383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Components of a timeline include:</a:t>
            </a:r>
          </a:p>
          <a:p>
            <a:endParaRPr lang="en-US" dirty="0"/>
          </a:p>
          <a:p>
            <a:r>
              <a:rPr lang="en-US" dirty="0"/>
              <a:t>Identifies project activities and when those activities begin and end.</a:t>
            </a:r>
          </a:p>
          <a:p>
            <a:pPr lvl="1"/>
            <a:r>
              <a:rPr lang="en-US" dirty="0"/>
              <a:t>CJCC/OCJS requires the timeline of activities to include grants management administration and collaboration board activities</a:t>
            </a:r>
          </a:p>
          <a:p>
            <a:pPr marL="277338" lvl="1"/>
            <a:endParaRPr lang="en-US" dirty="0"/>
          </a:p>
          <a:p>
            <a:r>
              <a:rPr lang="en-US" dirty="0"/>
              <a:t>Identifies who is responsible for implementing each activity</a:t>
            </a:r>
          </a:p>
          <a:p>
            <a:endParaRPr lang="en-US" dirty="0"/>
          </a:p>
          <a:p>
            <a:r>
              <a:rPr lang="en-US" b="1" dirty="0"/>
              <a:t>Identifies</a:t>
            </a:r>
            <a:r>
              <a:rPr lang="en-US" dirty="0"/>
              <a:t> </a:t>
            </a:r>
            <a:r>
              <a:rPr lang="en-US" b="1" dirty="0"/>
              <a:t>how the activity relates to a stated objective</a:t>
            </a:r>
            <a:r>
              <a:rPr lang="en-US" dirty="0"/>
              <a:t> and related data collection activities.</a:t>
            </a:r>
          </a:p>
          <a:p>
            <a:endParaRPr lang="en-US" dirty="0"/>
          </a:p>
          <a:p>
            <a:pPr lvl="1"/>
            <a:r>
              <a:rPr lang="en-US" dirty="0"/>
              <a:t>Activities may be ongoing, daily, monthly and quarterly</a:t>
            </a:r>
          </a:p>
          <a:p>
            <a:endParaRPr lang="en-US" dirty="0"/>
          </a:p>
        </p:txBody>
      </p:sp>
      <p:sp>
        <p:nvSpPr>
          <p:cNvPr id="4" name="Date Placeholder 3"/>
          <p:cNvSpPr>
            <a:spLocks noGrp="1"/>
          </p:cNvSpPr>
          <p:nvPr>
            <p:ph type="dt" idx="10"/>
          </p:nvPr>
        </p:nvSpPr>
        <p:spPr/>
        <p:txBody>
          <a:bodyPr/>
          <a:lstStyle/>
          <a:p>
            <a:endParaRPr lang="en-US"/>
          </a:p>
        </p:txBody>
      </p:sp>
      <p:sp>
        <p:nvSpPr>
          <p:cNvPr id="5" name="Slide Number Placeholder 4"/>
          <p:cNvSpPr>
            <a:spLocks noGrp="1"/>
          </p:cNvSpPr>
          <p:nvPr>
            <p:ph type="sldNum" sz="quarter" idx="11"/>
          </p:nvPr>
        </p:nvSpPr>
        <p:spPr/>
        <p:txBody>
          <a:bodyPr/>
          <a:lstStyle/>
          <a:p>
            <a:fld id="{8F4D0E7B-555A-475F-ABA6-8EDCF5CCA50C}" type="slidenum">
              <a:rPr lang="en-US" smtClean="0"/>
              <a:t>36</a:t>
            </a:fld>
            <a:endParaRPr lang="en-US"/>
          </a:p>
        </p:txBody>
      </p:sp>
    </p:spTree>
    <p:extLst>
      <p:ext uri="{BB962C8B-B14F-4D97-AF65-F5344CB8AC3E}">
        <p14:creationId xmlns:p14="http://schemas.microsoft.com/office/powerpoint/2010/main" val="189037565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Demonstrate whether your organization has the ability to successfully implement the project design outlined in your grant proposal</a:t>
            </a:r>
          </a:p>
          <a:p>
            <a:endParaRPr lang="en-US" dirty="0"/>
          </a:p>
          <a:p>
            <a:r>
              <a:rPr lang="en-US" dirty="0"/>
              <a:t>Describes:</a:t>
            </a:r>
          </a:p>
          <a:p>
            <a:pPr lvl="1"/>
            <a:r>
              <a:rPr lang="en-US" dirty="0"/>
              <a:t>Organization—Mission/History</a:t>
            </a:r>
          </a:p>
          <a:p>
            <a:pPr lvl="1"/>
            <a:r>
              <a:rPr lang="en-US" dirty="0"/>
              <a:t>Staff—levels, expertise, qualifications/credentials, trainings, cultural competency</a:t>
            </a:r>
          </a:p>
          <a:p>
            <a:pPr lvl="1"/>
            <a:r>
              <a:rPr lang="en-US" dirty="0"/>
              <a:t>Physical Resources—do you have</a:t>
            </a:r>
            <a:r>
              <a:rPr lang="en-US" baseline="0" dirty="0"/>
              <a:t> the </a:t>
            </a:r>
            <a:r>
              <a:rPr lang="en-US" dirty="0"/>
              <a:t>space, technology, relevant equipment to implement the</a:t>
            </a:r>
            <a:r>
              <a:rPr lang="en-US" baseline="0" dirty="0"/>
              <a:t> program</a:t>
            </a:r>
            <a:endParaRPr lang="en-US" dirty="0"/>
          </a:p>
          <a:p>
            <a:pPr lvl="1"/>
            <a:r>
              <a:rPr lang="en-US" dirty="0"/>
              <a:t>Previous grants administration experience-</a:t>
            </a:r>
            <a:r>
              <a:rPr lang="en-US" baseline="0" dirty="0"/>
              <a:t> don’t assume that reviewers know this – state names of grants and amounts.</a:t>
            </a:r>
          </a:p>
          <a:p>
            <a:pPr lvl="1"/>
            <a:r>
              <a:rPr lang="en-US" baseline="0" dirty="0"/>
              <a:t>Also include training opportunities – types, who attends, who provides, how often</a:t>
            </a:r>
            <a:endParaRPr lang="en-US" dirty="0"/>
          </a:p>
          <a:p>
            <a:endParaRPr lang="en-US" dirty="0"/>
          </a:p>
        </p:txBody>
      </p:sp>
      <p:sp>
        <p:nvSpPr>
          <p:cNvPr id="4" name="Date Placeholder 3"/>
          <p:cNvSpPr>
            <a:spLocks noGrp="1"/>
          </p:cNvSpPr>
          <p:nvPr>
            <p:ph type="dt" idx="10"/>
          </p:nvPr>
        </p:nvSpPr>
        <p:spPr/>
        <p:txBody>
          <a:bodyPr/>
          <a:lstStyle/>
          <a:p>
            <a:endParaRPr lang="en-US"/>
          </a:p>
        </p:txBody>
      </p:sp>
      <p:sp>
        <p:nvSpPr>
          <p:cNvPr id="5" name="Slide Number Placeholder 4"/>
          <p:cNvSpPr>
            <a:spLocks noGrp="1"/>
          </p:cNvSpPr>
          <p:nvPr>
            <p:ph type="sldNum" sz="quarter" idx="11"/>
          </p:nvPr>
        </p:nvSpPr>
        <p:spPr/>
        <p:txBody>
          <a:bodyPr/>
          <a:lstStyle/>
          <a:p>
            <a:fld id="{8F4D0E7B-555A-475F-ABA6-8EDCF5CCA50C}" type="slidenum">
              <a:rPr lang="en-US" smtClean="0"/>
              <a:t>37</a:t>
            </a:fld>
            <a:endParaRPr lang="en-US"/>
          </a:p>
        </p:txBody>
      </p:sp>
    </p:spTree>
    <p:extLst>
      <p:ext uri="{BB962C8B-B14F-4D97-AF65-F5344CB8AC3E}">
        <p14:creationId xmlns:p14="http://schemas.microsoft.com/office/powerpoint/2010/main" val="81245179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Collaboration Boards are a required CJCC/OCJS grant component.</a:t>
            </a:r>
          </a:p>
          <a:p>
            <a:r>
              <a:rPr lang="en-US" dirty="0"/>
              <a:t>Collaboration allows groups with a shared purpose to address an identified problem and need within their community </a:t>
            </a:r>
          </a:p>
          <a:p>
            <a:r>
              <a:rPr lang="en-US" dirty="0"/>
              <a:t>Collaboration Boards allow for the sharing of resources to maximize capacity and the success of project goals and objectives. </a:t>
            </a:r>
          </a:p>
          <a:p>
            <a:r>
              <a:rPr lang="en-US" dirty="0"/>
              <a:t>Relevancy/Appropriateness</a:t>
            </a:r>
          </a:p>
          <a:p>
            <a:r>
              <a:rPr lang="en-US" dirty="0"/>
              <a:t>Letters must be uploaded upon submission of the application from each collaboration board</a:t>
            </a:r>
            <a:r>
              <a:rPr lang="en-US" baseline="0" dirty="0"/>
              <a:t> member.</a:t>
            </a:r>
            <a:r>
              <a:rPr lang="en-US" dirty="0"/>
              <a:t>.</a:t>
            </a:r>
          </a:p>
          <a:p>
            <a:r>
              <a:rPr lang="en-US" dirty="0"/>
              <a:t>Letters must be on the Collaboration Board member’s letterhead.</a:t>
            </a:r>
          </a:p>
          <a:p>
            <a:r>
              <a:rPr lang="en-US" dirty="0"/>
              <a:t>Letters must be dated current and refer to the correct program. </a:t>
            </a:r>
          </a:p>
          <a:p>
            <a:endParaRPr lang="en-US" dirty="0"/>
          </a:p>
        </p:txBody>
      </p:sp>
      <p:sp>
        <p:nvSpPr>
          <p:cNvPr id="4" name="Date Placeholder 3"/>
          <p:cNvSpPr>
            <a:spLocks noGrp="1"/>
          </p:cNvSpPr>
          <p:nvPr>
            <p:ph type="dt" idx="10"/>
          </p:nvPr>
        </p:nvSpPr>
        <p:spPr/>
        <p:txBody>
          <a:bodyPr/>
          <a:lstStyle/>
          <a:p>
            <a:endParaRPr lang="en-US"/>
          </a:p>
        </p:txBody>
      </p:sp>
      <p:sp>
        <p:nvSpPr>
          <p:cNvPr id="5" name="Slide Number Placeholder 4"/>
          <p:cNvSpPr>
            <a:spLocks noGrp="1"/>
          </p:cNvSpPr>
          <p:nvPr>
            <p:ph type="sldNum" sz="quarter" idx="11"/>
          </p:nvPr>
        </p:nvSpPr>
        <p:spPr/>
        <p:txBody>
          <a:bodyPr/>
          <a:lstStyle/>
          <a:p>
            <a:fld id="{8F4D0E7B-555A-475F-ABA6-8EDCF5CCA50C}" type="slidenum">
              <a:rPr lang="en-US" smtClean="0"/>
              <a:t>38</a:t>
            </a:fld>
            <a:endParaRPr lang="en-US"/>
          </a:p>
        </p:txBody>
      </p:sp>
    </p:spTree>
    <p:extLst>
      <p:ext uri="{BB962C8B-B14F-4D97-AF65-F5344CB8AC3E}">
        <p14:creationId xmlns:p14="http://schemas.microsoft.com/office/powerpoint/2010/main" val="32469328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234104" y="4421272"/>
            <a:ext cx="6554892" cy="4189570"/>
          </a:xfrm>
        </p:spPr>
        <p:txBody>
          <a:bodyPr/>
          <a:lstStyle/>
          <a:p>
            <a:pPr marL="173336" indent="-173336">
              <a:buFont typeface="Arial" panose="020B0604020202020204" pitchFamily="34" charset="0"/>
              <a:buChar char="•"/>
            </a:pPr>
            <a:r>
              <a:rPr lang="en-US" dirty="0"/>
              <a:t>Ensure</a:t>
            </a:r>
            <a:r>
              <a:rPr lang="en-US" baseline="0" dirty="0"/>
              <a:t> that the line-items requested within the budget align with previous application narratives. By the time the reviewer gets to the budget it should make sense, There shouldn’t be any surprises once the reviewer gets to this part of the budget. </a:t>
            </a:r>
          </a:p>
          <a:p>
            <a:pPr marL="173336" indent="-173336">
              <a:buFont typeface="Arial" panose="020B0604020202020204" pitchFamily="34" charset="0"/>
              <a:buChar char="•"/>
            </a:pPr>
            <a:r>
              <a:rPr lang="en-US" baseline="0" dirty="0"/>
              <a:t>Ensure the requests are reasonable and that funding caps have been considered (if applying through VAWA).</a:t>
            </a:r>
          </a:p>
          <a:p>
            <a:pPr marL="173336" indent="-173336">
              <a:buFont typeface="Arial" panose="020B0604020202020204" pitchFamily="34" charset="0"/>
              <a:buChar char="•"/>
            </a:pPr>
            <a:r>
              <a:rPr lang="en-US" baseline="0" dirty="0"/>
              <a:t>Review the budget forms to review any special instructions and/or limitations.</a:t>
            </a:r>
          </a:p>
          <a:p>
            <a:pPr marL="173336" indent="-173336">
              <a:buFont typeface="Arial" panose="020B0604020202020204" pitchFamily="34" charset="0"/>
              <a:buChar char="•"/>
            </a:pPr>
            <a:r>
              <a:rPr lang="en-US" baseline="0" dirty="0"/>
              <a:t>The budget narrative should include detailed explanation for each line-item. For example, personnel narrative should include job duties, amount of time spent on the project and discussion relevant to fringe benefits if applicable.</a:t>
            </a:r>
          </a:p>
          <a:p>
            <a:pPr marL="173336" indent="-173336">
              <a:buFont typeface="Arial" panose="020B0604020202020204" pitchFamily="34" charset="0"/>
              <a:buChar char="•"/>
            </a:pPr>
            <a:r>
              <a:rPr lang="en-US" dirty="0"/>
              <a:t>The percentage of salary or cost of each fringe benefit for each employee must be provided. </a:t>
            </a:r>
            <a:endParaRPr lang="en-US" baseline="0" dirty="0"/>
          </a:p>
          <a:p>
            <a:pPr marL="173336" indent="-173336">
              <a:buFont typeface="Arial" panose="020B0604020202020204" pitchFamily="34" charset="0"/>
              <a:buChar char="•"/>
            </a:pPr>
            <a:r>
              <a:rPr lang="en-US" baseline="0" dirty="0"/>
              <a:t>Consultant/Contract Costs cannot exceed federal rate of $81.25/hour or $650/day and no more than 8 hours per day</a:t>
            </a:r>
          </a:p>
          <a:p>
            <a:pPr marL="173336" indent="-173336">
              <a:buFont typeface="Arial" panose="020B0604020202020204" pitchFamily="34" charset="0"/>
              <a:buChar char="•"/>
            </a:pPr>
            <a:r>
              <a:rPr lang="en-US" baseline="0" dirty="0"/>
              <a:t>Travel costs-The request cannot exceed federal rates. Applicants should ensure there is a travel policy</a:t>
            </a:r>
            <a:r>
              <a:rPr lang="en-US" dirty="0"/>
              <a:t> on file.</a:t>
            </a:r>
            <a:endParaRPr lang="en-US" baseline="0" dirty="0"/>
          </a:p>
          <a:p>
            <a:pPr marL="173336" indent="-173336">
              <a:buFont typeface="Arial" panose="020B0604020202020204" pitchFamily="34" charset="0"/>
              <a:buChar char="•"/>
            </a:pPr>
            <a:r>
              <a:rPr lang="en-US" dirty="0"/>
              <a:t>Equipment costs should be reasonable to include describing procurement activities.</a:t>
            </a:r>
          </a:p>
          <a:p>
            <a:pPr marL="173336" indent="-173336">
              <a:buFont typeface="Arial" panose="020B0604020202020204" pitchFamily="34" charset="0"/>
              <a:buChar char="•"/>
            </a:pPr>
            <a:r>
              <a:rPr lang="en-US" dirty="0"/>
              <a:t>Equipment that is leased or rented should be listed under the Consultant/Contract section.</a:t>
            </a:r>
          </a:p>
          <a:p>
            <a:pPr marL="173336" indent="-173336">
              <a:buFont typeface="Arial" panose="020B0604020202020204" pitchFamily="34" charset="0"/>
              <a:buChar char="•"/>
            </a:pPr>
            <a:r>
              <a:rPr lang="en-US" dirty="0"/>
              <a:t>Supply</a:t>
            </a:r>
            <a:r>
              <a:rPr lang="en-US" baseline="0" dirty="0"/>
              <a:t> costs</a:t>
            </a:r>
            <a:r>
              <a:rPr lang="en-US" dirty="0"/>
              <a:t> and Other costs</a:t>
            </a:r>
            <a:r>
              <a:rPr lang="en-US" baseline="0" dirty="0"/>
              <a:t> should be detailed and include how the allocation method was derived.</a:t>
            </a:r>
          </a:p>
          <a:p>
            <a:pPr marL="173336" indent="-173336">
              <a:buFont typeface="Arial" panose="020B0604020202020204" pitchFamily="34" charset="0"/>
              <a:buChar char="•"/>
            </a:pPr>
            <a:r>
              <a:rPr lang="en-US" dirty="0"/>
              <a:t>If requesting Other costs-It is important to know that audit costs are only supported for Non-Federal entities that expend $750,000 or more in Federal funds in the organization’s fiscal year and are required to arrange for a single organization-wide audit. </a:t>
            </a:r>
          </a:p>
          <a:p>
            <a:pPr marL="173336" indent="-173336">
              <a:buFont typeface="Arial" panose="020B0604020202020204" pitchFamily="34" charset="0"/>
              <a:buChar char="•"/>
            </a:pPr>
            <a:r>
              <a:rPr lang="en-US" dirty="0"/>
              <a:t>Link in RFP</a:t>
            </a:r>
            <a:r>
              <a:rPr lang="en-US" baseline="0" dirty="0"/>
              <a:t> that outlines unallowable costs.</a:t>
            </a:r>
            <a:endParaRPr lang="en-US" dirty="0"/>
          </a:p>
        </p:txBody>
      </p:sp>
      <p:sp>
        <p:nvSpPr>
          <p:cNvPr id="4" name="Date Placeholder 3"/>
          <p:cNvSpPr>
            <a:spLocks noGrp="1"/>
          </p:cNvSpPr>
          <p:nvPr>
            <p:ph type="dt" idx="10"/>
          </p:nvPr>
        </p:nvSpPr>
        <p:spPr/>
        <p:txBody>
          <a:bodyPr/>
          <a:lstStyle/>
          <a:p>
            <a:endParaRPr lang="en-US"/>
          </a:p>
        </p:txBody>
      </p:sp>
      <p:sp>
        <p:nvSpPr>
          <p:cNvPr id="5" name="Slide Number Placeholder 4"/>
          <p:cNvSpPr>
            <a:spLocks noGrp="1"/>
          </p:cNvSpPr>
          <p:nvPr>
            <p:ph type="sldNum" sz="quarter" idx="11"/>
          </p:nvPr>
        </p:nvSpPr>
        <p:spPr/>
        <p:txBody>
          <a:bodyPr/>
          <a:lstStyle/>
          <a:p>
            <a:fld id="{8F4D0E7B-555A-475F-ABA6-8EDCF5CCA50C}" type="slidenum">
              <a:rPr lang="en-US" smtClean="0"/>
              <a:t>39</a:t>
            </a:fld>
            <a:endParaRPr lang="en-US"/>
          </a:p>
        </p:txBody>
      </p:sp>
    </p:spTree>
    <p:extLst>
      <p:ext uri="{BB962C8B-B14F-4D97-AF65-F5344CB8AC3E}">
        <p14:creationId xmlns:p14="http://schemas.microsoft.com/office/powerpoint/2010/main" val="43568545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62229" lvl="1" defTabSz="924458">
              <a:defRPr/>
            </a:pPr>
            <a:r>
              <a:rPr lang="en-US" dirty="0"/>
              <a:t>JAG now has 5-program areas</a:t>
            </a:r>
            <a:r>
              <a:rPr lang="en-US" baseline="0" dirty="0"/>
              <a:t> – outlined on pages 10 – 16 in RFP.</a:t>
            </a:r>
            <a:endParaRPr lang="en-US" dirty="0"/>
          </a:p>
          <a:p>
            <a:pPr marL="462229" lvl="1" defTabSz="924458">
              <a:defRPr/>
            </a:pPr>
            <a:endParaRPr lang="en-US" baseline="0" dirty="0"/>
          </a:p>
          <a:p>
            <a:pPr marL="462229" lvl="1" defTabSz="924458">
              <a:defRPr/>
            </a:pPr>
            <a:r>
              <a:rPr lang="en-US" baseline="0" dirty="0"/>
              <a:t>A detailed description of each program area along with </a:t>
            </a:r>
            <a:r>
              <a:rPr lang="en-US" dirty="0"/>
              <a:t>examples of model programs</a:t>
            </a:r>
            <a:r>
              <a:rPr lang="en-US" baseline="0" dirty="0"/>
              <a:t> is given in the RFP. Please select the correct program area at the beginning of the on line application so that the application is reviewed by the correct subject matter experts.</a:t>
            </a:r>
            <a:endParaRPr lang="en-US" dirty="0"/>
          </a:p>
          <a:p>
            <a:pPr marL="462229" lvl="1"/>
            <a:endParaRPr lang="en-US" dirty="0"/>
          </a:p>
          <a:p>
            <a:pPr marL="462229" lvl="1"/>
            <a:r>
              <a:rPr lang="en-US" dirty="0"/>
              <a:t>Please note crime</a:t>
            </a:r>
            <a:r>
              <a:rPr lang="en-US" baseline="0" dirty="0"/>
              <a:t> prevention programs, under the B01 category, c</a:t>
            </a:r>
            <a:r>
              <a:rPr lang="en-US" dirty="0"/>
              <a:t>annot provide services to offenders or alleged offenders –  it is for prevention only.</a:t>
            </a:r>
          </a:p>
          <a:p>
            <a:pPr marL="462229" lvl="1"/>
            <a:endParaRPr lang="en-US" dirty="0"/>
          </a:p>
          <a:p>
            <a:pPr marL="462229" lvl="1" defTabSz="924458">
              <a:defRPr/>
            </a:pPr>
            <a:r>
              <a:rPr lang="en-US" baseline="0" dirty="0"/>
              <a:t>If there are any questions as to the correct program area for your application please contact  CJCC for guidance.</a:t>
            </a:r>
            <a:endParaRPr lang="en-US" dirty="0"/>
          </a:p>
          <a:p>
            <a:pPr marL="462229" lvl="1"/>
            <a:endParaRPr lang="en-US" dirty="0"/>
          </a:p>
          <a:p>
            <a:endParaRPr lang="en-US" dirty="0"/>
          </a:p>
        </p:txBody>
      </p:sp>
      <p:sp>
        <p:nvSpPr>
          <p:cNvPr id="4" name="Slide Number Placeholder 3"/>
          <p:cNvSpPr>
            <a:spLocks noGrp="1"/>
          </p:cNvSpPr>
          <p:nvPr>
            <p:ph type="sldNum" sz="quarter" idx="10"/>
          </p:nvPr>
        </p:nvSpPr>
        <p:spPr/>
        <p:txBody>
          <a:bodyPr/>
          <a:lstStyle/>
          <a:p>
            <a:fld id="{912F452B-08A2-44D3-87AE-ADB4642053EE}" type="slidenum">
              <a:rPr lang="en-US" smtClean="0"/>
              <a:t>40</a:t>
            </a:fld>
            <a:endParaRPr lang="en-US"/>
          </a:p>
        </p:txBody>
      </p:sp>
    </p:spTree>
    <p:extLst>
      <p:ext uri="{BB962C8B-B14F-4D97-AF65-F5344CB8AC3E}">
        <p14:creationId xmlns:p14="http://schemas.microsoft.com/office/powerpoint/2010/main" val="162945930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JAG projects</a:t>
            </a:r>
            <a:r>
              <a:rPr lang="en-US" baseline="0" dirty="0"/>
              <a:t> are subject to stepdown.  Stepdown is an effort to help build sustainability and encourage innovation. </a:t>
            </a:r>
          </a:p>
          <a:p>
            <a:r>
              <a:rPr lang="en-US" dirty="0"/>
              <a:t>Step down funding operates as follows: </a:t>
            </a:r>
          </a:p>
          <a:p>
            <a:r>
              <a:rPr lang="en-US" dirty="0"/>
              <a:t>The first two years of the project OCJS will fund 75% of the total operating costs with 25% match. </a:t>
            </a:r>
          </a:p>
          <a:p>
            <a:r>
              <a:rPr lang="en-US" dirty="0"/>
              <a:t>Year 3- 50% OCJS funds with 50% match .</a:t>
            </a:r>
          </a:p>
          <a:p>
            <a:r>
              <a:rPr lang="en-US" dirty="0"/>
              <a:t>Year 4-25% total operating costs with 75% match. </a:t>
            </a:r>
          </a:p>
          <a:p>
            <a:endParaRPr lang="en-US" dirty="0"/>
          </a:p>
          <a:p>
            <a:r>
              <a:rPr lang="en-US" dirty="0"/>
              <a:t>Stepdown specifics can be found ion page 7 in the JAG RFP. </a:t>
            </a:r>
          </a:p>
          <a:p>
            <a:r>
              <a:rPr lang="en-US" dirty="0"/>
              <a:t> It is important</a:t>
            </a:r>
            <a:r>
              <a:rPr lang="en-US" baseline="0" dirty="0"/>
              <a:t> to note that f</a:t>
            </a:r>
            <a:r>
              <a:rPr lang="en-US" dirty="0"/>
              <a:t>unds may be limited due to decrease in federal funding</a:t>
            </a:r>
          </a:p>
          <a:p>
            <a:r>
              <a:rPr lang="en-US" dirty="0"/>
              <a:t>Projects will be reviewed based upon several factors including possible site visits, programmatic monitoring and updated objective information. </a:t>
            </a:r>
          </a:p>
          <a:p>
            <a:r>
              <a:rPr lang="en-US" dirty="0"/>
              <a:t>The amount of funding for stepdown projects is contingent on the amount of funding CJCC receives for FY 2022. Some projects may be subject to a cut in CJCC/OCJS funds. </a:t>
            </a:r>
          </a:p>
          <a:p>
            <a:r>
              <a:rPr lang="en-US" dirty="0"/>
              <a:t>All projects -</a:t>
            </a:r>
            <a:r>
              <a:rPr lang="en-US" baseline="0" dirty="0"/>
              <a:t> </a:t>
            </a:r>
            <a:r>
              <a:rPr lang="en-US" dirty="0"/>
              <a:t>except for A01 multi-jurisdictional task forces</a:t>
            </a:r>
            <a:r>
              <a:rPr lang="en-US" baseline="0" dirty="0"/>
              <a:t> and those given explicit permission from CJCC/OCJS</a:t>
            </a:r>
            <a:r>
              <a:rPr lang="en-US" dirty="0"/>
              <a:t> are subject to stepdown funding</a:t>
            </a:r>
            <a:r>
              <a:rPr lang="en-US" baseline="0" dirty="0"/>
              <a:t>.</a:t>
            </a:r>
            <a:endParaRPr lang="en-US" dirty="0"/>
          </a:p>
          <a:p>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912F452B-08A2-44D3-87AE-ADB4642053EE}" type="slidenum">
              <a:rPr lang="en-US" smtClean="0"/>
              <a:t>41</a:t>
            </a:fld>
            <a:endParaRPr lang="en-US"/>
          </a:p>
        </p:txBody>
      </p:sp>
    </p:spTree>
    <p:extLst>
      <p:ext uri="{BB962C8B-B14F-4D97-AF65-F5344CB8AC3E}">
        <p14:creationId xmlns:p14="http://schemas.microsoft.com/office/powerpoint/2010/main" val="388138001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Acceptable</a:t>
            </a:r>
            <a:r>
              <a:rPr lang="en-US" baseline="0" dirty="0"/>
              <a:t> forms of cash and in kind match are outlined on page 8 in the RFP.  </a:t>
            </a:r>
            <a:endParaRPr lang="en-US" dirty="0"/>
          </a:p>
          <a:p>
            <a:endParaRPr lang="en-US" dirty="0"/>
          </a:p>
          <a:p>
            <a:r>
              <a:rPr lang="en-US" dirty="0"/>
              <a:t>To request a match waiver: Include your</a:t>
            </a:r>
            <a:r>
              <a:rPr lang="en-US" baseline="0" dirty="0"/>
              <a:t> </a:t>
            </a:r>
            <a:r>
              <a:rPr lang="en-US" dirty="0"/>
              <a:t>request as an addendum</a:t>
            </a:r>
            <a:r>
              <a:rPr lang="en-US" baseline="0" dirty="0"/>
              <a:t> to the application</a:t>
            </a:r>
            <a:r>
              <a:rPr lang="en-US" dirty="0"/>
              <a:t>. </a:t>
            </a:r>
          </a:p>
        </p:txBody>
      </p:sp>
      <p:sp>
        <p:nvSpPr>
          <p:cNvPr id="4" name="Slide Number Placeholder 3"/>
          <p:cNvSpPr>
            <a:spLocks noGrp="1"/>
          </p:cNvSpPr>
          <p:nvPr>
            <p:ph type="sldNum" sz="quarter" idx="10"/>
          </p:nvPr>
        </p:nvSpPr>
        <p:spPr/>
        <p:txBody>
          <a:bodyPr/>
          <a:lstStyle/>
          <a:p>
            <a:fld id="{912F452B-08A2-44D3-87AE-ADB4642053EE}" type="slidenum">
              <a:rPr lang="en-US" smtClean="0"/>
              <a:t>42</a:t>
            </a:fld>
            <a:endParaRPr lang="en-US"/>
          </a:p>
        </p:txBody>
      </p:sp>
    </p:spTree>
    <p:extLst>
      <p:ext uri="{BB962C8B-B14F-4D97-AF65-F5344CB8AC3E}">
        <p14:creationId xmlns:p14="http://schemas.microsoft.com/office/powerpoint/2010/main" val="25909887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Recommend that log</a:t>
            </a:r>
            <a:r>
              <a:rPr lang="en-US" baseline="0" dirty="0"/>
              <a:t> into on line portal to set up profile as soon as possible, but at least 3 weeks before the deadline.  Do not wait until the last minute to attempt to access portal in case there are issues.</a:t>
            </a:r>
            <a:endParaRPr lang="en-US" dirty="0"/>
          </a:p>
        </p:txBody>
      </p:sp>
      <p:sp>
        <p:nvSpPr>
          <p:cNvPr id="4" name="Slide Number Placeholder 3"/>
          <p:cNvSpPr>
            <a:spLocks noGrp="1"/>
          </p:cNvSpPr>
          <p:nvPr>
            <p:ph type="sldNum" sz="quarter" idx="10"/>
          </p:nvPr>
        </p:nvSpPr>
        <p:spPr/>
        <p:txBody>
          <a:bodyPr/>
          <a:lstStyle/>
          <a:p>
            <a:fld id="{912F452B-08A2-44D3-87AE-ADB4642053EE}" type="slidenum">
              <a:rPr lang="en-US" smtClean="0"/>
              <a:t>43</a:t>
            </a:fld>
            <a:endParaRPr lang="en-US"/>
          </a:p>
        </p:txBody>
      </p:sp>
    </p:spTree>
    <p:extLst>
      <p:ext uri="{BB962C8B-B14F-4D97-AF65-F5344CB8AC3E}">
        <p14:creationId xmlns:p14="http://schemas.microsoft.com/office/powerpoint/2010/main" val="126144880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Application</a:t>
            </a:r>
            <a:r>
              <a:rPr lang="en-US" baseline="0" dirty="0"/>
              <a:t> submission instructions are also noted in the RFP.</a:t>
            </a:r>
          </a:p>
          <a:p>
            <a:endParaRPr lang="en-US" baseline="0" dirty="0"/>
          </a:p>
          <a:p>
            <a:r>
              <a:rPr lang="en-US" baseline="0" dirty="0"/>
              <a:t>Please do not wait until the last minute to submit.</a:t>
            </a:r>
          </a:p>
          <a:p>
            <a:endParaRPr lang="en-US" baseline="0" dirty="0"/>
          </a:p>
          <a:p>
            <a:r>
              <a:rPr lang="en-US" baseline="0" dirty="0"/>
              <a:t>The on line portal will close at 4:00 PM on July 19 for both JAG and VAWA applications.</a:t>
            </a:r>
            <a:endParaRPr lang="en-US" dirty="0"/>
          </a:p>
        </p:txBody>
      </p:sp>
      <p:sp>
        <p:nvSpPr>
          <p:cNvPr id="4" name="Slide Number Placeholder 3"/>
          <p:cNvSpPr>
            <a:spLocks noGrp="1"/>
          </p:cNvSpPr>
          <p:nvPr>
            <p:ph type="sldNum" sz="quarter" idx="10"/>
          </p:nvPr>
        </p:nvSpPr>
        <p:spPr/>
        <p:txBody>
          <a:bodyPr/>
          <a:lstStyle/>
          <a:p>
            <a:fld id="{912F452B-08A2-44D3-87AE-ADB4642053EE}" type="slidenum">
              <a:rPr lang="en-US" smtClean="0"/>
              <a:t>44</a:t>
            </a:fld>
            <a:endParaRPr lang="en-US"/>
          </a:p>
        </p:txBody>
      </p:sp>
    </p:spTree>
    <p:extLst>
      <p:ext uri="{BB962C8B-B14F-4D97-AF65-F5344CB8AC3E}">
        <p14:creationId xmlns:p14="http://schemas.microsoft.com/office/powerpoint/2010/main" val="420734872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3336" indent="-173336">
              <a:buFont typeface="Arial" panose="020B0604020202020204" pitchFamily="34" charset="0"/>
              <a:buChar char="•"/>
            </a:pPr>
            <a:r>
              <a:rPr lang="en-US" dirty="0"/>
              <a:t>Read through the entire RFP.  Make notes of specific</a:t>
            </a:r>
            <a:r>
              <a:rPr lang="en-US" baseline="0" dirty="0"/>
              <a:t> requirements, costs that may be prohibitive, the performance data that you will need to report, and all tasks that will be required if an award is made.  Grant award requirements are set by the funding agency and are neither negotiable or optional. So before you put time and effort into preparing the application, be sure that your agency can fulfill all requirements.</a:t>
            </a:r>
          </a:p>
          <a:p>
            <a:pPr marL="173336" indent="-173336">
              <a:buFont typeface="Arial" panose="020B0604020202020204" pitchFamily="34" charset="0"/>
              <a:buChar char="•"/>
            </a:pPr>
            <a:r>
              <a:rPr lang="en-US" baseline="0" dirty="0"/>
              <a:t>Each RFP lists detailed requirements for the proposal narrative.  Recommend that you make a check list of the requirements under each section to ensure that all components are addressed. Or use a fill in the blank approach - turn the questions in the RFP into a template – take multi part questions and turn them into one question each.</a:t>
            </a:r>
          </a:p>
          <a:p>
            <a:pPr marL="173336" indent="-173336">
              <a:buFont typeface="Arial" panose="020B0604020202020204" pitchFamily="34" charset="0"/>
              <a:buChar char="•"/>
            </a:pPr>
            <a:r>
              <a:rPr lang="en-US" baseline="0" dirty="0"/>
              <a:t> The problem statement should include current local data.  Be clear and concise in narrative, do not assume that the person reviewing the application is familiar with the problem and need.</a:t>
            </a:r>
          </a:p>
          <a:p>
            <a:pPr marL="173336" indent="-173336">
              <a:buFont typeface="Arial" panose="020B0604020202020204" pitchFamily="34" charset="0"/>
              <a:buChar char="•"/>
            </a:pPr>
            <a:r>
              <a:rPr lang="en-US" baseline="0" dirty="0"/>
              <a:t>The project description should clearly explain the program or practice to be implemented, whether the program is evidence-based, the research documenting the effectiveness of the program or practice and local data to demonstrate the need for the project and the effectiveness after it is implemented.</a:t>
            </a:r>
          </a:p>
          <a:p>
            <a:pPr marL="173336" indent="-173336">
              <a:buFont typeface="Arial" panose="020B0604020202020204" pitchFamily="34" charset="0"/>
              <a:buChar char="•"/>
            </a:pPr>
            <a:r>
              <a:rPr lang="en-US" baseline="0" dirty="0"/>
              <a:t>Checklists are provided in each RFP to use as a guide to ensure all components are included and addressed.</a:t>
            </a:r>
          </a:p>
          <a:p>
            <a:pPr marL="173336" indent="-173336">
              <a:buFont typeface="Arial" panose="020B0604020202020204" pitchFamily="34" charset="0"/>
              <a:buChar char="•"/>
            </a:pPr>
            <a:r>
              <a:rPr lang="en-US" baseline="0" dirty="0"/>
              <a:t>Budget should support the activities of the proposal.  Provide detailed justification for each expenditure.  Be sure to review allowable and unallowable costs.  DOJ Grants Financial Guide is an excellent resource.  Be aware of allowed consultant rates and U.S. General Services Administration (GSA) per diem rates for travel, </a:t>
            </a:r>
          </a:p>
          <a:p>
            <a:pPr marL="173336" indent="-173336">
              <a:buFont typeface="Arial" panose="020B0604020202020204" pitchFamily="34" charset="0"/>
              <a:buChar char="•"/>
            </a:pPr>
            <a:r>
              <a:rPr lang="en-US" baseline="0" dirty="0"/>
              <a:t/>
            </a:r>
            <a:br>
              <a:rPr lang="en-US" baseline="0" dirty="0"/>
            </a:br>
            <a:endParaRPr lang="en-US" dirty="0"/>
          </a:p>
        </p:txBody>
      </p:sp>
      <p:sp>
        <p:nvSpPr>
          <p:cNvPr id="4" name="Slide Number Placeholder 3"/>
          <p:cNvSpPr>
            <a:spLocks noGrp="1"/>
          </p:cNvSpPr>
          <p:nvPr>
            <p:ph type="sldNum" sz="quarter" idx="10"/>
          </p:nvPr>
        </p:nvSpPr>
        <p:spPr/>
        <p:txBody>
          <a:bodyPr/>
          <a:lstStyle/>
          <a:p>
            <a:fld id="{912F452B-08A2-44D3-87AE-ADB4642053EE}" type="slidenum">
              <a:rPr lang="en-US" smtClean="0"/>
              <a:t>45</a:t>
            </a:fld>
            <a:endParaRPr lang="en-US"/>
          </a:p>
        </p:txBody>
      </p:sp>
    </p:spTree>
    <p:extLst>
      <p:ext uri="{BB962C8B-B14F-4D97-AF65-F5344CB8AC3E}">
        <p14:creationId xmlns:p14="http://schemas.microsoft.com/office/powerpoint/2010/main" val="328773242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OCJS</a:t>
            </a:r>
            <a:r>
              <a:rPr lang="en-US" baseline="0" dirty="0"/>
              <a:t> expects to make notifications in mid November, however it is not yet known if this will be delayed. You can always check the on line portal for any updates to your application.</a:t>
            </a:r>
            <a:endParaRPr lang="en-US" dirty="0"/>
          </a:p>
        </p:txBody>
      </p:sp>
      <p:sp>
        <p:nvSpPr>
          <p:cNvPr id="4" name="Slide Number Placeholder 3"/>
          <p:cNvSpPr>
            <a:spLocks noGrp="1"/>
          </p:cNvSpPr>
          <p:nvPr>
            <p:ph type="sldNum" sz="quarter" idx="10"/>
          </p:nvPr>
        </p:nvSpPr>
        <p:spPr/>
        <p:txBody>
          <a:bodyPr/>
          <a:lstStyle/>
          <a:p>
            <a:fld id="{912F452B-08A2-44D3-87AE-ADB4642053EE}" type="slidenum">
              <a:rPr lang="en-US" smtClean="0"/>
              <a:t>46</a:t>
            </a:fld>
            <a:endParaRPr lang="en-US"/>
          </a:p>
        </p:txBody>
      </p:sp>
    </p:spTree>
    <p:extLst>
      <p:ext uri="{BB962C8B-B14F-4D97-AF65-F5344CB8AC3E}">
        <p14:creationId xmlns:p14="http://schemas.microsoft.com/office/powerpoint/2010/main" val="259838781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Reminder,</a:t>
            </a:r>
            <a:r>
              <a:rPr lang="en-US" baseline="0" dirty="0"/>
              <a:t> please log into </a:t>
            </a:r>
            <a:r>
              <a:rPr lang="en-US" baseline="0" dirty="0" err="1"/>
              <a:t>Zengine</a:t>
            </a:r>
            <a:r>
              <a:rPr lang="en-US" baseline="0" dirty="0"/>
              <a:t> to make any changes to the project director to ensure prompt notification of award and to facilitate completion of award materials.  Awards must be in compliance and fully executed before any funds will be disbursed.</a:t>
            </a:r>
            <a:endParaRPr lang="en-US" dirty="0"/>
          </a:p>
        </p:txBody>
      </p:sp>
      <p:sp>
        <p:nvSpPr>
          <p:cNvPr id="4" name="Slide Number Placeholder 3"/>
          <p:cNvSpPr>
            <a:spLocks noGrp="1"/>
          </p:cNvSpPr>
          <p:nvPr>
            <p:ph type="sldNum" sz="quarter" idx="10"/>
          </p:nvPr>
        </p:nvSpPr>
        <p:spPr/>
        <p:txBody>
          <a:bodyPr/>
          <a:lstStyle/>
          <a:p>
            <a:fld id="{912F452B-08A2-44D3-87AE-ADB4642053EE}" type="slidenum">
              <a:rPr lang="en-US" smtClean="0"/>
              <a:t>47</a:t>
            </a:fld>
            <a:endParaRPr lang="en-US"/>
          </a:p>
        </p:txBody>
      </p:sp>
    </p:spTree>
    <p:extLst>
      <p:ext uri="{BB962C8B-B14F-4D97-AF65-F5344CB8AC3E}">
        <p14:creationId xmlns:p14="http://schemas.microsoft.com/office/powerpoint/2010/main" val="422645415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12F452B-08A2-44D3-87AE-ADB4642053EE}" type="slidenum">
              <a:rPr lang="en-US" smtClean="0"/>
              <a:t>48</a:t>
            </a:fld>
            <a:endParaRPr lang="en-US"/>
          </a:p>
        </p:txBody>
      </p:sp>
    </p:spTree>
    <p:extLst>
      <p:ext uri="{BB962C8B-B14F-4D97-AF65-F5344CB8AC3E}">
        <p14:creationId xmlns:p14="http://schemas.microsoft.com/office/powerpoint/2010/main" val="266626530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12F452B-08A2-44D3-87AE-ADB4642053EE}" type="slidenum">
              <a:rPr lang="en-US" smtClean="0"/>
              <a:t>49</a:t>
            </a:fld>
            <a:endParaRPr lang="en-US"/>
          </a:p>
        </p:txBody>
      </p:sp>
    </p:spTree>
    <p:extLst>
      <p:ext uri="{BB962C8B-B14F-4D97-AF65-F5344CB8AC3E}">
        <p14:creationId xmlns:p14="http://schemas.microsoft.com/office/powerpoint/2010/main" val="40238343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3554" name="Group 2"/>
          <p:cNvGrpSpPr>
            <a:grpSpLocks/>
          </p:cNvGrpSpPr>
          <p:nvPr/>
        </p:nvGrpSpPr>
        <p:grpSpPr bwMode="auto">
          <a:xfrm>
            <a:off x="0" y="927100"/>
            <a:ext cx="8991600" cy="4495800"/>
            <a:chOff x="0" y="584"/>
            <a:chExt cx="5664" cy="2832"/>
          </a:xfrm>
        </p:grpSpPr>
        <p:sp>
          <p:nvSpPr>
            <p:cNvPr id="23555" name="AutoShape 3"/>
            <p:cNvSpPr>
              <a:spLocks noChangeArrowheads="1"/>
            </p:cNvSpPr>
            <p:nvPr userDrawn="1"/>
          </p:nvSpPr>
          <p:spPr bwMode="auto">
            <a:xfrm>
              <a:off x="432" y="1304"/>
              <a:ext cx="4656" cy="2112"/>
            </a:xfrm>
            <a:prstGeom prst="roundRect">
              <a:avLst>
                <a:gd name="adj" fmla="val 16667"/>
              </a:avLst>
            </a:prstGeom>
            <a:noFill/>
            <a:ln w="50800">
              <a:solidFill>
                <a:schemeClr val="bg2"/>
              </a:solidFill>
              <a:round/>
              <a:headEnd/>
              <a:tailEnd/>
            </a:ln>
            <a:effectLst/>
          </p:spPr>
          <p:txBody>
            <a:bodyPr wrap="none" anchor="ctr"/>
            <a:lstStyle/>
            <a:p>
              <a:pPr algn="ctr" eaLnBrk="1" hangingPunct="1"/>
              <a:endParaRPr lang="en-US" sz="2400">
                <a:latin typeface="Times New Roman" pitchFamily="18" charset="0"/>
              </a:endParaRPr>
            </a:p>
          </p:txBody>
        </p:sp>
        <p:sp>
          <p:nvSpPr>
            <p:cNvPr id="23556" name="Rectangle 4"/>
            <p:cNvSpPr>
              <a:spLocks noChangeArrowheads="1"/>
            </p:cNvSpPr>
            <p:nvPr userDrawn="1"/>
          </p:nvSpPr>
          <p:spPr bwMode="blackWhite">
            <a:xfrm>
              <a:off x="144" y="584"/>
              <a:ext cx="4512" cy="624"/>
            </a:xfrm>
            <a:prstGeom prst="rect">
              <a:avLst/>
            </a:prstGeom>
            <a:solidFill>
              <a:schemeClr val="bg1"/>
            </a:solidFill>
            <a:ln w="57150">
              <a:solidFill>
                <a:schemeClr val="bg2"/>
              </a:solidFill>
              <a:miter lim="800000"/>
              <a:headEnd/>
              <a:tailEnd/>
            </a:ln>
            <a:effectLst/>
          </p:spPr>
          <p:txBody>
            <a:bodyPr wrap="none" anchor="ctr"/>
            <a:lstStyle/>
            <a:p>
              <a:pPr algn="ctr" eaLnBrk="1" hangingPunct="1"/>
              <a:endParaRPr lang="en-US" sz="2400">
                <a:latin typeface="Times New Roman" pitchFamily="18" charset="0"/>
              </a:endParaRPr>
            </a:p>
          </p:txBody>
        </p:sp>
        <p:sp>
          <p:nvSpPr>
            <p:cNvPr id="23557" name="AutoShape 5"/>
            <p:cNvSpPr>
              <a:spLocks noChangeArrowheads="1"/>
            </p:cNvSpPr>
            <p:nvPr userDrawn="1"/>
          </p:nvSpPr>
          <p:spPr bwMode="blackWhite">
            <a:xfrm>
              <a:off x="0" y="872"/>
              <a:ext cx="5664" cy="1152"/>
            </a:xfrm>
            <a:custGeom>
              <a:avLst/>
              <a:gdLst>
                <a:gd name="G0" fmla="+- 1000 0 0"/>
                <a:gd name="G1" fmla="+- 1000 0 0"/>
                <a:gd name="G2" fmla="+- G0 0 G1"/>
                <a:gd name="G3" fmla="*/ G1 1 2"/>
                <a:gd name="G4" fmla="+- G0 0 G3"/>
                <a:gd name="T0" fmla="*/ 0 w 1000"/>
                <a:gd name="T1" fmla="*/ 0 h 1000"/>
                <a:gd name="T2" fmla="*/ G4 w 1000"/>
                <a:gd name="T3" fmla="*/ G1 h 1000"/>
              </a:gdLst>
              <a:ahLst/>
              <a:cxnLst>
                <a:cxn ang="0">
                  <a:pos x="0" y="0"/>
                </a:cxn>
                <a:cxn ang="0">
                  <a:pos x="4416" y="0"/>
                </a:cxn>
                <a:cxn ang="0">
                  <a:pos x="4917" y="500"/>
                </a:cxn>
                <a:cxn ang="0">
                  <a:pos x="4417" y="1000"/>
                </a:cxn>
                <a:cxn ang="0">
                  <a:pos x="0" y="1000"/>
                </a:cxn>
              </a:cxnLst>
              <a:rect l="T0" t="T1" r="T2" b="T3"/>
              <a:pathLst>
                <a:path w="4917" h="1000">
                  <a:moveTo>
                    <a:pt x="0" y="0"/>
                  </a:moveTo>
                  <a:lnTo>
                    <a:pt x="4416" y="0"/>
                  </a:lnTo>
                  <a:cubicBezTo>
                    <a:pt x="4693" y="0"/>
                    <a:pt x="4917" y="223"/>
                    <a:pt x="4917" y="500"/>
                  </a:cubicBezTo>
                  <a:cubicBezTo>
                    <a:pt x="4917" y="776"/>
                    <a:pt x="4693" y="999"/>
                    <a:pt x="4417" y="1000"/>
                  </a:cubicBezTo>
                  <a:lnTo>
                    <a:pt x="0" y="1000"/>
                  </a:lnTo>
                  <a:close/>
                </a:path>
              </a:pathLst>
            </a:custGeom>
            <a:solidFill>
              <a:schemeClr val="folHlink"/>
            </a:solidFill>
            <a:ln w="9525">
              <a:noFill/>
              <a:miter lim="800000"/>
              <a:headEnd/>
              <a:tailEnd/>
            </a:ln>
          </p:spPr>
          <p:txBody>
            <a:bodyPr/>
            <a:lstStyle/>
            <a:p>
              <a:pPr eaLnBrk="1" hangingPunct="1"/>
              <a:endParaRPr lang="en-US" sz="2400">
                <a:latin typeface="Times New Roman" pitchFamily="18" charset="0"/>
              </a:endParaRPr>
            </a:p>
          </p:txBody>
        </p:sp>
        <p:sp>
          <p:nvSpPr>
            <p:cNvPr id="23558" name="Line 6"/>
            <p:cNvSpPr>
              <a:spLocks noChangeShapeType="1"/>
            </p:cNvSpPr>
            <p:nvPr userDrawn="1"/>
          </p:nvSpPr>
          <p:spPr bwMode="auto">
            <a:xfrm>
              <a:off x="0" y="1928"/>
              <a:ext cx="5232" cy="0"/>
            </a:xfrm>
            <a:prstGeom prst="line">
              <a:avLst/>
            </a:prstGeom>
            <a:noFill/>
            <a:ln w="50800">
              <a:solidFill>
                <a:schemeClr val="bg1"/>
              </a:solidFill>
              <a:round/>
              <a:headEnd/>
              <a:tailEnd/>
            </a:ln>
            <a:effectLst/>
          </p:spPr>
          <p:txBody>
            <a:bodyPr/>
            <a:lstStyle/>
            <a:p>
              <a:endParaRPr lang="en-US"/>
            </a:p>
          </p:txBody>
        </p:sp>
      </p:grpSp>
      <p:sp>
        <p:nvSpPr>
          <p:cNvPr id="23559" name="Rectangle 7"/>
          <p:cNvSpPr>
            <a:spLocks noGrp="1" noChangeArrowheads="1"/>
          </p:cNvSpPr>
          <p:nvPr>
            <p:ph type="ctrTitle"/>
          </p:nvPr>
        </p:nvSpPr>
        <p:spPr>
          <a:xfrm>
            <a:off x="228600" y="1427163"/>
            <a:ext cx="8077200" cy="1609725"/>
          </a:xfrm>
        </p:spPr>
        <p:txBody>
          <a:bodyPr/>
          <a:lstStyle>
            <a:lvl1pPr>
              <a:defRPr sz="4600"/>
            </a:lvl1pPr>
          </a:lstStyle>
          <a:p>
            <a:r>
              <a:rPr lang="en-US"/>
              <a:t>Click to edit Master title style</a:t>
            </a:r>
          </a:p>
        </p:txBody>
      </p:sp>
      <p:sp>
        <p:nvSpPr>
          <p:cNvPr id="23560" name="Rectangle 8"/>
          <p:cNvSpPr>
            <a:spLocks noGrp="1" noChangeArrowheads="1"/>
          </p:cNvSpPr>
          <p:nvPr>
            <p:ph type="subTitle" idx="1"/>
          </p:nvPr>
        </p:nvSpPr>
        <p:spPr>
          <a:xfrm>
            <a:off x="1066800" y="3441700"/>
            <a:ext cx="6629400" cy="1676400"/>
          </a:xfrm>
        </p:spPr>
        <p:txBody>
          <a:bodyPr/>
          <a:lstStyle>
            <a:lvl1pPr marL="0" indent="0">
              <a:buFont typeface="Wingdings" pitchFamily="2" charset="2"/>
              <a:buNone/>
              <a:defRPr/>
            </a:lvl1pPr>
          </a:lstStyle>
          <a:p>
            <a:r>
              <a:rPr lang="en-US"/>
              <a:t>Click to edit Master subtitle style</a:t>
            </a:r>
          </a:p>
        </p:txBody>
      </p:sp>
      <p:sp>
        <p:nvSpPr>
          <p:cNvPr id="23561" name="Rectangle 9"/>
          <p:cNvSpPr>
            <a:spLocks noGrp="1" noChangeArrowheads="1"/>
          </p:cNvSpPr>
          <p:nvPr>
            <p:ph type="dt" sz="half" idx="2"/>
          </p:nvPr>
        </p:nvSpPr>
        <p:spPr>
          <a:xfrm>
            <a:off x="457200" y="6248400"/>
            <a:ext cx="2133600" cy="471488"/>
          </a:xfrm>
        </p:spPr>
        <p:txBody>
          <a:bodyPr/>
          <a:lstStyle>
            <a:lvl1pPr>
              <a:defRPr/>
            </a:lvl1pPr>
          </a:lstStyle>
          <a:p>
            <a:endParaRPr lang="en-US"/>
          </a:p>
        </p:txBody>
      </p:sp>
      <p:sp>
        <p:nvSpPr>
          <p:cNvPr id="23562" name="Rectangle 10"/>
          <p:cNvSpPr>
            <a:spLocks noGrp="1" noChangeArrowheads="1"/>
          </p:cNvSpPr>
          <p:nvPr>
            <p:ph type="ftr" sz="quarter" idx="3"/>
          </p:nvPr>
        </p:nvSpPr>
        <p:spPr>
          <a:xfrm>
            <a:off x="3124200" y="6253163"/>
            <a:ext cx="2895600" cy="457200"/>
          </a:xfrm>
        </p:spPr>
        <p:txBody>
          <a:bodyPr/>
          <a:lstStyle>
            <a:lvl1pPr>
              <a:defRPr/>
            </a:lvl1pPr>
          </a:lstStyle>
          <a:p>
            <a:endParaRPr lang="en-US"/>
          </a:p>
        </p:txBody>
      </p:sp>
      <p:sp>
        <p:nvSpPr>
          <p:cNvPr id="23563" name="Rectangle 11"/>
          <p:cNvSpPr>
            <a:spLocks noGrp="1" noChangeArrowheads="1"/>
          </p:cNvSpPr>
          <p:nvPr>
            <p:ph type="sldNum" sz="quarter" idx="4"/>
          </p:nvPr>
        </p:nvSpPr>
        <p:spPr>
          <a:xfrm>
            <a:off x="6553200" y="6248400"/>
            <a:ext cx="2133600" cy="471488"/>
          </a:xfrm>
        </p:spPr>
        <p:txBody>
          <a:bodyPr/>
          <a:lstStyle>
            <a:lvl1pPr>
              <a:defRPr/>
            </a:lvl1pPr>
          </a:lstStyle>
          <a:p>
            <a:fld id="{0633F8C9-85D8-401D-91AB-7FC426C3378B}"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5E3EFAB5-CB8E-432C-BF25-15A6038F8BD8}"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845B87BE-1A1D-4246-AE94-772E04C72146}"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0"/>
            <a:ext cx="3886200" cy="4419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3886200" cy="4419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BC6FFEE3-0F6C-42E6-972C-6C4EC3A4B141}"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AC16EF83-E718-4743-909C-CCE13A039A07}"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501BBC1B-B78E-44B3-8B9B-9AE07C10866E}"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EEA66B84-3893-404F-A9E0-973D41B67CBF}"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5C77EDD4-0EAD-431D-BD96-7C5C1D28E2FC}"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E8C454CB-0B1D-42EC-8B7B-8337A04CD6D1}"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ACBB58FF-68DF-48C0-8BFF-9A3C34A473C5}"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50013" y="228600"/>
            <a:ext cx="2084387" cy="5791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95263" y="228600"/>
            <a:ext cx="6102350" cy="5791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F8AEB349-7352-4DE0-B328-C366F3D585E1}"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22530" name="Group 2"/>
          <p:cNvGrpSpPr>
            <a:grpSpLocks/>
          </p:cNvGrpSpPr>
          <p:nvPr/>
        </p:nvGrpSpPr>
        <p:grpSpPr bwMode="auto">
          <a:xfrm>
            <a:off x="0" y="152400"/>
            <a:ext cx="8686800" cy="6096000"/>
            <a:chOff x="0" y="96"/>
            <a:chExt cx="5472" cy="3840"/>
          </a:xfrm>
        </p:grpSpPr>
        <p:sp>
          <p:nvSpPr>
            <p:cNvPr id="22531" name="AutoShape 3"/>
            <p:cNvSpPr>
              <a:spLocks noChangeArrowheads="1"/>
            </p:cNvSpPr>
            <p:nvPr/>
          </p:nvSpPr>
          <p:spPr bwMode="auto">
            <a:xfrm>
              <a:off x="240" y="336"/>
              <a:ext cx="5232" cy="3600"/>
            </a:xfrm>
            <a:prstGeom prst="roundRect">
              <a:avLst>
                <a:gd name="adj" fmla="val 13727"/>
              </a:avLst>
            </a:prstGeom>
            <a:noFill/>
            <a:ln w="50800">
              <a:solidFill>
                <a:schemeClr val="bg2"/>
              </a:solidFill>
              <a:round/>
              <a:headEnd/>
              <a:tailEnd/>
            </a:ln>
            <a:effectLst/>
          </p:spPr>
          <p:txBody>
            <a:bodyPr wrap="none" anchor="ctr"/>
            <a:lstStyle/>
            <a:p>
              <a:pPr algn="ctr" eaLnBrk="1" hangingPunct="1"/>
              <a:endParaRPr lang="en-US" sz="2400">
                <a:latin typeface="Times New Roman" pitchFamily="18" charset="0"/>
              </a:endParaRPr>
            </a:p>
          </p:txBody>
        </p:sp>
        <p:sp>
          <p:nvSpPr>
            <p:cNvPr id="22532" name="AutoShape 4"/>
            <p:cNvSpPr>
              <a:spLocks noChangeArrowheads="1"/>
            </p:cNvSpPr>
            <p:nvPr/>
          </p:nvSpPr>
          <p:spPr bwMode="blackWhite">
            <a:xfrm>
              <a:off x="0" y="96"/>
              <a:ext cx="5376" cy="768"/>
            </a:xfrm>
            <a:custGeom>
              <a:avLst/>
              <a:gdLst>
                <a:gd name="G0" fmla="+- 1000 0 0"/>
                <a:gd name="G1" fmla="+- 1000 0 0"/>
                <a:gd name="G2" fmla="+- G0 0 G1"/>
                <a:gd name="G3" fmla="*/ G1 1 2"/>
                <a:gd name="G4" fmla="+- G0 0 G3"/>
                <a:gd name="T0" fmla="*/ 0 w 1000"/>
                <a:gd name="T1" fmla="*/ 0 h 1000"/>
                <a:gd name="T2" fmla="*/ G4 w 1000"/>
                <a:gd name="T3" fmla="*/ G1 h 1000"/>
              </a:gdLst>
              <a:ahLst/>
              <a:cxnLst>
                <a:cxn ang="0">
                  <a:pos x="0" y="0"/>
                </a:cxn>
                <a:cxn ang="0">
                  <a:pos x="6499" y="0"/>
                </a:cxn>
                <a:cxn ang="0">
                  <a:pos x="7000" y="500"/>
                </a:cxn>
                <a:cxn ang="0">
                  <a:pos x="6500" y="1000"/>
                </a:cxn>
                <a:cxn ang="0">
                  <a:pos x="0" y="1000"/>
                </a:cxn>
              </a:cxnLst>
              <a:rect l="T0" t="T1" r="T2" b="T3"/>
              <a:pathLst>
                <a:path w="7000" h="1000">
                  <a:moveTo>
                    <a:pt x="0" y="0"/>
                  </a:moveTo>
                  <a:lnTo>
                    <a:pt x="6499" y="0"/>
                  </a:lnTo>
                  <a:cubicBezTo>
                    <a:pt x="6776" y="0"/>
                    <a:pt x="7000" y="223"/>
                    <a:pt x="7000" y="500"/>
                  </a:cubicBezTo>
                  <a:cubicBezTo>
                    <a:pt x="7000" y="776"/>
                    <a:pt x="6776" y="999"/>
                    <a:pt x="6500" y="1000"/>
                  </a:cubicBezTo>
                  <a:lnTo>
                    <a:pt x="0" y="1000"/>
                  </a:lnTo>
                  <a:close/>
                </a:path>
              </a:pathLst>
            </a:custGeom>
            <a:solidFill>
              <a:schemeClr val="folHlink"/>
            </a:solidFill>
            <a:ln w="9525">
              <a:noFill/>
              <a:miter lim="800000"/>
              <a:headEnd/>
              <a:tailEnd/>
            </a:ln>
          </p:spPr>
          <p:txBody>
            <a:bodyPr/>
            <a:lstStyle/>
            <a:p>
              <a:pPr eaLnBrk="1" hangingPunct="1"/>
              <a:endParaRPr lang="en-US" sz="2400">
                <a:latin typeface="Times New Roman" pitchFamily="18" charset="0"/>
              </a:endParaRPr>
            </a:p>
          </p:txBody>
        </p:sp>
        <p:sp>
          <p:nvSpPr>
            <p:cNvPr id="22533" name="Line 5"/>
            <p:cNvSpPr>
              <a:spLocks noChangeShapeType="1"/>
            </p:cNvSpPr>
            <p:nvPr/>
          </p:nvSpPr>
          <p:spPr bwMode="auto">
            <a:xfrm>
              <a:off x="0" y="768"/>
              <a:ext cx="5088" cy="0"/>
            </a:xfrm>
            <a:prstGeom prst="line">
              <a:avLst/>
            </a:prstGeom>
            <a:noFill/>
            <a:ln w="38100">
              <a:solidFill>
                <a:schemeClr val="bg1"/>
              </a:solidFill>
              <a:round/>
              <a:headEnd/>
              <a:tailEnd/>
            </a:ln>
            <a:effectLst/>
          </p:spPr>
          <p:txBody>
            <a:bodyPr/>
            <a:lstStyle/>
            <a:p>
              <a:endParaRPr lang="en-US"/>
            </a:p>
          </p:txBody>
        </p:sp>
      </p:grpSp>
      <p:sp>
        <p:nvSpPr>
          <p:cNvPr id="22534" name="Rectangle 6"/>
          <p:cNvSpPr>
            <a:spLocks noGrp="1" noChangeArrowheads="1"/>
          </p:cNvSpPr>
          <p:nvPr>
            <p:ph type="title"/>
          </p:nvPr>
        </p:nvSpPr>
        <p:spPr bwMode="auto">
          <a:xfrm>
            <a:off x="195263" y="228600"/>
            <a:ext cx="8015287" cy="9144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22535" name="Rectangle 7"/>
          <p:cNvSpPr>
            <a:spLocks noGrp="1" noChangeArrowheads="1"/>
          </p:cNvSpPr>
          <p:nvPr>
            <p:ph type="body" idx="1"/>
          </p:nvPr>
        </p:nvSpPr>
        <p:spPr bwMode="auto">
          <a:xfrm>
            <a:off x="609600" y="1600200"/>
            <a:ext cx="7924800" cy="4419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2536" name="Rectangle 8"/>
          <p:cNvSpPr>
            <a:spLocks noGrp="1" noChangeArrowheads="1"/>
          </p:cNvSpPr>
          <p:nvPr>
            <p:ph type="dt" sz="half" idx="2"/>
          </p:nvPr>
        </p:nvSpPr>
        <p:spPr bwMode="auto">
          <a:xfrm>
            <a:off x="457200" y="624840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vl1pPr>
          </a:lstStyle>
          <a:p>
            <a:endParaRPr lang="en-US"/>
          </a:p>
        </p:txBody>
      </p:sp>
      <p:sp>
        <p:nvSpPr>
          <p:cNvPr id="22537" name="Rectangle 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lvl1pPr>
          </a:lstStyle>
          <a:p>
            <a:endParaRPr lang="en-US"/>
          </a:p>
        </p:txBody>
      </p:sp>
      <p:sp>
        <p:nvSpPr>
          <p:cNvPr id="22538" name="Rectangle 10"/>
          <p:cNvSpPr>
            <a:spLocks noGrp="1" noChangeArrowheads="1"/>
          </p:cNvSpPr>
          <p:nvPr>
            <p:ph type="sldNum" sz="quarter" idx="4"/>
          </p:nvPr>
        </p:nvSpPr>
        <p:spPr bwMode="auto">
          <a:xfrm>
            <a:off x="6553200" y="624840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atin typeface="Arial Black" pitchFamily="34" charset="0"/>
              </a:defRPr>
            </a:lvl1pPr>
          </a:lstStyle>
          <a:p>
            <a:fld id="{B273C90E-7B75-4D3A-982E-A928992504A0}"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Lst>
  <p:txStyles>
    <p:titleStyle>
      <a:lvl1pPr algn="l" rtl="0" fontAlgn="base">
        <a:spcBef>
          <a:spcPct val="0"/>
        </a:spcBef>
        <a:spcAft>
          <a:spcPct val="0"/>
        </a:spcAft>
        <a:defRPr sz="4200">
          <a:solidFill>
            <a:schemeClr val="tx2"/>
          </a:solidFill>
          <a:latin typeface="+mj-lt"/>
          <a:ea typeface="+mj-ea"/>
          <a:cs typeface="+mj-cs"/>
        </a:defRPr>
      </a:lvl1pPr>
      <a:lvl2pPr algn="l" rtl="0" fontAlgn="base">
        <a:spcBef>
          <a:spcPct val="0"/>
        </a:spcBef>
        <a:spcAft>
          <a:spcPct val="0"/>
        </a:spcAft>
        <a:defRPr sz="4200">
          <a:solidFill>
            <a:schemeClr val="tx2"/>
          </a:solidFill>
          <a:latin typeface="Arial" charset="0"/>
        </a:defRPr>
      </a:lvl2pPr>
      <a:lvl3pPr algn="l" rtl="0" fontAlgn="base">
        <a:spcBef>
          <a:spcPct val="0"/>
        </a:spcBef>
        <a:spcAft>
          <a:spcPct val="0"/>
        </a:spcAft>
        <a:defRPr sz="4200">
          <a:solidFill>
            <a:schemeClr val="tx2"/>
          </a:solidFill>
          <a:latin typeface="Arial" charset="0"/>
        </a:defRPr>
      </a:lvl3pPr>
      <a:lvl4pPr algn="l" rtl="0" fontAlgn="base">
        <a:spcBef>
          <a:spcPct val="0"/>
        </a:spcBef>
        <a:spcAft>
          <a:spcPct val="0"/>
        </a:spcAft>
        <a:defRPr sz="4200">
          <a:solidFill>
            <a:schemeClr val="tx2"/>
          </a:solidFill>
          <a:latin typeface="Arial" charset="0"/>
        </a:defRPr>
      </a:lvl4pPr>
      <a:lvl5pPr algn="l" rtl="0" fontAlgn="base">
        <a:spcBef>
          <a:spcPct val="0"/>
        </a:spcBef>
        <a:spcAft>
          <a:spcPct val="0"/>
        </a:spcAft>
        <a:defRPr sz="4200">
          <a:solidFill>
            <a:schemeClr val="tx2"/>
          </a:solidFill>
          <a:latin typeface="Arial" charset="0"/>
        </a:defRPr>
      </a:lvl5pPr>
      <a:lvl6pPr marL="457200" algn="l" rtl="0" fontAlgn="base">
        <a:spcBef>
          <a:spcPct val="0"/>
        </a:spcBef>
        <a:spcAft>
          <a:spcPct val="0"/>
        </a:spcAft>
        <a:defRPr sz="4200">
          <a:solidFill>
            <a:schemeClr val="tx2"/>
          </a:solidFill>
          <a:latin typeface="Arial" charset="0"/>
        </a:defRPr>
      </a:lvl6pPr>
      <a:lvl7pPr marL="914400" algn="l" rtl="0" fontAlgn="base">
        <a:spcBef>
          <a:spcPct val="0"/>
        </a:spcBef>
        <a:spcAft>
          <a:spcPct val="0"/>
        </a:spcAft>
        <a:defRPr sz="4200">
          <a:solidFill>
            <a:schemeClr val="tx2"/>
          </a:solidFill>
          <a:latin typeface="Arial" charset="0"/>
        </a:defRPr>
      </a:lvl7pPr>
      <a:lvl8pPr marL="1371600" algn="l" rtl="0" fontAlgn="base">
        <a:spcBef>
          <a:spcPct val="0"/>
        </a:spcBef>
        <a:spcAft>
          <a:spcPct val="0"/>
        </a:spcAft>
        <a:defRPr sz="4200">
          <a:solidFill>
            <a:schemeClr val="tx2"/>
          </a:solidFill>
          <a:latin typeface="Arial" charset="0"/>
        </a:defRPr>
      </a:lvl8pPr>
      <a:lvl9pPr marL="1828800" algn="l" rtl="0" fontAlgn="base">
        <a:spcBef>
          <a:spcPct val="0"/>
        </a:spcBef>
        <a:spcAft>
          <a:spcPct val="0"/>
        </a:spcAft>
        <a:defRPr sz="4200">
          <a:solidFill>
            <a:schemeClr val="tx2"/>
          </a:solidFill>
          <a:latin typeface="Arial" charset="0"/>
        </a:defRPr>
      </a:lvl9pPr>
    </p:titleStyle>
    <p:bodyStyle>
      <a:lvl1pPr marL="342900" indent="-342900" algn="l" rtl="0" fontAlgn="base">
        <a:spcBef>
          <a:spcPct val="20000"/>
        </a:spcBef>
        <a:spcAft>
          <a:spcPct val="0"/>
        </a:spcAft>
        <a:buClr>
          <a:schemeClr val="hlink"/>
        </a:buClr>
        <a:buSzPct val="80000"/>
        <a:buFont typeface="Wingdings" pitchFamily="2" charset="2"/>
        <a:buChar char="l"/>
        <a:defRPr sz="3200">
          <a:solidFill>
            <a:schemeClr val="tx1"/>
          </a:solidFill>
          <a:latin typeface="+mn-lt"/>
          <a:ea typeface="+mn-ea"/>
          <a:cs typeface="+mn-cs"/>
        </a:defRPr>
      </a:lvl1pPr>
      <a:lvl2pPr marL="742950" indent="-285750" algn="l" rtl="0" fontAlgn="base">
        <a:spcBef>
          <a:spcPct val="20000"/>
        </a:spcBef>
        <a:spcAft>
          <a:spcPct val="0"/>
        </a:spcAft>
        <a:buClr>
          <a:schemeClr val="accent1"/>
        </a:buClr>
        <a:buSzPct val="70000"/>
        <a:buFont typeface="Wingdings" pitchFamily="2" charset="2"/>
        <a:buChar char="l"/>
        <a:defRPr sz="2800">
          <a:solidFill>
            <a:schemeClr val="tx1"/>
          </a:solidFill>
          <a:latin typeface="+mn-lt"/>
        </a:defRPr>
      </a:lvl2pPr>
      <a:lvl3pPr marL="1143000" indent="-228600" algn="l" rtl="0" fontAlgn="base">
        <a:spcBef>
          <a:spcPct val="20000"/>
        </a:spcBef>
        <a:spcAft>
          <a:spcPct val="0"/>
        </a:spcAft>
        <a:buClr>
          <a:schemeClr val="bg2"/>
        </a:buClr>
        <a:buSzPct val="65000"/>
        <a:buFont typeface="Wingdings" pitchFamily="2" charset="2"/>
        <a:buChar char="l"/>
        <a:defRPr sz="2400">
          <a:solidFill>
            <a:schemeClr val="tx1"/>
          </a:solidFill>
          <a:latin typeface="+mn-lt"/>
        </a:defRPr>
      </a:lvl3pPr>
      <a:lvl4pPr marL="1600200" indent="-228600" algn="l" rtl="0" fontAlgn="base">
        <a:spcBef>
          <a:spcPct val="20000"/>
        </a:spcBef>
        <a:spcAft>
          <a:spcPct val="0"/>
        </a:spcAft>
        <a:buClr>
          <a:schemeClr val="hlink"/>
        </a:buClr>
        <a:buSzPct val="60000"/>
        <a:buFont typeface="Wingdings" pitchFamily="2" charset="2"/>
        <a:buChar char="l"/>
        <a:defRPr sz="2000">
          <a:solidFill>
            <a:schemeClr val="tx1"/>
          </a:solidFill>
          <a:latin typeface="+mn-lt"/>
        </a:defRPr>
      </a:lvl4pPr>
      <a:lvl5pPr marL="2057400" indent="-228600" algn="l" rtl="0" fontAlgn="base">
        <a:spcBef>
          <a:spcPct val="20000"/>
        </a:spcBef>
        <a:spcAft>
          <a:spcPct val="0"/>
        </a:spcAft>
        <a:buClr>
          <a:schemeClr val="bg2"/>
        </a:buClr>
        <a:buSzPct val="40000"/>
        <a:buFont typeface="Wingdings" pitchFamily="2" charset="2"/>
        <a:buChar char="l"/>
        <a:defRPr sz="2000">
          <a:solidFill>
            <a:schemeClr val="tx1"/>
          </a:solidFill>
          <a:latin typeface="+mn-lt"/>
        </a:defRPr>
      </a:lvl5pPr>
      <a:lvl6pPr marL="2514600" indent="-228600" algn="l" rtl="0" fontAlgn="base">
        <a:spcBef>
          <a:spcPct val="20000"/>
        </a:spcBef>
        <a:spcAft>
          <a:spcPct val="0"/>
        </a:spcAft>
        <a:buClr>
          <a:schemeClr val="bg2"/>
        </a:buClr>
        <a:buSzPct val="40000"/>
        <a:buFont typeface="Wingdings" pitchFamily="2" charset="2"/>
        <a:buChar char="l"/>
        <a:defRPr sz="2000">
          <a:solidFill>
            <a:schemeClr val="tx1"/>
          </a:solidFill>
          <a:latin typeface="+mn-lt"/>
        </a:defRPr>
      </a:lvl6pPr>
      <a:lvl7pPr marL="2971800" indent="-228600" algn="l" rtl="0" fontAlgn="base">
        <a:spcBef>
          <a:spcPct val="20000"/>
        </a:spcBef>
        <a:spcAft>
          <a:spcPct val="0"/>
        </a:spcAft>
        <a:buClr>
          <a:schemeClr val="bg2"/>
        </a:buClr>
        <a:buSzPct val="40000"/>
        <a:buFont typeface="Wingdings" pitchFamily="2" charset="2"/>
        <a:buChar char="l"/>
        <a:defRPr sz="2000">
          <a:solidFill>
            <a:schemeClr val="tx1"/>
          </a:solidFill>
          <a:latin typeface="+mn-lt"/>
        </a:defRPr>
      </a:lvl7pPr>
      <a:lvl8pPr marL="3429000" indent="-228600" algn="l" rtl="0" fontAlgn="base">
        <a:spcBef>
          <a:spcPct val="20000"/>
        </a:spcBef>
        <a:spcAft>
          <a:spcPct val="0"/>
        </a:spcAft>
        <a:buClr>
          <a:schemeClr val="bg2"/>
        </a:buClr>
        <a:buSzPct val="40000"/>
        <a:buFont typeface="Wingdings" pitchFamily="2" charset="2"/>
        <a:buChar char="l"/>
        <a:defRPr sz="2000">
          <a:solidFill>
            <a:schemeClr val="tx1"/>
          </a:solidFill>
          <a:latin typeface="+mn-lt"/>
        </a:defRPr>
      </a:lvl8pPr>
      <a:lvl9pPr marL="3886200" indent="-228600" algn="l" rtl="0" fontAlgn="base">
        <a:spcBef>
          <a:spcPct val="20000"/>
        </a:spcBef>
        <a:spcAft>
          <a:spcPct val="0"/>
        </a:spcAft>
        <a:buClr>
          <a:schemeClr val="bg2"/>
        </a:buClr>
        <a:buSzPct val="40000"/>
        <a:buFont typeface="Wingdings" pitchFamily="2" charset="2"/>
        <a:buChar char="l"/>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www.lucascountycjcc.org/Grants/Forms"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www.ocjs.ohio.gov/ebp.stm"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www.ocjs.ohio.gov/"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webportalapp.com/sp/cjcc-fy23vawa" TargetMode="External"/><Relationship Id="rId2" Type="http://schemas.openxmlformats.org/officeDocument/2006/relationships/notesSlide" Target="../notesSlides/notesSlide12.xml"/><Relationship Id="rId1" Type="http://schemas.openxmlformats.org/officeDocument/2006/relationships/slideLayout" Target="../slideLayouts/slideLayout7.xml"/><Relationship Id="rId5" Type="http://schemas.openxmlformats.org/officeDocument/2006/relationships/hyperlink" Target="https://lucascountycjcc.org/Grants/Solicitations" TargetMode="External"/><Relationship Id="rId4" Type="http://schemas.openxmlformats.org/officeDocument/2006/relationships/hyperlink" Target="https://webportalapp.com/sp/cjcc-fy22jag"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8.xml"/><Relationship Id="rId1" Type="http://schemas.openxmlformats.org/officeDocument/2006/relationships/slideLayout" Target="../slideLayouts/slideLayout6.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32.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33.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33.xml"/><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34.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34.xml"/><Relationship Id="rId1" Type="http://schemas.openxmlformats.org/officeDocument/2006/relationships/slideLayout" Target="../slideLayouts/slideLayout2.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35.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35.xml"/><Relationship Id="rId1" Type="http://schemas.openxmlformats.org/officeDocument/2006/relationships/slideLayout" Target="../slideLayouts/slideLayout2.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3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6.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37.xml"/><Relationship Id="rId1" Type="http://schemas.openxmlformats.org/officeDocument/2006/relationships/slideLayout" Target="../slideLayouts/slideLayout6.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38.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notesSlide" Target="../notesSlides/notesSlide39.xml"/><Relationship Id="rId1" Type="http://schemas.openxmlformats.org/officeDocument/2006/relationships/slideLayout" Target="../slideLayouts/slideLayout2.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s>
</file>

<file path=ppt/slides/_rels/slide40.xml.rels><?xml version="1.0" encoding="UTF-8" standalone="yes"?>
<Relationships xmlns="http://schemas.openxmlformats.org/package/2006/relationships"><Relationship Id="rId3" Type="http://schemas.openxmlformats.org/officeDocument/2006/relationships/diagramData" Target="../diagrams/data12.xml"/><Relationship Id="rId7" Type="http://schemas.microsoft.com/office/2007/relationships/diagramDrawing" Target="../diagrams/drawing12.xml"/><Relationship Id="rId2" Type="http://schemas.openxmlformats.org/officeDocument/2006/relationships/notesSlide" Target="../notesSlides/notesSlide40.xml"/><Relationship Id="rId1" Type="http://schemas.openxmlformats.org/officeDocument/2006/relationships/slideLayout" Target="../slideLayouts/slideLayout2.xml"/><Relationship Id="rId6" Type="http://schemas.openxmlformats.org/officeDocument/2006/relationships/diagramColors" Target="../diagrams/colors12.xml"/><Relationship Id="rId5" Type="http://schemas.openxmlformats.org/officeDocument/2006/relationships/diagramQuickStyle" Target="../diagrams/quickStyle12.xml"/><Relationship Id="rId4" Type="http://schemas.openxmlformats.org/officeDocument/2006/relationships/diagramLayout" Target="../diagrams/layout12.xml"/></Relationships>
</file>

<file path=ppt/slides/_rels/slide41.xml.rels><?xml version="1.0" encoding="UTF-8" standalone="yes"?>
<Relationships xmlns="http://schemas.openxmlformats.org/package/2006/relationships"><Relationship Id="rId3" Type="http://schemas.openxmlformats.org/officeDocument/2006/relationships/diagramData" Target="../diagrams/data13.xml"/><Relationship Id="rId7" Type="http://schemas.microsoft.com/office/2007/relationships/diagramDrawing" Target="../diagrams/drawing13.xml"/><Relationship Id="rId2" Type="http://schemas.openxmlformats.org/officeDocument/2006/relationships/notesSlide" Target="../notesSlides/notesSlide41.xml"/><Relationship Id="rId1" Type="http://schemas.openxmlformats.org/officeDocument/2006/relationships/slideLayout" Target="../slideLayouts/slideLayout4.xml"/><Relationship Id="rId6" Type="http://schemas.openxmlformats.org/officeDocument/2006/relationships/diagramColors" Target="../diagrams/colors13.xml"/><Relationship Id="rId5" Type="http://schemas.openxmlformats.org/officeDocument/2006/relationships/diagramQuickStyle" Target="../diagrams/quickStyle13.xml"/><Relationship Id="rId4" Type="http://schemas.openxmlformats.org/officeDocument/2006/relationships/diagramLayout" Target="../diagrams/layout13.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hyperlink" Target="https://www.ojp.gov/funding/financialguidedoj/overview" TargetMode="External"/><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hyperlink" Target="mailto:janet.boswell@noris.org" TargetMode="External"/><Relationship Id="rId2" Type="http://schemas.openxmlformats.org/officeDocument/2006/relationships/notesSlide" Target="../notesSlides/notesSlide49.xml"/><Relationship Id="rId1" Type="http://schemas.openxmlformats.org/officeDocument/2006/relationships/slideLayout" Target="../slideLayouts/slideLayout2.xml"/><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304800" y="1371600"/>
            <a:ext cx="8610600" cy="2209800"/>
          </a:xfrm>
        </p:spPr>
        <p:txBody>
          <a:bodyPr/>
          <a:lstStyle/>
          <a:p>
            <a:r>
              <a:rPr lang="en-US" sz="2600" dirty="0">
                <a:latin typeface="PosterBodoni BT" pitchFamily="18" charset="0"/>
              </a:rPr>
              <a:t/>
            </a:r>
            <a:br>
              <a:rPr lang="en-US" sz="2600" dirty="0">
                <a:latin typeface="PosterBodoni BT" pitchFamily="18" charset="0"/>
              </a:rPr>
            </a:br>
            <a:r>
              <a:rPr lang="en-US" sz="2600" dirty="0">
                <a:latin typeface="PosterBodoni BT" pitchFamily="18" charset="0"/>
              </a:rPr>
              <a:t>FY23 </a:t>
            </a:r>
            <a:r>
              <a:rPr lang="en-US" sz="2400" dirty="0">
                <a:latin typeface="PosterBodoni BT" pitchFamily="18" charset="0"/>
              </a:rPr>
              <a:t>Violence Against Women Act (VAWA) Grant Programs</a:t>
            </a:r>
            <a:br>
              <a:rPr lang="en-US" sz="2400" dirty="0">
                <a:latin typeface="PosterBodoni BT" pitchFamily="18" charset="0"/>
              </a:rPr>
            </a:br>
            <a:r>
              <a:rPr lang="en-US" sz="2400" dirty="0">
                <a:latin typeface="PosterBodoni BT" pitchFamily="18" charset="0"/>
              </a:rPr>
              <a:t>FY22 Justice Assistance Grant (JAG) </a:t>
            </a:r>
            <a:br>
              <a:rPr lang="en-US" sz="2400" dirty="0">
                <a:latin typeface="PosterBodoni BT" pitchFamily="18" charset="0"/>
              </a:rPr>
            </a:br>
            <a:r>
              <a:rPr lang="en-US" sz="2400" dirty="0">
                <a:latin typeface="PosterBodoni BT" pitchFamily="18" charset="0"/>
              </a:rPr>
              <a:t>Guidance for Potential Applicants</a:t>
            </a:r>
            <a:br>
              <a:rPr lang="en-US" sz="2400" dirty="0">
                <a:latin typeface="PosterBodoni BT" pitchFamily="18" charset="0"/>
              </a:rPr>
            </a:br>
            <a:r>
              <a:rPr lang="en-US" sz="2400" dirty="0"/>
              <a:t/>
            </a:r>
            <a:br>
              <a:rPr lang="en-US" sz="2400" dirty="0"/>
            </a:br>
            <a:r>
              <a:rPr lang="en-US" sz="1900" dirty="0"/>
              <a:t/>
            </a:r>
            <a:br>
              <a:rPr lang="en-US" sz="1900" dirty="0"/>
            </a:br>
            <a:endParaRPr lang="en-US" sz="1900" dirty="0"/>
          </a:p>
        </p:txBody>
      </p:sp>
      <p:sp>
        <p:nvSpPr>
          <p:cNvPr id="2051" name="Rectangle 3"/>
          <p:cNvSpPr>
            <a:spLocks noGrp="1" noChangeArrowheads="1"/>
          </p:cNvSpPr>
          <p:nvPr>
            <p:ph type="subTitle" idx="1"/>
          </p:nvPr>
        </p:nvSpPr>
        <p:spPr>
          <a:xfrm>
            <a:off x="1066800" y="3276600"/>
            <a:ext cx="6629400" cy="1841500"/>
          </a:xfrm>
        </p:spPr>
        <p:txBody>
          <a:bodyPr/>
          <a:lstStyle/>
          <a:p>
            <a:r>
              <a:rPr lang="en-US" sz="2000" i="1" dirty="0"/>
              <a:t>presented by</a:t>
            </a:r>
          </a:p>
          <a:p>
            <a:r>
              <a:rPr lang="en-US" sz="2000" b="1" dirty="0"/>
              <a:t/>
            </a:r>
            <a:br>
              <a:rPr lang="en-US" sz="2000" b="1" dirty="0"/>
            </a:br>
            <a:r>
              <a:rPr lang="en-US" sz="2000" dirty="0"/>
              <a:t>Marla </a:t>
            </a:r>
            <a:r>
              <a:rPr lang="en-US" sz="2000" dirty="0" err="1"/>
              <a:t>Conkin</a:t>
            </a:r>
            <a:r>
              <a:rPr lang="en-US" sz="2000" dirty="0">
                <a:latin typeface="PosterBodoni BT" pitchFamily="18" charset="0"/>
              </a:rPr>
              <a:t>, </a:t>
            </a:r>
            <a:r>
              <a:rPr lang="en-US" sz="2000" dirty="0">
                <a:latin typeface="+mj-lt"/>
              </a:rPr>
              <a:t>Grants Manager</a:t>
            </a:r>
          </a:p>
          <a:p>
            <a:r>
              <a:rPr lang="en-US" sz="2000" dirty="0">
                <a:latin typeface="+mj-lt"/>
              </a:rPr>
              <a:t>Ann Mintun, Office Manager</a:t>
            </a:r>
          </a:p>
          <a:p>
            <a:r>
              <a:rPr lang="en-US" sz="3600" b="1" dirty="0"/>
              <a:t/>
            </a:r>
            <a:br>
              <a:rPr lang="en-US" sz="3600" b="1" dirty="0"/>
            </a:br>
            <a:endParaRPr lang="en-US" sz="3600" b="1" dirty="0"/>
          </a:p>
        </p:txBody>
      </p:sp>
      <p:pic>
        <p:nvPicPr>
          <p:cNvPr id="7" name="Picture 6"/>
          <p:cNvPicPr/>
          <p:nvPr/>
        </p:nvPicPr>
        <p:blipFill>
          <a:blip r:embed="rId3">
            <a:extLst>
              <a:ext uri="{28A0092B-C50C-407E-A947-70E740481C1C}">
                <a14:useLocalDpi xmlns:a14="http://schemas.microsoft.com/office/drawing/2010/main" val="0"/>
              </a:ext>
            </a:extLst>
          </a:blip>
          <a:srcRect/>
          <a:stretch>
            <a:fillRect/>
          </a:stretch>
        </p:blipFill>
        <p:spPr bwMode="auto">
          <a:xfrm>
            <a:off x="1644015" y="5715000"/>
            <a:ext cx="5932170" cy="688975"/>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195263" y="228600"/>
            <a:ext cx="8415337" cy="914400"/>
          </a:xfrm>
        </p:spPr>
        <p:txBody>
          <a:bodyPr/>
          <a:lstStyle/>
          <a:p>
            <a:r>
              <a:rPr lang="en-US" sz="4000" dirty="0"/>
              <a:t>Introduction and Agenda Overview</a:t>
            </a:r>
          </a:p>
        </p:txBody>
      </p:sp>
      <p:sp>
        <p:nvSpPr>
          <p:cNvPr id="3075" name="Rectangle 3"/>
          <p:cNvSpPr>
            <a:spLocks noGrp="1" noChangeArrowheads="1"/>
          </p:cNvSpPr>
          <p:nvPr>
            <p:ph type="body" idx="1"/>
          </p:nvPr>
        </p:nvSpPr>
        <p:spPr>
          <a:xfrm>
            <a:off x="609600" y="1524000"/>
            <a:ext cx="7924800" cy="4495800"/>
          </a:xfrm>
        </p:spPr>
        <p:txBody>
          <a:bodyPr/>
          <a:lstStyle/>
          <a:p>
            <a:r>
              <a:rPr lang="en-US" dirty="0">
                <a:latin typeface="Calibri" panose="020F0502020204030204" pitchFamily="34" charset="0"/>
              </a:rPr>
              <a:t>Funding Organization - CJCC</a:t>
            </a:r>
          </a:p>
          <a:p>
            <a:r>
              <a:rPr lang="en-US" dirty="0">
                <a:latin typeface="Calibri" panose="020F0502020204030204" pitchFamily="34" charset="0"/>
              </a:rPr>
              <a:t>Overview of STOP VAWA Grant Program</a:t>
            </a:r>
          </a:p>
          <a:p>
            <a:r>
              <a:rPr lang="en-US" dirty="0">
                <a:latin typeface="Calibri" panose="020F0502020204030204" pitchFamily="34" charset="0"/>
              </a:rPr>
              <a:t>Overview of JAG Grant Program</a:t>
            </a:r>
          </a:p>
          <a:p>
            <a:r>
              <a:rPr lang="en-US" dirty="0">
                <a:latin typeface="Calibri" panose="020F0502020204030204" pitchFamily="34" charset="0"/>
              </a:rPr>
              <a:t>Eligibility &amp; Application Process</a:t>
            </a:r>
          </a:p>
          <a:p>
            <a:r>
              <a:rPr lang="en-US" dirty="0">
                <a:latin typeface="Calibri" panose="020F0502020204030204" pitchFamily="34" charset="0"/>
              </a:rPr>
              <a:t>Grantee Selection Process</a:t>
            </a:r>
          </a:p>
          <a:p>
            <a:r>
              <a:rPr lang="en-US" dirty="0">
                <a:latin typeface="Calibri" panose="020F0502020204030204" pitchFamily="34" charset="0"/>
              </a:rPr>
              <a:t>Application Components</a:t>
            </a:r>
          </a:p>
          <a:p>
            <a:r>
              <a:rPr lang="en-US" dirty="0">
                <a:latin typeface="Calibri" panose="020F0502020204030204" pitchFamily="34" charset="0"/>
              </a:rPr>
              <a:t>On Line Portal Submission</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152400" y="204064"/>
            <a:ext cx="8015287" cy="914400"/>
          </a:xfrm>
        </p:spPr>
        <p:txBody>
          <a:bodyPr/>
          <a:lstStyle/>
          <a:p>
            <a:r>
              <a:rPr lang="en-US" sz="4000" dirty="0"/>
              <a:t>OCJS      CJCC     Local Agencies</a:t>
            </a:r>
          </a:p>
        </p:txBody>
      </p:sp>
      <p:pic>
        <p:nvPicPr>
          <p:cNvPr id="4" name="Content Placeholder 4"/>
          <p:cNvPicPr>
            <a:picLocks noChangeAspect="1"/>
          </p:cNvPicPr>
          <p:nvPr/>
        </p:nvPicPr>
        <p:blipFill>
          <a:blip r:embed="rId3">
            <a:extLst>
              <a:ext uri="{BEBA8EAE-BF5A-486C-A8C5-ECC9F3942E4B}">
                <a14:imgProps xmlns:a14="http://schemas.microsoft.com/office/drawing/2010/main">
                  <a14:imgLayer r:embed="rId4">
                    <a14:imgEffect>
                      <a14:artisticBlur/>
                    </a14:imgEffect>
                  </a14:imgLayer>
                </a14:imgProps>
              </a:ext>
              <a:ext uri="{28A0092B-C50C-407E-A947-70E740481C1C}">
                <a14:useLocalDpi xmlns:a14="http://schemas.microsoft.com/office/drawing/2010/main" val="0"/>
              </a:ext>
            </a:extLst>
          </a:blip>
          <a:stretch>
            <a:fillRect/>
          </a:stretch>
        </p:blipFill>
        <p:spPr bwMode="auto">
          <a:xfrm>
            <a:off x="1447800" y="1421642"/>
            <a:ext cx="4987626" cy="4293358"/>
          </a:xfrm>
          <a:prstGeom prst="rect">
            <a:avLst/>
          </a:prstGeom>
          <a:noFill/>
          <a:ln w="9525">
            <a:noFill/>
            <a:miter lim="800000"/>
            <a:headEnd/>
            <a:tailEnd/>
          </a:ln>
          <a:effectLst/>
        </p:spPr>
      </p:pic>
      <p:sp>
        <p:nvSpPr>
          <p:cNvPr id="25603" name="Rectangle 3"/>
          <p:cNvSpPr>
            <a:spLocks noGrp="1" noChangeArrowheads="1"/>
          </p:cNvSpPr>
          <p:nvPr>
            <p:ph type="body" idx="1"/>
          </p:nvPr>
        </p:nvSpPr>
        <p:spPr>
          <a:xfrm>
            <a:off x="1066800" y="1385959"/>
            <a:ext cx="6858000" cy="4674358"/>
          </a:xfrm>
        </p:spPr>
        <p:txBody>
          <a:bodyPr/>
          <a:lstStyle/>
          <a:p>
            <a:pPr marL="0" indent="0">
              <a:lnSpc>
                <a:spcPct val="80000"/>
              </a:lnSpc>
              <a:buNone/>
            </a:pPr>
            <a:endParaRPr lang="en-US" sz="2800" dirty="0">
              <a:latin typeface="Calibri" pitchFamily="34" charset="0"/>
            </a:endParaRPr>
          </a:p>
          <a:p>
            <a:pPr marL="0" indent="0" algn="ctr">
              <a:lnSpc>
                <a:spcPct val="80000"/>
              </a:lnSpc>
              <a:buNone/>
            </a:pPr>
            <a:r>
              <a:rPr lang="en-US" sz="2800" b="1" dirty="0">
                <a:latin typeface="Calibri" pitchFamily="34" charset="0"/>
              </a:rPr>
              <a:t>The Office of Criminal Justice Services (OCJS) passes VAWA funds through to Regional Planning Units (RPU) to administer locally. </a:t>
            </a:r>
          </a:p>
          <a:p>
            <a:pPr marL="0" indent="0" algn="ctr">
              <a:lnSpc>
                <a:spcPct val="80000"/>
              </a:lnSpc>
              <a:buNone/>
            </a:pPr>
            <a:endParaRPr lang="en-US" sz="2800" b="1" dirty="0">
              <a:latin typeface="Calibri" pitchFamily="34" charset="0"/>
            </a:endParaRPr>
          </a:p>
          <a:p>
            <a:pPr marL="0" indent="0" algn="ctr">
              <a:lnSpc>
                <a:spcPct val="80000"/>
              </a:lnSpc>
              <a:buNone/>
            </a:pPr>
            <a:r>
              <a:rPr lang="en-US" sz="2800" b="1" dirty="0">
                <a:latin typeface="Calibri" pitchFamily="34" charset="0"/>
              </a:rPr>
              <a:t>The CJCC is the Regional Planning Unit (RPU) for Lucas County.  Other RPUS include Cuyahoga County and Franklin County.</a:t>
            </a:r>
          </a:p>
          <a:p>
            <a:pPr marL="0" indent="0" algn="ctr">
              <a:lnSpc>
                <a:spcPct val="80000"/>
              </a:lnSpc>
              <a:buNone/>
            </a:pPr>
            <a:endParaRPr lang="en-US" sz="2800" b="1" dirty="0">
              <a:latin typeface="Calibri" pitchFamily="34" charset="0"/>
            </a:endParaRPr>
          </a:p>
          <a:p>
            <a:pPr marL="0" indent="0" algn="ctr">
              <a:lnSpc>
                <a:spcPct val="80000"/>
              </a:lnSpc>
              <a:buNone/>
            </a:pPr>
            <a:r>
              <a:rPr lang="en-US" sz="2800" b="1" dirty="0">
                <a:latin typeface="Calibri" pitchFamily="34" charset="0"/>
              </a:rPr>
              <a:t>Therefore, agencies in these Ohio counties must apply for funding through CJCC.</a:t>
            </a:r>
          </a:p>
        </p:txBody>
      </p:sp>
      <p:sp>
        <p:nvSpPr>
          <p:cNvPr id="2" name="Right Arrow 1"/>
          <p:cNvSpPr/>
          <p:nvPr/>
        </p:nvSpPr>
        <p:spPr bwMode="auto">
          <a:xfrm>
            <a:off x="1676400" y="501471"/>
            <a:ext cx="609600" cy="319586"/>
          </a:xfrm>
          <a:prstGeom prst="rightArrow">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charset="0"/>
            </a:endParaRPr>
          </a:p>
        </p:txBody>
      </p:sp>
      <p:sp>
        <p:nvSpPr>
          <p:cNvPr id="6" name="Right Arrow 5"/>
          <p:cNvSpPr/>
          <p:nvPr/>
        </p:nvSpPr>
        <p:spPr bwMode="auto">
          <a:xfrm>
            <a:off x="3886200" y="491447"/>
            <a:ext cx="609600" cy="341224"/>
          </a:xfrm>
          <a:prstGeom prst="rightArrow">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charset="0"/>
            </a:endParaRPr>
          </a:p>
        </p:txBody>
      </p:sp>
    </p:spTree>
    <p:extLst>
      <p:ext uri="{BB962C8B-B14F-4D97-AF65-F5344CB8AC3E}">
        <p14:creationId xmlns:p14="http://schemas.microsoft.com/office/powerpoint/2010/main" val="150782989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p:txBody>
          <a:bodyPr/>
          <a:lstStyle/>
          <a:p>
            <a:r>
              <a:rPr lang="en-US" sz="4000" dirty="0"/>
              <a:t>STOP VAWA Funding</a:t>
            </a:r>
          </a:p>
        </p:txBody>
      </p:sp>
      <p:sp>
        <p:nvSpPr>
          <p:cNvPr id="56323" name="Rectangle 3"/>
          <p:cNvSpPr>
            <a:spLocks noGrp="1" noChangeArrowheads="1"/>
          </p:cNvSpPr>
          <p:nvPr>
            <p:ph type="body" idx="1"/>
          </p:nvPr>
        </p:nvSpPr>
        <p:spPr>
          <a:xfrm>
            <a:off x="381000" y="1524000"/>
            <a:ext cx="8153400" cy="4495800"/>
          </a:xfrm>
        </p:spPr>
        <p:txBody>
          <a:bodyPr/>
          <a:lstStyle/>
          <a:p>
            <a:pPr>
              <a:buFont typeface="Wingdings" pitchFamily="2" charset="2"/>
              <a:buNone/>
            </a:pPr>
            <a:r>
              <a:rPr lang="en-US" sz="2800" b="1" dirty="0"/>
              <a:t>   </a:t>
            </a:r>
            <a:r>
              <a:rPr lang="en-US" dirty="0">
                <a:latin typeface="Calibri" pitchFamily="34" charset="0"/>
              </a:rPr>
              <a:t>Administered by the Office of Justice Programs, Violence Against Women Office within the U.S. Department of Justice. </a:t>
            </a:r>
          </a:p>
          <a:p>
            <a:pPr>
              <a:buFont typeface="Wingdings" pitchFamily="2" charset="2"/>
              <a:buNone/>
            </a:pPr>
            <a:endParaRPr lang="en-US" dirty="0">
              <a:latin typeface="Calibri" pitchFamily="34" charset="0"/>
            </a:endParaRPr>
          </a:p>
          <a:p>
            <a:pPr>
              <a:buFont typeface="Wingdings" pitchFamily="2" charset="2"/>
              <a:buNone/>
            </a:pPr>
            <a:r>
              <a:rPr lang="en-US" dirty="0">
                <a:latin typeface="Calibri" pitchFamily="34" charset="0"/>
              </a:rPr>
              <a:t>	Emphasizes the implementation of coordinated community approaches and comprehensive strategies to address domestic violence, dating violence, sexual assault, and stalking. </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r>
              <a:rPr lang="en-US" sz="4000" dirty="0"/>
              <a:t>JAG Funding</a:t>
            </a:r>
          </a:p>
        </p:txBody>
      </p:sp>
      <p:sp>
        <p:nvSpPr>
          <p:cNvPr id="24579" name="Rectangle 3"/>
          <p:cNvSpPr>
            <a:spLocks noGrp="1" noChangeArrowheads="1"/>
          </p:cNvSpPr>
          <p:nvPr>
            <p:ph type="body" idx="1"/>
          </p:nvPr>
        </p:nvSpPr>
        <p:spPr>
          <a:xfrm>
            <a:off x="304800" y="1524000"/>
            <a:ext cx="8229600" cy="4724400"/>
          </a:xfrm>
        </p:spPr>
        <p:txBody>
          <a:bodyPr/>
          <a:lstStyle/>
          <a:p>
            <a:pPr>
              <a:lnSpc>
                <a:spcPct val="80000"/>
              </a:lnSpc>
              <a:buFont typeface="Wingdings" pitchFamily="2" charset="2"/>
              <a:buNone/>
            </a:pPr>
            <a:r>
              <a:rPr lang="en-US" sz="2800" b="1" dirty="0"/>
              <a:t>  </a:t>
            </a:r>
            <a:r>
              <a:rPr lang="en-US" b="1" dirty="0">
                <a:latin typeface="Calibri" panose="020F0502020204030204" pitchFamily="34" charset="0"/>
              </a:rPr>
              <a:t> </a:t>
            </a:r>
            <a:r>
              <a:rPr lang="en-US" dirty="0">
                <a:latin typeface="Calibri" panose="020F0502020204030204" pitchFamily="34" charset="0"/>
              </a:rPr>
              <a:t>Established by 2005 omnibus spending measure</a:t>
            </a:r>
          </a:p>
          <a:p>
            <a:pPr>
              <a:lnSpc>
                <a:spcPct val="80000"/>
              </a:lnSpc>
              <a:buFont typeface="Wingdings" pitchFamily="2" charset="2"/>
              <a:buNone/>
            </a:pPr>
            <a:endParaRPr lang="en-US" dirty="0">
              <a:latin typeface="Calibri" panose="020F0502020204030204" pitchFamily="34" charset="0"/>
            </a:endParaRPr>
          </a:p>
          <a:p>
            <a:pPr>
              <a:lnSpc>
                <a:spcPct val="80000"/>
              </a:lnSpc>
              <a:buFont typeface="Wingdings" pitchFamily="2" charset="2"/>
              <a:buNone/>
            </a:pPr>
            <a:r>
              <a:rPr lang="en-US" dirty="0">
                <a:latin typeface="Calibri" panose="020F0502020204030204" pitchFamily="34" charset="0"/>
              </a:rPr>
              <a:t>	</a:t>
            </a:r>
            <a:r>
              <a:rPr lang="en-US" dirty="0">
                <a:latin typeface="Calibri" panose="020F0502020204030204" pitchFamily="34" charset="0"/>
                <a:cs typeface="Arial" panose="020B0604020202020204" pitchFamily="34" charset="0"/>
              </a:rPr>
              <a:t>Administered by U.S. Department of Justice, Office of Justice Programs, Bureau of Justice Assistance</a:t>
            </a:r>
          </a:p>
          <a:p>
            <a:pPr>
              <a:lnSpc>
                <a:spcPct val="80000"/>
              </a:lnSpc>
              <a:buFont typeface="Wingdings" pitchFamily="2" charset="2"/>
              <a:buNone/>
            </a:pPr>
            <a:endParaRPr lang="en-US" dirty="0">
              <a:latin typeface="Calibri" panose="020F0502020204030204" pitchFamily="34" charset="0"/>
              <a:cs typeface="Arial" panose="020B0604020202020204" pitchFamily="34" charset="0"/>
            </a:endParaRPr>
          </a:p>
          <a:p>
            <a:pPr>
              <a:lnSpc>
                <a:spcPct val="80000"/>
              </a:lnSpc>
              <a:buFont typeface="Wingdings" pitchFamily="2" charset="2"/>
              <a:buNone/>
            </a:pPr>
            <a:r>
              <a:rPr lang="en-US" dirty="0">
                <a:latin typeface="Calibri" pitchFamily="34" charset="0"/>
              </a:rPr>
              <a:t>	Allows states and local governments to support a broad range of criminal justice activities</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r>
              <a:rPr lang="en-US" sz="4000" dirty="0"/>
              <a:t>How to Apply</a:t>
            </a:r>
          </a:p>
        </p:txBody>
      </p:sp>
      <p:sp>
        <p:nvSpPr>
          <p:cNvPr id="12291" name="Rectangle 3"/>
          <p:cNvSpPr>
            <a:spLocks noGrp="1" noChangeArrowheads="1"/>
          </p:cNvSpPr>
          <p:nvPr>
            <p:ph type="body" idx="1"/>
          </p:nvPr>
        </p:nvSpPr>
        <p:spPr>
          <a:xfrm>
            <a:off x="457200" y="1524000"/>
            <a:ext cx="8153400" cy="4800600"/>
          </a:xfrm>
        </p:spPr>
        <p:txBody>
          <a:bodyPr/>
          <a:lstStyle/>
          <a:p>
            <a:pPr>
              <a:lnSpc>
                <a:spcPct val="80000"/>
              </a:lnSpc>
              <a:buFont typeface="Wingdings" pitchFamily="2" charset="2"/>
              <a:buNone/>
            </a:pPr>
            <a:r>
              <a:rPr lang="en-US" dirty="0">
                <a:latin typeface="PosterBodoni BT" pitchFamily="18" charset="0"/>
              </a:rPr>
              <a:t>	</a:t>
            </a:r>
            <a:r>
              <a:rPr lang="en-US" b="1" u="sng" dirty="0">
                <a:latin typeface="Calibri" panose="020F0502020204030204" pitchFamily="34" charset="0"/>
              </a:rPr>
              <a:t>Read the VAWA &amp; JAG RFPs</a:t>
            </a:r>
          </a:p>
          <a:p>
            <a:r>
              <a:rPr lang="en-US" sz="2800" dirty="0">
                <a:latin typeface="Calibri" pitchFamily="34" charset="0"/>
              </a:rPr>
              <a:t>Verify organization eligibility</a:t>
            </a:r>
          </a:p>
          <a:p>
            <a:r>
              <a:rPr lang="en-US" sz="2800" dirty="0">
                <a:latin typeface="Calibri" pitchFamily="34" charset="0"/>
              </a:rPr>
              <a:t>Develop project strategy </a:t>
            </a:r>
          </a:p>
          <a:p>
            <a:r>
              <a:rPr lang="en-US" sz="2800" dirty="0">
                <a:latin typeface="Calibri" pitchFamily="34" charset="0"/>
              </a:rPr>
              <a:t>Write application</a:t>
            </a:r>
          </a:p>
          <a:p>
            <a:r>
              <a:rPr lang="en-US" sz="2800" dirty="0">
                <a:latin typeface="Calibri" pitchFamily="34" charset="0"/>
              </a:rPr>
              <a:t>Submit application</a:t>
            </a:r>
          </a:p>
          <a:p>
            <a:pPr marL="0" indent="0" algn="ctr">
              <a:lnSpc>
                <a:spcPct val="50000"/>
              </a:lnSpc>
              <a:spcBef>
                <a:spcPts val="0"/>
              </a:spcBef>
              <a:buNone/>
            </a:pPr>
            <a:endParaRPr lang="en-US" sz="2400" dirty="0">
              <a:latin typeface="Calibri" pitchFamily="34" charset="0"/>
            </a:endParaRPr>
          </a:p>
          <a:p>
            <a:pPr marL="0" indent="0" algn="ctr">
              <a:lnSpc>
                <a:spcPct val="80000"/>
              </a:lnSpc>
              <a:spcBef>
                <a:spcPts val="600"/>
              </a:spcBef>
              <a:buNone/>
            </a:pPr>
            <a:r>
              <a:rPr lang="en-US" sz="2400" dirty="0">
                <a:latin typeface="Calibri" pitchFamily="34" charset="0"/>
              </a:rPr>
              <a:t>Applications forms are located here: </a:t>
            </a:r>
            <a:r>
              <a:rPr lang="en-US" sz="2400" dirty="0">
                <a:hlinkClick r:id="rId3"/>
              </a:rPr>
              <a:t>http://www.lucascountycjcc.org/Grants/Forms</a:t>
            </a:r>
            <a:endParaRPr lang="en-US" sz="2400" dirty="0"/>
          </a:p>
          <a:p>
            <a:pPr marL="0" indent="0" algn="ctr">
              <a:lnSpc>
                <a:spcPct val="80000"/>
              </a:lnSpc>
              <a:buNone/>
            </a:pPr>
            <a:endParaRPr lang="en-US" sz="2800" dirty="0">
              <a:latin typeface="Calibri" pitchFamily="34" charset="0"/>
            </a:endParaRPr>
          </a:p>
          <a:p>
            <a:pPr marL="0" indent="0" algn="ctr">
              <a:lnSpc>
                <a:spcPct val="80000"/>
              </a:lnSpc>
              <a:buNone/>
            </a:pPr>
            <a:r>
              <a:rPr lang="en-US" sz="2800" dirty="0">
                <a:latin typeface="Calibri" pitchFamily="34" charset="0"/>
              </a:rPr>
              <a:t>*Submissions via on line portal – </a:t>
            </a:r>
            <a:r>
              <a:rPr lang="en-US" sz="2800" dirty="0" err="1">
                <a:latin typeface="Calibri" pitchFamily="34" charset="0"/>
              </a:rPr>
              <a:t>Zengine</a:t>
            </a:r>
            <a:endParaRPr lang="en-US" sz="2800" dirty="0">
              <a:latin typeface="Calibri" pitchFamily="34" charset="0"/>
            </a:endParaRPr>
          </a:p>
          <a:p>
            <a:pPr marL="0" indent="0" algn="ctr">
              <a:lnSpc>
                <a:spcPct val="80000"/>
              </a:lnSpc>
              <a:buNone/>
            </a:pPr>
            <a:endParaRPr lang="en-US" sz="30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r>
              <a:rPr lang="en-US" sz="4000" dirty="0"/>
              <a:t>Eligibility</a:t>
            </a:r>
          </a:p>
        </p:txBody>
      </p:sp>
      <p:sp>
        <p:nvSpPr>
          <p:cNvPr id="13315" name="Rectangle 3"/>
          <p:cNvSpPr>
            <a:spLocks noGrp="1" noChangeArrowheads="1"/>
          </p:cNvSpPr>
          <p:nvPr>
            <p:ph type="body" idx="1"/>
          </p:nvPr>
        </p:nvSpPr>
        <p:spPr>
          <a:xfrm>
            <a:off x="381000" y="1600200"/>
            <a:ext cx="8305800" cy="4724400"/>
          </a:xfrm>
        </p:spPr>
        <p:txBody>
          <a:bodyPr/>
          <a:lstStyle/>
          <a:p>
            <a:pPr marL="533400" indent="-533400">
              <a:lnSpc>
                <a:spcPct val="90000"/>
              </a:lnSpc>
            </a:pPr>
            <a:r>
              <a:rPr lang="en-US" sz="3600" b="1" dirty="0">
                <a:latin typeface="Calibri" panose="020F0502020204030204" pitchFamily="34" charset="0"/>
              </a:rPr>
              <a:t>A unit of local government</a:t>
            </a:r>
            <a:r>
              <a:rPr lang="en-US" sz="3600" dirty="0">
                <a:latin typeface="Calibri" panose="020F0502020204030204" pitchFamily="34" charset="0"/>
              </a:rPr>
              <a:t> </a:t>
            </a:r>
          </a:p>
          <a:p>
            <a:pPr marL="533400" indent="-533400">
              <a:lnSpc>
                <a:spcPct val="90000"/>
              </a:lnSpc>
            </a:pPr>
            <a:r>
              <a:rPr lang="en-US" sz="3600" b="1" dirty="0">
                <a:latin typeface="Calibri" panose="020F0502020204030204" pitchFamily="34" charset="0"/>
              </a:rPr>
              <a:t>State agencies, state-supported universities</a:t>
            </a:r>
            <a:endParaRPr lang="en-US" sz="3600" dirty="0">
              <a:latin typeface="Calibri" panose="020F0502020204030204" pitchFamily="34" charset="0"/>
            </a:endParaRPr>
          </a:p>
          <a:p>
            <a:pPr marL="533400" indent="-533400">
              <a:lnSpc>
                <a:spcPct val="90000"/>
              </a:lnSpc>
            </a:pPr>
            <a:r>
              <a:rPr lang="en-US" sz="3600" b="1" dirty="0">
                <a:latin typeface="Calibri" panose="020F0502020204030204" pitchFamily="34" charset="0"/>
              </a:rPr>
              <a:t>Statewide and local nonprofit or faith-based associations</a:t>
            </a:r>
            <a:r>
              <a:rPr lang="en-US" sz="3600" dirty="0">
                <a:latin typeface="Calibri" panose="020F0502020204030204" pitchFamily="34" charset="0"/>
              </a:rPr>
              <a:t> </a:t>
            </a:r>
          </a:p>
          <a:p>
            <a:pPr marL="533400" indent="-533400">
              <a:lnSpc>
                <a:spcPct val="90000"/>
              </a:lnSpc>
            </a:pPr>
            <a:endParaRPr lang="en-US" sz="2400" dirty="0">
              <a:latin typeface="Calibri" panose="020F0502020204030204" pitchFamily="34" charset="0"/>
            </a:endParaRPr>
          </a:p>
          <a:p>
            <a:pPr marL="0" indent="0">
              <a:lnSpc>
                <a:spcPct val="90000"/>
              </a:lnSpc>
              <a:buNone/>
            </a:pPr>
            <a:r>
              <a:rPr lang="en-US" sz="2400" i="1" dirty="0">
                <a:latin typeface="Calibri" panose="020F0502020204030204" pitchFamily="34" charset="0"/>
              </a:rPr>
              <a:t>FOR JAG: Projects implemented by courts, law enforcement agencies, and mental health boards may not act as their own </a:t>
            </a:r>
            <a:r>
              <a:rPr lang="en-US" sz="2400" i="1" dirty="0" err="1">
                <a:latin typeface="Calibri" panose="020F0502020204030204" pitchFamily="34" charset="0"/>
              </a:rPr>
              <a:t>subgrantees</a:t>
            </a:r>
            <a:r>
              <a:rPr lang="en-US" sz="2400" i="1" dirty="0">
                <a:latin typeface="Calibri" panose="020F0502020204030204" pitchFamily="34" charset="0"/>
              </a:rPr>
              <a:t>.</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p:txBody>
          <a:bodyPr/>
          <a:lstStyle/>
          <a:p>
            <a:r>
              <a:rPr lang="en-US" sz="4000" dirty="0"/>
              <a:t>Eligibility</a:t>
            </a:r>
            <a:endParaRPr lang="en-US" dirty="0"/>
          </a:p>
        </p:txBody>
      </p:sp>
      <p:sp>
        <p:nvSpPr>
          <p:cNvPr id="72707" name="Rectangle 3"/>
          <p:cNvSpPr>
            <a:spLocks noGrp="1" noChangeArrowheads="1"/>
          </p:cNvSpPr>
          <p:nvPr>
            <p:ph type="body" idx="1"/>
          </p:nvPr>
        </p:nvSpPr>
        <p:spPr>
          <a:xfrm>
            <a:off x="609600" y="1447800"/>
            <a:ext cx="7924800" cy="4572000"/>
          </a:xfrm>
        </p:spPr>
        <p:txBody>
          <a:bodyPr/>
          <a:lstStyle/>
          <a:p>
            <a:pPr>
              <a:spcBef>
                <a:spcPts val="0"/>
              </a:spcBef>
              <a:buClr>
                <a:schemeClr val="accent6"/>
              </a:buClr>
              <a:buSzPct val="130000"/>
              <a:buFont typeface="Wingdings" panose="05000000000000000000" pitchFamily="2" charset="2"/>
              <a:buChar char="ü"/>
            </a:pPr>
            <a:r>
              <a:rPr lang="en-US" sz="2500" dirty="0"/>
              <a:t>Law Enforcement Agencies - Ohio Incident-Based Reporting System or FBI Uniform Crime Reporting Program’s National Incident-Based Reporting System (NIBRS) Collection Application (NCA), per Ohio Revised Code Section </a:t>
            </a:r>
            <a:r>
              <a:rPr lang="en-US" sz="2500" i="1" dirty="0"/>
              <a:t>5502.62(C)(6). </a:t>
            </a:r>
          </a:p>
          <a:p>
            <a:pPr marL="0" indent="0">
              <a:spcBef>
                <a:spcPts val="0"/>
              </a:spcBef>
              <a:buClr>
                <a:schemeClr val="accent6"/>
              </a:buClr>
              <a:buSzPct val="130000"/>
              <a:buNone/>
            </a:pPr>
            <a:endParaRPr lang="en-US" sz="2500" i="1" dirty="0"/>
          </a:p>
          <a:p>
            <a:pPr>
              <a:spcBef>
                <a:spcPts val="0"/>
              </a:spcBef>
              <a:buClr>
                <a:schemeClr val="accent6"/>
              </a:buClr>
              <a:buSzPct val="130000"/>
              <a:buFont typeface="Wingdings" panose="05000000000000000000" pitchFamily="2" charset="2"/>
              <a:buChar char="ü"/>
            </a:pPr>
            <a:r>
              <a:rPr lang="en-US" sz="2500" dirty="0"/>
              <a:t>Federal Funding Accountability and Transparency Act</a:t>
            </a:r>
          </a:p>
          <a:p>
            <a:pPr marL="0" indent="0">
              <a:spcBef>
                <a:spcPts val="0"/>
              </a:spcBef>
              <a:buClr>
                <a:schemeClr val="accent6"/>
              </a:buClr>
              <a:buSzPct val="130000"/>
              <a:buNone/>
            </a:pPr>
            <a:endParaRPr lang="en-US" sz="2500" dirty="0"/>
          </a:p>
          <a:p>
            <a:pPr>
              <a:spcBef>
                <a:spcPts val="0"/>
              </a:spcBef>
              <a:buClr>
                <a:schemeClr val="accent6"/>
              </a:buClr>
              <a:buSzPct val="130000"/>
              <a:buFont typeface="Wingdings" panose="05000000000000000000" pitchFamily="2" charset="2"/>
              <a:buChar char="ü"/>
            </a:pPr>
            <a:r>
              <a:rPr lang="en-US" sz="2500" dirty="0"/>
              <a:t>System for Award Management Profile (SAM.gov)</a:t>
            </a:r>
          </a:p>
          <a:p>
            <a:pPr>
              <a:spcBef>
                <a:spcPts val="0"/>
              </a:spcBef>
              <a:buClr>
                <a:schemeClr val="accent6"/>
              </a:buClr>
              <a:buSzPct val="130000"/>
              <a:buFont typeface="Wingdings" panose="05000000000000000000" pitchFamily="2" charset="2"/>
              <a:buChar char="ü"/>
            </a:pPr>
            <a:endParaRPr lang="en-US" sz="3000" dirty="0"/>
          </a:p>
          <a:p>
            <a:pPr>
              <a:spcBef>
                <a:spcPts val="0"/>
              </a:spcBef>
              <a:buClr>
                <a:schemeClr val="accent6"/>
              </a:buClr>
              <a:buSzPct val="130000"/>
              <a:buFont typeface="Wingdings" panose="05000000000000000000" pitchFamily="2" charset="2"/>
              <a:buChar char="ü"/>
            </a:pPr>
            <a:endParaRPr lang="en-US" sz="3000" dirty="0"/>
          </a:p>
          <a:p>
            <a:pPr>
              <a:spcBef>
                <a:spcPts val="0"/>
              </a:spcBef>
              <a:buClr>
                <a:schemeClr val="accent6"/>
              </a:buClr>
              <a:buSzPct val="130000"/>
              <a:buFont typeface="Wingdings" panose="05000000000000000000" pitchFamily="2" charset="2"/>
              <a:buChar char="ü"/>
            </a:pPr>
            <a:endParaRPr lang="en-US" sz="3000" dirty="0"/>
          </a:p>
        </p:txBody>
      </p:sp>
    </p:spTree>
    <p:extLst>
      <p:ext uri="{BB962C8B-B14F-4D97-AF65-F5344CB8AC3E}">
        <p14:creationId xmlns:p14="http://schemas.microsoft.com/office/powerpoint/2010/main" val="391733460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28600"/>
            <a:ext cx="7905751" cy="914400"/>
          </a:xfrm>
        </p:spPr>
        <p:txBody>
          <a:bodyPr/>
          <a:lstStyle/>
          <a:p>
            <a:r>
              <a:rPr lang="en-US" sz="4000" dirty="0"/>
              <a:t>Project Strategy</a:t>
            </a:r>
          </a:p>
        </p:txBody>
      </p:sp>
      <p:sp>
        <p:nvSpPr>
          <p:cNvPr id="3" name="Content Placeholder 2"/>
          <p:cNvSpPr>
            <a:spLocks noGrp="1"/>
          </p:cNvSpPr>
          <p:nvPr>
            <p:ph idx="1"/>
          </p:nvPr>
        </p:nvSpPr>
        <p:spPr/>
        <p:txBody>
          <a:bodyPr/>
          <a:lstStyle/>
          <a:p>
            <a:r>
              <a:rPr lang="en-US" dirty="0"/>
              <a:t>Evidence-based Practices:</a:t>
            </a:r>
          </a:p>
          <a:p>
            <a:pPr marL="457200" lvl="1" indent="0">
              <a:buNone/>
            </a:pPr>
            <a:endParaRPr lang="en-US" i="1" dirty="0"/>
          </a:p>
          <a:p>
            <a:r>
              <a:rPr lang="en-US" dirty="0"/>
              <a:t>Provide a detailed discussion on how an </a:t>
            </a:r>
            <a:r>
              <a:rPr lang="en-US" b="1" dirty="0"/>
              <a:t>evidence-based</a:t>
            </a:r>
            <a:r>
              <a:rPr lang="en-US" dirty="0"/>
              <a:t> practice or a program exhibiting a </a:t>
            </a:r>
            <a:r>
              <a:rPr lang="en-US" b="1" dirty="0"/>
              <a:t>best practice </a:t>
            </a:r>
            <a:r>
              <a:rPr lang="en-US" dirty="0"/>
              <a:t>in the field will be implemented. For examples visit </a:t>
            </a:r>
            <a:r>
              <a:rPr lang="en-US" dirty="0">
                <a:solidFill>
                  <a:srgbClr val="FF0000"/>
                </a:solidFill>
                <a:hlinkClick r:id="rId3"/>
              </a:rPr>
              <a:t>www.ocjs.ohio.gov/ebp.stm</a:t>
            </a:r>
            <a:endParaRPr lang="en-US" dirty="0">
              <a:solidFill>
                <a:srgbClr val="FF0000"/>
              </a:solidFill>
            </a:endParaRPr>
          </a:p>
          <a:p>
            <a:pPr marL="0" indent="0">
              <a:buNone/>
            </a:pPr>
            <a:endParaRPr lang="en-US" dirty="0"/>
          </a:p>
        </p:txBody>
      </p:sp>
    </p:spTree>
    <p:extLst>
      <p:ext uri="{BB962C8B-B14F-4D97-AF65-F5344CB8AC3E}">
        <p14:creationId xmlns:p14="http://schemas.microsoft.com/office/powerpoint/2010/main" val="148012013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a:xfrm>
            <a:off x="380999" y="228600"/>
            <a:ext cx="7829551" cy="914400"/>
          </a:xfrm>
        </p:spPr>
        <p:txBody>
          <a:bodyPr/>
          <a:lstStyle/>
          <a:p>
            <a:r>
              <a:rPr lang="en-US" sz="4000" dirty="0"/>
              <a:t>Funding</a:t>
            </a:r>
          </a:p>
        </p:txBody>
      </p:sp>
      <p:sp>
        <p:nvSpPr>
          <p:cNvPr id="62467" name="Rectangle 3"/>
          <p:cNvSpPr>
            <a:spLocks noGrp="1" noChangeArrowheads="1"/>
          </p:cNvSpPr>
          <p:nvPr>
            <p:ph type="body" idx="1"/>
          </p:nvPr>
        </p:nvSpPr>
        <p:spPr>
          <a:xfrm>
            <a:off x="381000" y="1447800"/>
            <a:ext cx="8305800" cy="4800600"/>
          </a:xfrm>
        </p:spPr>
        <p:txBody>
          <a:bodyPr/>
          <a:lstStyle/>
          <a:p>
            <a:pPr>
              <a:lnSpc>
                <a:spcPct val="90000"/>
              </a:lnSpc>
            </a:pPr>
            <a:r>
              <a:rPr lang="en-US" sz="2700" dirty="0">
                <a:latin typeface="Calibri" pitchFamily="34" charset="0"/>
              </a:rPr>
              <a:t>Reimbursement grants</a:t>
            </a:r>
          </a:p>
          <a:p>
            <a:pPr>
              <a:lnSpc>
                <a:spcPct val="90000"/>
              </a:lnSpc>
            </a:pPr>
            <a:r>
              <a:rPr lang="en-US" sz="2700" dirty="0">
                <a:latin typeface="Calibri" pitchFamily="34" charset="0"/>
              </a:rPr>
              <a:t>All costs must directly relate to the goals and objectives of the proposed project </a:t>
            </a:r>
          </a:p>
          <a:p>
            <a:pPr>
              <a:lnSpc>
                <a:spcPct val="90000"/>
              </a:lnSpc>
            </a:pPr>
            <a:r>
              <a:rPr lang="en-US" sz="2700" dirty="0">
                <a:latin typeface="Calibri" pitchFamily="34" charset="0"/>
              </a:rPr>
              <a:t>CJCC reserves the right to modify project budgets or provide partial funding.</a:t>
            </a:r>
          </a:p>
          <a:p>
            <a:pPr>
              <a:lnSpc>
                <a:spcPct val="90000"/>
              </a:lnSpc>
            </a:pPr>
            <a:r>
              <a:rPr lang="en-US" sz="2700" dirty="0">
                <a:latin typeface="Calibri" pitchFamily="34" charset="0"/>
              </a:rPr>
              <a:t>Receiving previous funding does not guarantee funding for this year </a:t>
            </a:r>
          </a:p>
          <a:p>
            <a:pPr>
              <a:lnSpc>
                <a:spcPct val="90000"/>
              </a:lnSpc>
            </a:pPr>
            <a:r>
              <a:rPr lang="en-US" sz="2700" dirty="0">
                <a:latin typeface="Calibri" pitchFamily="34" charset="0"/>
              </a:rPr>
              <a:t>Funding of projects is subject to availability of federal pass-through funding resources</a:t>
            </a:r>
          </a:p>
          <a:p>
            <a:pPr marL="0" indent="0">
              <a:lnSpc>
                <a:spcPct val="90000"/>
              </a:lnSpc>
              <a:buNone/>
            </a:pPr>
            <a:r>
              <a:rPr lang="en-US" sz="2800" dirty="0">
                <a:latin typeface="Calibri" pitchFamily="34" charset="0"/>
              </a:rPr>
              <a:t> </a:t>
            </a:r>
            <a:r>
              <a:rPr lang="en-US" sz="2000" b="1" i="1" dirty="0"/>
              <a:t>FUNDING CAP - a</a:t>
            </a:r>
            <a:r>
              <a:rPr lang="en-US" sz="2000" i="1" dirty="0"/>
              <a:t> </a:t>
            </a:r>
            <a:r>
              <a:rPr lang="en-US" sz="2000" b="1" i="1" dirty="0"/>
              <a:t>maximum of $60,000</a:t>
            </a:r>
            <a:r>
              <a:rPr lang="en-US" sz="2000" i="1" dirty="0"/>
              <a:t> </a:t>
            </a:r>
            <a:r>
              <a:rPr lang="en-US" sz="2000" b="1" i="1" dirty="0"/>
              <a:t>in VAWA funds </a:t>
            </a:r>
          </a:p>
          <a:p>
            <a:pPr marL="914400" lvl="2" indent="0">
              <a:lnSpc>
                <a:spcPct val="90000"/>
              </a:lnSpc>
              <a:buNone/>
            </a:pPr>
            <a:r>
              <a:rPr lang="en-US" sz="1600" b="1" i="1" dirty="0"/>
              <a:t>	(the cap does not include matching funds)</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a:xfrm>
            <a:off x="380999" y="228600"/>
            <a:ext cx="7829551" cy="914400"/>
          </a:xfrm>
        </p:spPr>
        <p:txBody>
          <a:bodyPr/>
          <a:lstStyle/>
          <a:p>
            <a:r>
              <a:rPr lang="en-US" sz="4000" dirty="0"/>
              <a:t>Funding Requirements</a:t>
            </a:r>
          </a:p>
        </p:txBody>
      </p:sp>
      <p:sp>
        <p:nvSpPr>
          <p:cNvPr id="62467" name="Rectangle 3"/>
          <p:cNvSpPr>
            <a:spLocks noGrp="1" noChangeArrowheads="1"/>
          </p:cNvSpPr>
          <p:nvPr>
            <p:ph type="body" idx="1"/>
          </p:nvPr>
        </p:nvSpPr>
        <p:spPr>
          <a:xfrm>
            <a:off x="381000" y="1447800"/>
            <a:ext cx="8305800" cy="4800600"/>
          </a:xfrm>
        </p:spPr>
        <p:txBody>
          <a:bodyPr/>
          <a:lstStyle/>
          <a:p>
            <a:pPr>
              <a:lnSpc>
                <a:spcPct val="90000"/>
              </a:lnSpc>
            </a:pPr>
            <a:r>
              <a:rPr lang="en-US" sz="2800" dirty="0">
                <a:latin typeface="Calibri" pitchFamily="34" charset="0"/>
              </a:rPr>
              <a:t>Additional funding requirements will be issued as Pre-Award Conditions if funding is approved</a:t>
            </a:r>
          </a:p>
          <a:p>
            <a:pPr marL="0" indent="0">
              <a:lnSpc>
                <a:spcPct val="90000"/>
              </a:lnSpc>
              <a:buNone/>
            </a:pPr>
            <a:endParaRPr lang="en-US" sz="2800" dirty="0">
              <a:latin typeface="Calibri" pitchFamily="34" charset="0"/>
            </a:endParaRPr>
          </a:p>
          <a:p>
            <a:pPr>
              <a:lnSpc>
                <a:spcPct val="90000"/>
              </a:lnSpc>
            </a:pPr>
            <a:r>
              <a:rPr lang="en-US" sz="2800" dirty="0">
                <a:latin typeface="Calibri" pitchFamily="34" charset="0"/>
              </a:rPr>
              <a:t>A list of the requirements is given in the RFP under the Notification section</a:t>
            </a:r>
          </a:p>
          <a:p>
            <a:pPr marL="0" indent="0">
              <a:lnSpc>
                <a:spcPct val="90000"/>
              </a:lnSpc>
              <a:buNone/>
            </a:pPr>
            <a:endParaRPr lang="en-US" sz="2800" dirty="0">
              <a:latin typeface="Calibri" pitchFamily="34" charset="0"/>
            </a:endParaRPr>
          </a:p>
          <a:p>
            <a:pPr>
              <a:lnSpc>
                <a:spcPct val="90000"/>
              </a:lnSpc>
            </a:pPr>
            <a:r>
              <a:rPr lang="en-US" sz="2800" dirty="0">
                <a:latin typeface="Calibri" pitchFamily="34" charset="0"/>
              </a:rPr>
              <a:t>Failure to complete forms and/or properly complete forms could result in funding being revoked</a:t>
            </a:r>
          </a:p>
          <a:p>
            <a:pPr marL="0" indent="0">
              <a:lnSpc>
                <a:spcPct val="90000"/>
              </a:lnSpc>
              <a:buNone/>
            </a:pPr>
            <a:endParaRPr lang="en-US" sz="2800" dirty="0">
              <a:latin typeface="Calibri" pitchFamily="34" charset="0"/>
            </a:endParaRPr>
          </a:p>
          <a:p>
            <a:pPr>
              <a:lnSpc>
                <a:spcPct val="90000"/>
              </a:lnSpc>
            </a:pPr>
            <a:r>
              <a:rPr lang="en-US" sz="2800" dirty="0">
                <a:latin typeface="Calibri" pitchFamily="34" charset="0"/>
              </a:rPr>
              <a:t>Review the Federal </a:t>
            </a:r>
            <a:r>
              <a:rPr lang="en-US" sz="2800" dirty="0" err="1">
                <a:latin typeface="Calibri" pitchFamily="34" charset="0"/>
              </a:rPr>
              <a:t>Subgrant</a:t>
            </a:r>
            <a:r>
              <a:rPr lang="en-US" sz="2800" dirty="0">
                <a:latin typeface="Calibri" pitchFamily="34" charset="0"/>
              </a:rPr>
              <a:t> Conditions Handbook on </a:t>
            </a:r>
            <a:r>
              <a:rPr lang="en-US" sz="2800" dirty="0">
                <a:latin typeface="Calibri" pitchFamily="34" charset="0"/>
                <a:hlinkClick r:id="rId3"/>
              </a:rPr>
              <a:t>www.ocjs.ohio.gov</a:t>
            </a:r>
            <a:r>
              <a:rPr lang="en-US" sz="2800" dirty="0">
                <a:latin typeface="Calibri" pitchFamily="34" charset="0"/>
              </a:rPr>
              <a:t>. Link in RFPs.</a:t>
            </a:r>
          </a:p>
        </p:txBody>
      </p:sp>
    </p:spTree>
    <p:extLst>
      <p:ext uri="{BB962C8B-B14F-4D97-AF65-F5344CB8AC3E}">
        <p14:creationId xmlns:p14="http://schemas.microsoft.com/office/powerpoint/2010/main" val="225110595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457200" y="1371600"/>
            <a:ext cx="8077200" cy="4343400"/>
          </a:xfrm>
        </p:spPr>
        <p:txBody>
          <a:bodyPr/>
          <a:lstStyle/>
          <a:p>
            <a:r>
              <a:rPr lang="en-US" sz="2800" dirty="0"/>
              <a:t/>
            </a:r>
            <a:br>
              <a:rPr lang="en-US" sz="2800" dirty="0"/>
            </a:br>
            <a:r>
              <a:rPr lang="en-US" sz="2800" dirty="0"/>
              <a:t/>
            </a:r>
            <a:br>
              <a:rPr lang="en-US" sz="2800" dirty="0"/>
            </a:br>
            <a:r>
              <a:rPr lang="en-US" sz="2800" b="1" u="sng" dirty="0">
                <a:solidFill>
                  <a:schemeClr val="tx1"/>
                </a:solidFill>
                <a:latin typeface="Calibri" panose="020F0502020204030204" pitchFamily="34" charset="0"/>
                <a:ea typeface="Calibri" panose="020F0502020204030204" pitchFamily="34" charset="0"/>
                <a:cs typeface="Times New Roman" panose="02020603050405020304" pitchFamily="18" charset="0"/>
              </a:rPr>
              <a:t>Submit Application and Required Attachments On Line Through </a:t>
            </a:r>
            <a:r>
              <a:rPr lang="en-US" sz="2800" b="1" u="sng"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Zengine</a:t>
            </a:r>
            <a:r>
              <a:rPr lang="en-US" sz="2800" b="1" u="sng" dirty="0">
                <a:solidFill>
                  <a:schemeClr val="tx1"/>
                </a:solidFill>
                <a:latin typeface="Calibri" panose="020F0502020204030204" pitchFamily="34" charset="0"/>
                <a:ea typeface="Calibri" panose="020F0502020204030204" pitchFamily="34" charset="0"/>
                <a:cs typeface="Times New Roman" panose="02020603050405020304" pitchFamily="18" charset="0"/>
              </a:rPr>
              <a:t> Portal:</a:t>
            </a:r>
            <a:r>
              <a:rPr lang="en-US" sz="2800" dirty="0">
                <a:solidFill>
                  <a:schemeClr val="tx1"/>
                </a:solidFill>
                <a:latin typeface="Calibri" panose="020F0502020204030204" pitchFamily="34" charset="0"/>
                <a:ea typeface="Calibri" panose="020F0502020204030204" pitchFamily="34" charset="0"/>
                <a:cs typeface="Times New Roman" panose="02020603050405020304" pitchFamily="18" charset="0"/>
              </a:rPr>
              <a:t>  </a:t>
            </a:r>
            <a:br>
              <a:rPr lang="en-US" sz="2800" dirty="0">
                <a:solidFill>
                  <a:schemeClr val="tx1"/>
                </a:solidFill>
                <a:latin typeface="Calibri" panose="020F0502020204030204" pitchFamily="34" charset="0"/>
                <a:ea typeface="Calibri" panose="020F0502020204030204" pitchFamily="34" charset="0"/>
                <a:cs typeface="Times New Roman" panose="02020603050405020304" pitchFamily="18" charset="0"/>
              </a:rPr>
            </a:br>
            <a:r>
              <a:rPr lang="en-US" sz="2800" dirty="0">
                <a:solidFill>
                  <a:schemeClr val="tx1"/>
                </a:solidFill>
                <a:latin typeface="Calibri" panose="020F0502020204030204" pitchFamily="34" charset="0"/>
                <a:ea typeface="Calibri" panose="020F0502020204030204" pitchFamily="34" charset="0"/>
                <a:cs typeface="Times New Roman" panose="02020603050405020304" pitchFamily="18" charset="0"/>
              </a:rPr>
              <a:t/>
            </a:r>
            <a:br>
              <a:rPr lang="en-US" sz="2800" dirty="0">
                <a:solidFill>
                  <a:schemeClr val="tx1"/>
                </a:solidFill>
                <a:latin typeface="Calibri" panose="020F0502020204030204" pitchFamily="34" charset="0"/>
                <a:ea typeface="Calibri" panose="020F0502020204030204" pitchFamily="34" charset="0"/>
                <a:cs typeface="Times New Roman" panose="02020603050405020304" pitchFamily="18" charset="0"/>
              </a:rPr>
            </a:br>
            <a:r>
              <a:rPr lang="en-US" sz="2800" dirty="0">
                <a:solidFill>
                  <a:schemeClr val="tx1"/>
                </a:solidFill>
                <a:latin typeface="Calibri" panose="020F0502020204030204" pitchFamily="34" charset="0"/>
                <a:ea typeface="Calibri" panose="020F0502020204030204" pitchFamily="34" charset="0"/>
                <a:cs typeface="Times New Roman" panose="02020603050405020304" pitchFamily="18" charset="0"/>
              </a:rPr>
              <a:t>VAWA - </a:t>
            </a:r>
            <a:r>
              <a:rPr lang="en-US" sz="2000" u="sng" dirty="0">
                <a:hlinkClick r:id="rId3"/>
              </a:rPr>
              <a:t>https://webportalapp.com/sp/cjcc-fy23vawa</a:t>
            </a:r>
            <a:r>
              <a:rPr lang="en-US" sz="2000" u="sng" dirty="0"/>
              <a:t/>
            </a:r>
            <a:br>
              <a:rPr lang="en-US" sz="2000" u="sng" dirty="0"/>
            </a:br>
            <a:r>
              <a:rPr lang="en-US" sz="2000" u="sng" dirty="0"/>
              <a:t/>
            </a:r>
            <a:br>
              <a:rPr lang="en-US" sz="2000" u="sng" dirty="0"/>
            </a:br>
            <a:r>
              <a:rPr lang="en-US" sz="2800" dirty="0">
                <a:solidFill>
                  <a:schemeClr val="tx1"/>
                </a:solidFill>
              </a:rPr>
              <a:t>JAG - </a:t>
            </a:r>
            <a:r>
              <a:rPr lang="en-US" sz="2000" u="sng" dirty="0">
                <a:hlinkClick r:id="rId4"/>
              </a:rPr>
              <a:t>https://webportalapp.com/sp/cjcc-fy22jag</a:t>
            </a:r>
            <a:r>
              <a:rPr lang="en-US" sz="2000" u="sng" dirty="0">
                <a:solidFill>
                  <a:schemeClr val="tx1"/>
                </a:solidFill>
              </a:rPr>
              <a:t/>
            </a:r>
            <a:br>
              <a:rPr lang="en-US" sz="2000" u="sng" dirty="0">
                <a:solidFill>
                  <a:schemeClr val="tx1"/>
                </a:solidFill>
              </a:rPr>
            </a:br>
            <a:r>
              <a:rPr lang="en-US" sz="2000" u="sng" dirty="0"/>
              <a:t/>
            </a:r>
            <a:br>
              <a:rPr lang="en-US" sz="2000" u="sng" dirty="0"/>
            </a:br>
            <a:r>
              <a:rPr lang="en-US" sz="2000" dirty="0">
                <a:solidFill>
                  <a:schemeClr val="tx1"/>
                </a:solidFill>
              </a:rPr>
              <a:t>Links to the portal can be found in the RFP’s and on the CJCC website:  </a:t>
            </a:r>
            <a:r>
              <a:rPr lang="en-US" sz="2000" dirty="0">
                <a:hlinkClick r:id="rId5"/>
              </a:rPr>
              <a:t>CJCC - Current Solicitations (lucascountycjcc.org)</a:t>
            </a:r>
            <a:r>
              <a:rPr lang="en-US" sz="2000" dirty="0"/>
              <a:t>\</a:t>
            </a:r>
            <a:br>
              <a:rPr lang="en-US" sz="2000" dirty="0"/>
            </a:br>
            <a:r>
              <a:rPr lang="en-US" sz="2000" u="sng" dirty="0"/>
              <a:t>JAG</a:t>
            </a:r>
            <a:r>
              <a:rPr lang="en-US" sz="2800" dirty="0">
                <a:solidFill>
                  <a:schemeClr val="tx1"/>
                </a:solidFill>
                <a:latin typeface="Calibri" panose="020F0502020204030204" pitchFamily="34" charset="0"/>
                <a:ea typeface="Calibri" panose="020F0502020204030204" pitchFamily="34" charset="0"/>
                <a:cs typeface="Times New Roman" panose="02020603050405020304" pitchFamily="18" charset="0"/>
              </a:rPr>
              <a:t/>
            </a:r>
            <a:br>
              <a:rPr lang="en-US" sz="2800" dirty="0">
                <a:solidFill>
                  <a:schemeClr val="tx1"/>
                </a:solidFill>
                <a:latin typeface="Calibri" panose="020F0502020204030204" pitchFamily="34" charset="0"/>
                <a:ea typeface="Calibri" panose="020F0502020204030204" pitchFamily="34" charset="0"/>
                <a:cs typeface="Times New Roman" panose="02020603050405020304" pitchFamily="18" charset="0"/>
              </a:rPr>
            </a:br>
            <a:r>
              <a:rPr lang="en-US" sz="2800" dirty="0">
                <a:solidFill>
                  <a:schemeClr val="tx1"/>
                </a:solidFill>
                <a:latin typeface="Calibri" panose="020F0502020204030204" pitchFamily="34" charset="0"/>
                <a:ea typeface="Calibri" panose="020F0502020204030204" pitchFamily="34" charset="0"/>
                <a:cs typeface="Times New Roman" panose="02020603050405020304" pitchFamily="18" charset="0"/>
              </a:rPr>
              <a:t/>
            </a:r>
            <a:br>
              <a:rPr lang="en-US" sz="2800" dirty="0">
                <a:solidFill>
                  <a:schemeClr val="tx1"/>
                </a:solidFill>
                <a:latin typeface="Calibri" panose="020F0502020204030204" pitchFamily="34" charset="0"/>
                <a:ea typeface="Calibri" panose="020F0502020204030204" pitchFamily="34" charset="0"/>
                <a:cs typeface="Times New Roman" panose="02020603050405020304" pitchFamily="18" charset="0"/>
              </a:rPr>
            </a:br>
            <a:r>
              <a:rPr lang="en-US" sz="2800" dirty="0">
                <a:solidFill>
                  <a:schemeClr val="tx1"/>
                </a:solidFill>
                <a:latin typeface="Calibri" panose="020F0502020204030204" pitchFamily="34" charset="0"/>
                <a:ea typeface="Calibri" panose="020F0502020204030204" pitchFamily="34" charset="0"/>
                <a:cs typeface="Times New Roman" panose="02020603050405020304" pitchFamily="18" charset="0"/>
              </a:rPr>
              <a:t/>
            </a:r>
            <a:br>
              <a:rPr lang="en-US" sz="2800" dirty="0">
                <a:solidFill>
                  <a:schemeClr val="tx1"/>
                </a:solidFill>
                <a:latin typeface="Calibri" panose="020F0502020204030204" pitchFamily="34" charset="0"/>
                <a:ea typeface="Calibri" panose="020F0502020204030204" pitchFamily="34" charset="0"/>
                <a:cs typeface="Times New Roman" panose="02020603050405020304" pitchFamily="18" charset="0"/>
              </a:rPr>
            </a:br>
            <a:endParaRPr lang="en-US" dirty="0">
              <a:solidFill>
                <a:srgbClr val="FF0000"/>
              </a:solidFill>
            </a:endParaRPr>
          </a:p>
        </p:txBody>
      </p:sp>
      <p:sp>
        <p:nvSpPr>
          <p:cNvPr id="6" name="Rectangle 5"/>
          <p:cNvSpPr/>
          <p:nvPr/>
        </p:nvSpPr>
        <p:spPr>
          <a:xfrm>
            <a:off x="152400" y="381000"/>
            <a:ext cx="6019800" cy="707886"/>
          </a:xfrm>
          <a:prstGeom prst="rect">
            <a:avLst/>
          </a:prstGeom>
        </p:spPr>
        <p:txBody>
          <a:bodyPr wrap="square">
            <a:spAutoFit/>
          </a:bodyPr>
          <a:lstStyle/>
          <a:p>
            <a:r>
              <a:rPr lang="en-US" sz="4000" kern="0" dirty="0">
                <a:solidFill>
                  <a:srgbClr val="FFFFFF"/>
                </a:solidFill>
                <a:latin typeface="Arial"/>
                <a:ea typeface="+mj-ea"/>
                <a:cs typeface="+mj-cs"/>
              </a:rPr>
              <a:t>Format and Submission</a:t>
            </a:r>
            <a:endParaRPr lang="en-US" dirty="0"/>
          </a:p>
        </p:txBody>
      </p:sp>
    </p:spTree>
    <p:extLst>
      <p:ext uri="{BB962C8B-B14F-4D97-AF65-F5344CB8AC3E}">
        <p14:creationId xmlns:p14="http://schemas.microsoft.com/office/powerpoint/2010/main" val="293073902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3400" y="1371600"/>
            <a:ext cx="7974572" cy="4572000"/>
          </a:xfrm>
          <a:prstGeom prst="rect">
            <a:avLst/>
          </a:prstGeom>
        </p:spPr>
      </p:pic>
      <p:sp>
        <p:nvSpPr>
          <p:cNvPr id="3" name="TextBox 2"/>
          <p:cNvSpPr txBox="1"/>
          <p:nvPr/>
        </p:nvSpPr>
        <p:spPr>
          <a:xfrm>
            <a:off x="304800" y="457200"/>
            <a:ext cx="5257800" cy="400110"/>
          </a:xfrm>
          <a:prstGeom prst="rect">
            <a:avLst/>
          </a:prstGeom>
          <a:noFill/>
        </p:spPr>
        <p:txBody>
          <a:bodyPr wrap="square" rtlCol="0">
            <a:spAutoFit/>
          </a:bodyPr>
          <a:lstStyle/>
          <a:p>
            <a:r>
              <a:rPr lang="en-US" sz="2000" dirty="0">
                <a:solidFill>
                  <a:schemeClr val="bg1"/>
                </a:solidFill>
              </a:rPr>
              <a:t>CJCC Grants Website</a:t>
            </a:r>
          </a:p>
        </p:txBody>
      </p:sp>
    </p:spTree>
    <p:extLst>
      <p:ext uri="{BB962C8B-B14F-4D97-AF65-F5344CB8AC3E}">
        <p14:creationId xmlns:p14="http://schemas.microsoft.com/office/powerpoint/2010/main" val="215831123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228599" y="228600"/>
            <a:ext cx="7981951" cy="914400"/>
          </a:xfrm>
        </p:spPr>
        <p:txBody>
          <a:bodyPr/>
          <a:lstStyle/>
          <a:p>
            <a:r>
              <a:rPr lang="en-US" sz="4000" dirty="0"/>
              <a:t>Submission</a:t>
            </a:r>
          </a:p>
        </p:txBody>
      </p:sp>
      <p:sp>
        <p:nvSpPr>
          <p:cNvPr id="17411" name="Rectangle 3"/>
          <p:cNvSpPr>
            <a:spLocks noGrp="1" noChangeArrowheads="1"/>
          </p:cNvSpPr>
          <p:nvPr>
            <p:ph type="body" idx="1"/>
          </p:nvPr>
        </p:nvSpPr>
        <p:spPr/>
        <p:txBody>
          <a:bodyPr/>
          <a:lstStyle/>
          <a:p>
            <a:r>
              <a:rPr lang="en-US" sz="3600" b="1" dirty="0">
                <a:latin typeface="Calibri" panose="020F0502020204030204" pitchFamily="34" charset="0"/>
                <a:cs typeface="Calibri" panose="020F0502020204030204" pitchFamily="34" charset="0"/>
              </a:rPr>
              <a:t>The deadlines for submissions are: </a:t>
            </a:r>
          </a:p>
          <a:p>
            <a:pPr lvl="1"/>
            <a:r>
              <a:rPr lang="en-CA" dirty="0">
                <a:latin typeface="Calibri" pitchFamily="34" charset="0"/>
              </a:rPr>
              <a:t>VAWA – July 19, 2023 by 4 p.m. EST. </a:t>
            </a:r>
          </a:p>
          <a:p>
            <a:pPr lvl="1"/>
            <a:r>
              <a:rPr lang="en-CA" dirty="0">
                <a:latin typeface="Calibri" pitchFamily="34" charset="0"/>
              </a:rPr>
              <a:t>JAG – July 19, 2023 by 4 p.m. EST.</a:t>
            </a:r>
          </a:p>
          <a:p>
            <a:pPr lvl="1"/>
            <a:endParaRPr lang="en-CA" sz="1400" dirty="0">
              <a:latin typeface="Calibri" pitchFamily="34" charset="0"/>
            </a:endParaRPr>
          </a:p>
          <a:p>
            <a:r>
              <a:rPr lang="en-US" sz="3600" dirty="0">
                <a:solidFill>
                  <a:srgbClr val="990000"/>
                </a:solidFill>
                <a:latin typeface="Calibri" pitchFamily="34" charset="0"/>
              </a:rPr>
              <a:t>Applications </a:t>
            </a:r>
            <a:r>
              <a:rPr lang="en-US" sz="3600" b="1" dirty="0">
                <a:solidFill>
                  <a:srgbClr val="990000"/>
                </a:solidFill>
                <a:latin typeface="Calibri" pitchFamily="34" charset="0"/>
              </a:rPr>
              <a:t>received</a:t>
            </a:r>
            <a:r>
              <a:rPr lang="en-US" sz="3600" dirty="0">
                <a:solidFill>
                  <a:srgbClr val="990000"/>
                </a:solidFill>
                <a:latin typeface="Calibri" pitchFamily="34" charset="0"/>
              </a:rPr>
              <a:t> after this date and time </a:t>
            </a:r>
            <a:r>
              <a:rPr lang="en-US" sz="3600" b="1" i="1" u="sng" dirty="0">
                <a:solidFill>
                  <a:srgbClr val="990000"/>
                </a:solidFill>
                <a:latin typeface="Calibri" pitchFamily="34" charset="0"/>
              </a:rPr>
              <a:t>will not be considered for funding.</a:t>
            </a:r>
            <a:r>
              <a:rPr lang="en-US" b="1" i="1" u="sng" dirty="0">
                <a:solidFill>
                  <a:srgbClr val="990000"/>
                </a:solidFill>
              </a:rPr>
              <a:t> </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381000"/>
            <a:ext cx="7772400" cy="1143000"/>
          </a:xfrm>
        </p:spPr>
        <p:txBody>
          <a:bodyPr>
            <a:noAutofit/>
          </a:bodyPr>
          <a:lstStyle/>
          <a:p>
            <a:r>
              <a:rPr lang="en-US" sz="4000" dirty="0"/>
              <a:t>Grantee Selection Process</a:t>
            </a:r>
            <a:br>
              <a:rPr lang="en-US" sz="4000" dirty="0"/>
            </a:br>
            <a:endParaRPr lang="en-US" sz="4000"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585057544"/>
              </p:ext>
            </p:extLst>
          </p:nvPr>
        </p:nvGraphicFramePr>
        <p:xfrm>
          <a:off x="457200" y="1600200"/>
          <a:ext cx="7620000" cy="4800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92006921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228600" y="228600"/>
            <a:ext cx="8110538" cy="914400"/>
          </a:xfrm>
        </p:spPr>
        <p:txBody>
          <a:bodyPr/>
          <a:lstStyle/>
          <a:p>
            <a:r>
              <a:rPr lang="en-US" sz="4000" dirty="0">
                <a:latin typeface="PosterBodoni BT" pitchFamily="18" charset="0"/>
              </a:rPr>
              <a:t/>
            </a:r>
            <a:br>
              <a:rPr lang="en-US" sz="4000" dirty="0">
                <a:latin typeface="PosterBodoni BT" pitchFamily="18" charset="0"/>
              </a:rPr>
            </a:br>
            <a:r>
              <a:rPr lang="en-US" sz="4000" dirty="0"/>
              <a:t>Assistance and Notification</a:t>
            </a:r>
            <a:r>
              <a:rPr lang="en-US" sz="4000" dirty="0">
                <a:latin typeface="PosterBodoni BT" pitchFamily="18" charset="0"/>
              </a:rPr>
              <a:t/>
            </a:r>
            <a:br>
              <a:rPr lang="en-US" sz="4000" dirty="0">
                <a:latin typeface="PosterBodoni BT" pitchFamily="18" charset="0"/>
              </a:rPr>
            </a:br>
            <a:endParaRPr lang="en-US" sz="4000" dirty="0">
              <a:latin typeface="PosterBodoni BT" pitchFamily="18" charset="0"/>
            </a:endParaRPr>
          </a:p>
        </p:txBody>
      </p:sp>
      <p:sp>
        <p:nvSpPr>
          <p:cNvPr id="5123" name="Rectangle 3"/>
          <p:cNvSpPr>
            <a:spLocks noGrp="1" noChangeArrowheads="1"/>
          </p:cNvSpPr>
          <p:nvPr>
            <p:ph type="body" idx="1"/>
          </p:nvPr>
        </p:nvSpPr>
        <p:spPr>
          <a:xfrm>
            <a:off x="381000" y="1371600"/>
            <a:ext cx="8305800" cy="4953000"/>
          </a:xfrm>
        </p:spPr>
        <p:txBody>
          <a:bodyPr/>
          <a:lstStyle/>
          <a:p>
            <a:pPr>
              <a:lnSpc>
                <a:spcPct val="80000"/>
              </a:lnSpc>
            </a:pPr>
            <a:endParaRPr lang="en-US" b="1" dirty="0">
              <a:latin typeface="Calibri" pitchFamily="34" charset="0"/>
            </a:endParaRPr>
          </a:p>
          <a:p>
            <a:pPr>
              <a:lnSpc>
                <a:spcPct val="80000"/>
              </a:lnSpc>
            </a:pPr>
            <a:r>
              <a:rPr lang="en-US" b="1" dirty="0">
                <a:latin typeface="Calibri" pitchFamily="34" charset="0"/>
              </a:rPr>
              <a:t>Application:</a:t>
            </a:r>
            <a:r>
              <a:rPr lang="en-US" dirty="0">
                <a:latin typeface="Calibri" pitchFamily="34" charset="0"/>
              </a:rPr>
              <a:t>  </a:t>
            </a:r>
            <a:r>
              <a:rPr lang="en-US" sz="2400" dirty="0">
                <a:latin typeface="Calibri" pitchFamily="34" charset="0"/>
              </a:rPr>
              <a:t>For technical assistance on any part of the application process, please contact the CJCC Grants Manager. See RFPs for contact information. </a:t>
            </a:r>
          </a:p>
          <a:p>
            <a:pPr marL="0" indent="0">
              <a:lnSpc>
                <a:spcPct val="80000"/>
              </a:lnSpc>
              <a:buNone/>
            </a:pPr>
            <a:r>
              <a:rPr lang="en-US" sz="1600" b="1" i="1" dirty="0">
                <a:latin typeface="Calibri" pitchFamily="34" charset="0"/>
              </a:rPr>
              <a:t>	</a:t>
            </a:r>
            <a:r>
              <a:rPr lang="en-US" sz="800" i="1" dirty="0">
                <a:latin typeface="Calibri" pitchFamily="34" charset="0"/>
              </a:rPr>
              <a:t>	</a:t>
            </a:r>
            <a:endParaRPr lang="en-US" sz="800" b="1" dirty="0">
              <a:latin typeface="Calibri" pitchFamily="34" charset="0"/>
            </a:endParaRPr>
          </a:p>
          <a:p>
            <a:pPr>
              <a:lnSpc>
                <a:spcPct val="80000"/>
              </a:lnSpc>
            </a:pPr>
            <a:r>
              <a:rPr lang="en-US" b="1" dirty="0">
                <a:latin typeface="Calibri" pitchFamily="34" charset="0"/>
              </a:rPr>
              <a:t>Award</a:t>
            </a:r>
            <a:r>
              <a:rPr lang="en-US" sz="2400" b="1" dirty="0">
                <a:latin typeface="Calibri" pitchFamily="34" charset="0"/>
              </a:rPr>
              <a:t>:</a:t>
            </a:r>
            <a:r>
              <a:rPr lang="en-US" sz="2400" dirty="0">
                <a:latin typeface="Calibri" pitchFamily="34" charset="0"/>
              </a:rPr>
              <a:t> If awarded, </a:t>
            </a:r>
            <a:r>
              <a:rPr lang="en-US" sz="2400" dirty="0">
                <a:latin typeface="Calibri" pitchFamily="34" charset="0"/>
                <a:cs typeface="Calibri" pitchFamily="34" charset="0"/>
              </a:rPr>
              <a:t>notifications will be available for review and signature through </a:t>
            </a:r>
            <a:r>
              <a:rPr lang="en-US" sz="2400" dirty="0" err="1">
                <a:latin typeface="Calibri" pitchFamily="34" charset="0"/>
                <a:cs typeface="Calibri" pitchFamily="34" charset="0"/>
              </a:rPr>
              <a:t>Zengine</a:t>
            </a:r>
            <a:r>
              <a:rPr lang="en-US" sz="2400" dirty="0">
                <a:latin typeface="Calibri" pitchFamily="34" charset="0"/>
                <a:cs typeface="Calibri" pitchFamily="34" charset="0"/>
              </a:rPr>
              <a:t> using DocuSign. </a:t>
            </a:r>
          </a:p>
          <a:p>
            <a:pPr marL="0" indent="0">
              <a:lnSpc>
                <a:spcPct val="80000"/>
              </a:lnSpc>
              <a:buNone/>
            </a:pPr>
            <a:endParaRPr lang="en-US" sz="2400" dirty="0">
              <a:latin typeface="Calibri" pitchFamily="34" charset="0"/>
            </a:endParaRPr>
          </a:p>
          <a:p>
            <a:pPr>
              <a:lnSpc>
                <a:spcPct val="80000"/>
              </a:lnSpc>
            </a:pPr>
            <a:r>
              <a:rPr lang="en-US" b="1" dirty="0">
                <a:latin typeface="Calibri" pitchFamily="34" charset="0"/>
              </a:rPr>
              <a:t>Funding Period</a:t>
            </a:r>
            <a:r>
              <a:rPr lang="en-US" sz="2400" dirty="0">
                <a:latin typeface="Calibri" pitchFamily="34" charset="0"/>
              </a:rPr>
              <a:t>:  All awards will be for 12 months of funding, operating from January 1, 2024 through December 31, 2024.</a:t>
            </a:r>
          </a:p>
          <a:p>
            <a:pPr>
              <a:lnSpc>
                <a:spcPct val="80000"/>
              </a:lnSpc>
            </a:pPr>
            <a:endParaRPr lang="en-US" sz="800" b="1" dirty="0">
              <a:latin typeface="Calibri" pitchFamily="34" charset="0"/>
            </a:endParaRPr>
          </a:p>
          <a:p>
            <a:pPr>
              <a:lnSpc>
                <a:spcPct val="80000"/>
              </a:lnSpc>
            </a:pPr>
            <a:endParaRPr lang="en-US" sz="1000" i="1" dirty="0"/>
          </a:p>
          <a:p>
            <a:pPr>
              <a:lnSpc>
                <a:spcPct val="80000"/>
              </a:lnSpc>
            </a:pPr>
            <a:endParaRPr lang="en-US" sz="2800" i="1"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STOP VAWA</a:t>
            </a:r>
          </a:p>
        </p:txBody>
      </p:sp>
      <p:graphicFrame>
        <p:nvGraphicFramePr>
          <p:cNvPr id="3" name="Content Placeholder 2"/>
          <p:cNvGraphicFramePr>
            <a:graphicFrameLocks noGrp="1"/>
          </p:cNvGraphicFramePr>
          <p:nvPr>
            <p:ph idx="1"/>
            <p:extLst>
              <p:ext uri="{D42A27DB-BD31-4B8C-83A1-F6EECF244321}">
                <p14:modId xmlns:p14="http://schemas.microsoft.com/office/powerpoint/2010/main" val="2634283642"/>
              </p:ext>
            </p:extLst>
          </p:nvPr>
        </p:nvGraphicFramePr>
        <p:xfrm>
          <a:off x="533400" y="1828800"/>
          <a:ext cx="7924800" cy="4191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latin typeface="PosterBodoni BT"/>
              </a:rPr>
              <a:t>STOP VAWA Requirements</a:t>
            </a:r>
            <a:endParaRPr lang="en-US" sz="3200" i="1" dirty="0"/>
          </a:p>
        </p:txBody>
      </p:sp>
      <p:graphicFrame>
        <p:nvGraphicFramePr>
          <p:cNvPr id="5" name="Diagram 4"/>
          <p:cNvGraphicFramePr/>
          <p:nvPr>
            <p:extLst>
              <p:ext uri="{D42A27DB-BD31-4B8C-83A1-F6EECF244321}">
                <p14:modId xmlns:p14="http://schemas.microsoft.com/office/powerpoint/2010/main" val="440198993"/>
              </p:ext>
            </p:extLst>
          </p:nvPr>
        </p:nvGraphicFramePr>
        <p:xfrm>
          <a:off x="762000" y="1314575"/>
          <a:ext cx="7467600" cy="430271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68959541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p:txBody>
          <a:bodyPr/>
          <a:lstStyle/>
          <a:p>
            <a:r>
              <a:rPr lang="en-US" sz="4000" dirty="0"/>
              <a:t>STOP VAWA Purpose Areas </a:t>
            </a:r>
          </a:p>
        </p:txBody>
      </p:sp>
      <p:sp>
        <p:nvSpPr>
          <p:cNvPr id="60419" name="Rectangle 3"/>
          <p:cNvSpPr>
            <a:spLocks noGrp="1" noChangeArrowheads="1"/>
          </p:cNvSpPr>
          <p:nvPr>
            <p:ph type="body" idx="1"/>
          </p:nvPr>
        </p:nvSpPr>
        <p:spPr>
          <a:xfrm>
            <a:off x="457200" y="1524000"/>
            <a:ext cx="8229600" cy="4724400"/>
          </a:xfrm>
        </p:spPr>
        <p:txBody>
          <a:bodyPr/>
          <a:lstStyle/>
          <a:p>
            <a:pPr marL="0" indent="0">
              <a:buNone/>
            </a:pPr>
            <a:endParaRPr lang="en-US" sz="3400" dirty="0">
              <a:latin typeface="Calibri" panose="020F0502020204030204" pitchFamily="34" charset="0"/>
            </a:endParaRPr>
          </a:p>
          <a:p>
            <a:pPr marL="0" indent="0">
              <a:buNone/>
            </a:pPr>
            <a:r>
              <a:rPr lang="en-US" sz="3400" dirty="0">
                <a:latin typeface="Calibri" panose="020F0502020204030204" pitchFamily="34" charset="0"/>
              </a:rPr>
              <a:t>The STOP VAWA grant program contains 24 purpose areas.</a:t>
            </a:r>
          </a:p>
          <a:p>
            <a:pPr marL="0" indent="0">
              <a:buNone/>
            </a:pPr>
            <a:r>
              <a:rPr lang="en-US" sz="3400" dirty="0">
                <a:latin typeface="Calibri" panose="020F0502020204030204" pitchFamily="34" charset="0"/>
              </a:rPr>
              <a:t>A detailed list is provided in the 2023 VAWA Request for Proposal and the state’s 2022 STOP VAWA Implementation Plan.</a:t>
            </a:r>
          </a:p>
        </p:txBody>
      </p:sp>
    </p:spTree>
    <p:extLst>
      <p:ext uri="{BB962C8B-B14F-4D97-AF65-F5344CB8AC3E}">
        <p14:creationId xmlns:p14="http://schemas.microsoft.com/office/powerpoint/2010/main" val="266020700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Implementation Plan</a:t>
            </a:r>
          </a:p>
        </p:txBody>
      </p:sp>
      <p:sp>
        <p:nvSpPr>
          <p:cNvPr id="3" name="Content Placeholder 2"/>
          <p:cNvSpPr>
            <a:spLocks noGrp="1"/>
          </p:cNvSpPr>
          <p:nvPr>
            <p:ph idx="1"/>
          </p:nvPr>
        </p:nvSpPr>
        <p:spPr/>
        <p:txBody>
          <a:bodyPr/>
          <a:lstStyle/>
          <a:p>
            <a:pPr marL="0" indent="0">
              <a:buNone/>
            </a:pPr>
            <a:r>
              <a:rPr lang="en-US" sz="2800" dirty="0"/>
              <a:t>The goal of the 2022 state’s STOP VAWA Implementation Plan is to identify and fund programs that increase the awareness of domestic violence, sexual assault, and dating violence, and to facilitate and enhance collaborative efforts amongst courts, law enforcement, prosecution and victim service agencies to foster a stronger coordinated response toward the elimination of violence against women.</a:t>
            </a:r>
          </a:p>
        </p:txBody>
      </p:sp>
    </p:spTree>
    <p:extLst>
      <p:ext uri="{BB962C8B-B14F-4D97-AF65-F5344CB8AC3E}">
        <p14:creationId xmlns:p14="http://schemas.microsoft.com/office/powerpoint/2010/main" val="40135811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p:txBody>
          <a:bodyPr/>
          <a:lstStyle/>
          <a:p>
            <a:r>
              <a:rPr lang="en-US" sz="4000" dirty="0"/>
              <a:t>STOP VAWA Program Areas</a:t>
            </a:r>
          </a:p>
        </p:txBody>
      </p:sp>
      <p:sp>
        <p:nvSpPr>
          <p:cNvPr id="60419" name="Rectangle 3"/>
          <p:cNvSpPr>
            <a:spLocks noGrp="1" noChangeArrowheads="1"/>
          </p:cNvSpPr>
          <p:nvPr>
            <p:ph type="body" idx="1"/>
          </p:nvPr>
        </p:nvSpPr>
        <p:spPr>
          <a:xfrm>
            <a:off x="457200" y="1524000"/>
            <a:ext cx="8229600" cy="4724400"/>
          </a:xfrm>
        </p:spPr>
        <p:txBody>
          <a:bodyPr/>
          <a:lstStyle/>
          <a:p>
            <a:pPr>
              <a:lnSpc>
                <a:spcPct val="80000"/>
              </a:lnSpc>
              <a:buFont typeface="Arial" panose="020B0604020202020204" pitchFamily="34" charset="0"/>
              <a:buChar char="•"/>
            </a:pPr>
            <a:r>
              <a:rPr lang="en-US" dirty="0">
                <a:latin typeface="Calibri" panose="020F0502020204030204" pitchFamily="34" charset="0"/>
              </a:rPr>
              <a:t>VA1 Training</a:t>
            </a:r>
          </a:p>
          <a:p>
            <a:pPr>
              <a:lnSpc>
                <a:spcPct val="80000"/>
              </a:lnSpc>
              <a:buFont typeface="Arial" panose="020B0604020202020204" pitchFamily="34" charset="0"/>
              <a:buChar char="•"/>
            </a:pPr>
            <a:r>
              <a:rPr lang="en-US" dirty="0">
                <a:latin typeface="Calibri" panose="020F0502020204030204" pitchFamily="34" charset="0"/>
              </a:rPr>
              <a:t>VA2 Enhancement Efforts</a:t>
            </a:r>
          </a:p>
          <a:p>
            <a:pPr>
              <a:lnSpc>
                <a:spcPct val="80000"/>
              </a:lnSpc>
              <a:buFont typeface="Arial" panose="020B0604020202020204" pitchFamily="34" charset="0"/>
              <a:buChar char="•"/>
            </a:pPr>
            <a:r>
              <a:rPr lang="en-US" dirty="0">
                <a:latin typeface="Calibri" panose="020F0502020204030204" pitchFamily="34" charset="0"/>
              </a:rPr>
              <a:t>VA3 Policy and Protocol Development</a:t>
            </a:r>
          </a:p>
          <a:p>
            <a:pPr>
              <a:lnSpc>
                <a:spcPct val="80000"/>
              </a:lnSpc>
              <a:buFont typeface="Arial" panose="020B0604020202020204" pitchFamily="34" charset="0"/>
              <a:buChar char="•"/>
            </a:pPr>
            <a:r>
              <a:rPr lang="en-US" dirty="0">
                <a:latin typeface="Calibri" panose="020F0502020204030204" pitchFamily="34" charset="0"/>
              </a:rPr>
              <a:t>VA4 Data Collection and Communication Systems</a:t>
            </a:r>
          </a:p>
          <a:p>
            <a:pPr>
              <a:lnSpc>
                <a:spcPct val="80000"/>
              </a:lnSpc>
              <a:buFont typeface="Arial" panose="020B0604020202020204" pitchFamily="34" charset="0"/>
              <a:buChar char="•"/>
            </a:pPr>
            <a:r>
              <a:rPr lang="en-US" dirty="0">
                <a:latin typeface="Calibri" panose="020F0502020204030204" pitchFamily="34" charset="0"/>
              </a:rPr>
              <a:t>VA5 Victim Service Programs and Visitation Centers</a:t>
            </a:r>
          </a:p>
          <a:p>
            <a:pPr>
              <a:lnSpc>
                <a:spcPct val="80000"/>
              </a:lnSpc>
              <a:buFont typeface="Arial" panose="020B0604020202020204" pitchFamily="34" charset="0"/>
              <a:buChar char="•"/>
            </a:pPr>
            <a:r>
              <a:rPr lang="en-US" dirty="0">
                <a:latin typeface="Calibri" panose="020F0502020204030204" pitchFamily="34" charset="0"/>
              </a:rPr>
              <a:t>VA6 Stalking Programs</a:t>
            </a:r>
          </a:p>
          <a:p>
            <a:pPr>
              <a:lnSpc>
                <a:spcPct val="80000"/>
              </a:lnSpc>
              <a:buFont typeface="Arial" panose="020B0604020202020204" pitchFamily="34" charset="0"/>
              <a:buChar char="•"/>
            </a:pPr>
            <a:r>
              <a:rPr lang="en-US" dirty="0">
                <a:latin typeface="Calibri" panose="020F0502020204030204" pitchFamily="34" charset="0"/>
              </a:rPr>
              <a:t>VA7 Sexual Assault Nurse Examiners (SANE)</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lstStyle/>
          <a:p>
            <a:r>
              <a:rPr lang="en-US" sz="4000" dirty="0"/>
              <a:t>STOP VAWA Allocations</a:t>
            </a:r>
          </a:p>
        </p:txBody>
      </p:sp>
      <p:sp>
        <p:nvSpPr>
          <p:cNvPr id="5" name="Rectangle 4"/>
          <p:cNvSpPr/>
          <p:nvPr/>
        </p:nvSpPr>
        <p:spPr>
          <a:xfrm>
            <a:off x="381000" y="1524000"/>
            <a:ext cx="8305800" cy="4724400"/>
          </a:xfrm>
          <a:prstGeom prst="rect">
            <a:avLst/>
          </a:prstGeom>
        </p:spPr>
        <p:txBody>
          <a:bodyPr/>
          <a:lstStyle/>
          <a:p>
            <a:pPr lvl="0" rtl="0">
              <a:buChar char="•"/>
            </a:pPr>
            <a:endParaRPr lang="en-US" dirty="0"/>
          </a:p>
        </p:txBody>
      </p:sp>
      <p:graphicFrame>
        <p:nvGraphicFramePr>
          <p:cNvPr id="24" name="Content Placeholder 23"/>
          <p:cNvGraphicFramePr>
            <a:graphicFrameLocks noGrp="1"/>
          </p:cNvGraphicFramePr>
          <p:nvPr>
            <p:ph idx="1"/>
            <p:extLst>
              <p:ext uri="{D42A27DB-BD31-4B8C-83A1-F6EECF244321}">
                <p14:modId xmlns:p14="http://schemas.microsoft.com/office/powerpoint/2010/main" val="3816880979"/>
              </p:ext>
            </p:extLst>
          </p:nvPr>
        </p:nvGraphicFramePr>
        <p:xfrm>
          <a:off x="609600" y="1536700"/>
          <a:ext cx="7924800" cy="44196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t>STOP VAWA Allocations</a:t>
            </a: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709397516"/>
              </p:ext>
            </p:extLst>
          </p:nvPr>
        </p:nvGraphicFramePr>
        <p:xfrm>
          <a:off x="609600" y="1600200"/>
          <a:ext cx="7924800" cy="4419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43287940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t>STOP VAWA Culturally Specific</a:t>
            </a:r>
          </a:p>
        </p:txBody>
      </p:sp>
      <p:sp>
        <p:nvSpPr>
          <p:cNvPr id="3" name="Content Placeholder 2"/>
          <p:cNvSpPr>
            <a:spLocks noGrp="1"/>
          </p:cNvSpPr>
          <p:nvPr>
            <p:ph idx="1"/>
          </p:nvPr>
        </p:nvSpPr>
        <p:spPr/>
        <p:txBody>
          <a:bodyPr/>
          <a:lstStyle/>
          <a:p>
            <a:pPr marL="0" indent="0">
              <a:buNone/>
            </a:pPr>
            <a:r>
              <a:rPr lang="en-US" dirty="0">
                <a:latin typeface="Calibri" panose="020F0502020204030204" pitchFamily="34" charset="0"/>
              </a:rPr>
              <a:t>Culturally Specific Services are community-based services that include culturally relevant and linguistically specific services and resources to culturally specific communities.</a:t>
            </a:r>
          </a:p>
          <a:p>
            <a:pPr marL="0" indent="0">
              <a:buNone/>
            </a:pPr>
            <a:endParaRPr lang="en-US" dirty="0">
              <a:latin typeface="Calibri" panose="020F0502020204030204" pitchFamily="34" charset="0"/>
            </a:endParaRPr>
          </a:p>
          <a:p>
            <a:pPr marL="0" indent="0">
              <a:buNone/>
            </a:pPr>
            <a:r>
              <a:rPr lang="en-US" i="1" dirty="0">
                <a:latin typeface="Calibri" panose="020F0502020204030204" pitchFamily="34" charset="0"/>
              </a:rPr>
              <a:t>*Refer to the RFP for more information.</a:t>
            </a:r>
          </a:p>
          <a:p>
            <a:pPr marL="0" indent="0">
              <a:buNone/>
            </a:pPr>
            <a:endParaRPr lang="en-US" dirty="0">
              <a:latin typeface="Calibri" panose="020F0502020204030204" pitchFamily="34" charset="0"/>
            </a:endParaRPr>
          </a:p>
          <a:p>
            <a:pPr marL="0" indent="0">
              <a:buNone/>
            </a:pPr>
            <a:endParaRPr lang="en-US" dirty="0">
              <a:latin typeface="Calibri" panose="020F0502020204030204" pitchFamily="34" charset="0"/>
            </a:endParaRPr>
          </a:p>
          <a:p>
            <a:pPr marL="0" indent="0">
              <a:buNone/>
            </a:pPr>
            <a:endParaRPr lang="en-US" dirty="0">
              <a:latin typeface="Calibri" panose="020F0502020204030204" pitchFamily="34" charset="0"/>
            </a:endParaRPr>
          </a:p>
          <a:p>
            <a:pPr marL="0" indent="0">
              <a:buNone/>
            </a:pPr>
            <a:endParaRPr lang="en-US" sz="2800" dirty="0">
              <a:latin typeface="Calibri" panose="020F0502020204030204" pitchFamily="34" charset="0"/>
            </a:endParaRPr>
          </a:p>
          <a:p>
            <a:pPr marL="0" indent="0">
              <a:buNone/>
            </a:pPr>
            <a:endParaRPr lang="en-US" dirty="0"/>
          </a:p>
        </p:txBody>
      </p:sp>
    </p:spTree>
    <p:extLst>
      <p:ext uri="{BB962C8B-B14F-4D97-AF65-F5344CB8AC3E}">
        <p14:creationId xmlns:p14="http://schemas.microsoft.com/office/powerpoint/2010/main" val="117831667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p:txBody>
          <a:bodyPr/>
          <a:lstStyle/>
          <a:p>
            <a:r>
              <a:rPr lang="en-US" sz="4000" dirty="0"/>
              <a:t>STOP VAWA Match</a:t>
            </a:r>
          </a:p>
        </p:txBody>
      </p:sp>
      <p:sp>
        <p:nvSpPr>
          <p:cNvPr id="69635" name="Rectangle 3"/>
          <p:cNvSpPr>
            <a:spLocks noGrp="1" noChangeArrowheads="1"/>
          </p:cNvSpPr>
          <p:nvPr>
            <p:ph type="body" idx="1"/>
          </p:nvPr>
        </p:nvSpPr>
        <p:spPr/>
        <p:txBody>
          <a:bodyPr/>
          <a:lstStyle/>
          <a:p>
            <a:pPr marL="0" indent="0">
              <a:buNone/>
            </a:pPr>
            <a:r>
              <a:rPr lang="en-US" dirty="0">
                <a:latin typeface="Calibri" panose="020F0502020204030204" pitchFamily="34" charset="0"/>
              </a:rPr>
              <a:t>STOP VAWA projects are required to provide 25% cash or in-kind match of the total project cost.</a:t>
            </a:r>
          </a:p>
          <a:p>
            <a:pPr marL="0" indent="0">
              <a:buNone/>
            </a:pPr>
            <a:endParaRPr lang="en-US" dirty="0">
              <a:latin typeface="Calibri" panose="020F0502020204030204" pitchFamily="34" charset="0"/>
            </a:endParaRPr>
          </a:p>
          <a:p>
            <a:pPr marL="0" indent="0">
              <a:buNone/>
            </a:pPr>
            <a:r>
              <a:rPr lang="en-US" dirty="0">
                <a:latin typeface="Calibri" panose="020F0502020204030204" pitchFamily="34" charset="0"/>
              </a:rPr>
              <a:t>Exception:</a:t>
            </a:r>
          </a:p>
          <a:p>
            <a:pPr marL="0" indent="0">
              <a:buNone/>
            </a:pPr>
            <a:r>
              <a:rPr lang="en-US" sz="3200" dirty="0">
                <a:latin typeface="Calibri" panose="020F0502020204030204" pitchFamily="34" charset="0"/>
              </a:rPr>
              <a:t>	Match is voluntary for non-profit victim 	service providers.  </a:t>
            </a:r>
          </a:p>
          <a:p>
            <a:pPr lvl="1">
              <a:buFont typeface="Wingdings" pitchFamily="2" charset="2"/>
              <a:buNone/>
            </a:pPr>
            <a:r>
              <a:rPr lang="en-US" sz="3200" b="1" i="1" dirty="0">
                <a:latin typeface="Calibri" panose="020F0502020204030204" pitchFamily="34" charset="0"/>
              </a:rPr>
              <a:t>	</a:t>
            </a:r>
          </a:p>
          <a:p>
            <a:pPr lvl="1">
              <a:buFont typeface="Wingdings" pitchFamily="2" charset="2"/>
              <a:buNone/>
            </a:pPr>
            <a:endParaRPr lang="en-US" sz="3200" i="1" dirty="0">
              <a:latin typeface="Calibri" panose="020F0502020204030204" pitchFamily="34" charset="0"/>
            </a:endParaRPr>
          </a:p>
          <a:p>
            <a:pPr lvl="1">
              <a:buFont typeface="Wingdings" pitchFamily="2" charset="2"/>
              <a:buNone/>
            </a:pPr>
            <a:endParaRPr lang="en-US" sz="2400" i="1"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4800" dirty="0"/>
              <a:t>Problem Statement</a:t>
            </a:r>
          </a:p>
        </p:txBody>
      </p:sp>
      <p:sp>
        <p:nvSpPr>
          <p:cNvPr id="3" name="Content Placeholder 2"/>
          <p:cNvSpPr>
            <a:spLocks noGrp="1"/>
          </p:cNvSpPr>
          <p:nvPr>
            <p:ph idx="1"/>
          </p:nvPr>
        </p:nvSpPr>
        <p:spPr/>
        <p:txBody>
          <a:bodyPr/>
          <a:lstStyle/>
          <a:p>
            <a:pPr marL="0" indent="0" algn="ctr">
              <a:buNone/>
            </a:pPr>
            <a:r>
              <a:rPr lang="en-US" dirty="0"/>
              <a:t>The Problem Statement defines the fundamental problem that the applicant is addressing, and provides a compelling logical reason why the applicant’s proposal should be supported.  </a:t>
            </a:r>
          </a:p>
          <a:p>
            <a:pPr marL="0" indent="0" algn="ctr">
              <a:buNone/>
            </a:pPr>
            <a:endParaRPr lang="en-US" i="1" dirty="0">
              <a:solidFill>
                <a:srgbClr val="FF0000"/>
              </a:solidFill>
            </a:endParaRPr>
          </a:p>
          <a:p>
            <a:endParaRPr lang="en-US" dirty="0"/>
          </a:p>
        </p:txBody>
      </p:sp>
      <p:pic>
        <p:nvPicPr>
          <p:cNvPr id="7" name="Picture 6"/>
          <p:cNvPicPr>
            <a:picLocks noChangeAspect="1"/>
          </p:cNvPicPr>
          <p:nvPr/>
        </p:nvPicPr>
        <p:blipFill>
          <a:blip r:embed="rId3"/>
          <a:stretch>
            <a:fillRect/>
          </a:stretch>
        </p:blipFill>
        <p:spPr>
          <a:xfrm>
            <a:off x="1524000" y="1417638"/>
            <a:ext cx="5962405" cy="5121084"/>
          </a:xfrm>
          <a:prstGeom prst="rect">
            <a:avLst/>
          </a:prstGeom>
          <a:ln>
            <a:noFill/>
          </a:ln>
          <a:effectLst>
            <a:outerShdw blurRad="190500" algn="tl" rotWithShape="0">
              <a:srgbClr val="C00000">
                <a:alpha val="70000"/>
              </a:srgbClr>
            </a:outerShdw>
          </a:effectLst>
        </p:spPr>
      </p:pic>
    </p:spTree>
    <p:extLst>
      <p:ext uri="{BB962C8B-B14F-4D97-AF65-F5344CB8AC3E}">
        <p14:creationId xmlns:p14="http://schemas.microsoft.com/office/powerpoint/2010/main" val="117543500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1447800"/>
            <a:ext cx="7924800" cy="4800600"/>
          </a:xfrm>
        </p:spPr>
        <p:txBody>
          <a:bodyPr/>
          <a:lstStyle/>
          <a:p>
            <a:pPr marL="0" indent="0">
              <a:buNone/>
            </a:pPr>
            <a:r>
              <a:rPr lang="en-US" sz="3800" i="1" u="sng" dirty="0">
                <a:latin typeface="Calibri" pitchFamily="34" charset="0"/>
              </a:rPr>
              <a:t>Specific to VAWA applications</a:t>
            </a:r>
          </a:p>
          <a:p>
            <a:pPr marL="0" indent="0">
              <a:buNone/>
            </a:pPr>
            <a:r>
              <a:rPr lang="en-US" sz="3200" dirty="0">
                <a:latin typeface="Calibri" pitchFamily="34" charset="0"/>
              </a:rPr>
              <a:t>Applicants must describe a target population to be served; and to identify at least one underserved population that will be targeted for outreach and services.</a:t>
            </a:r>
          </a:p>
          <a:p>
            <a:pPr>
              <a:spcBef>
                <a:spcPts val="0"/>
              </a:spcBef>
              <a:buNone/>
            </a:pPr>
            <a:r>
              <a:rPr lang="en-US" sz="1600" b="1" dirty="0"/>
              <a:t>	</a:t>
            </a:r>
          </a:p>
          <a:p>
            <a:pPr>
              <a:spcBef>
                <a:spcPts val="0"/>
              </a:spcBef>
            </a:pPr>
            <a:endParaRPr lang="en-US" sz="1600" b="1" dirty="0"/>
          </a:p>
          <a:p>
            <a:pPr>
              <a:spcBef>
                <a:spcPts val="0"/>
              </a:spcBef>
              <a:buNone/>
            </a:pPr>
            <a:r>
              <a:rPr lang="en-US" sz="1200" b="1" dirty="0"/>
              <a:t>			</a:t>
            </a:r>
            <a:endParaRPr lang="en-US" sz="1200" dirty="0"/>
          </a:p>
          <a:p>
            <a:pPr>
              <a:spcBef>
                <a:spcPts val="0"/>
              </a:spcBef>
              <a:buNone/>
            </a:pPr>
            <a:endParaRPr lang="en-US" sz="800" dirty="0"/>
          </a:p>
          <a:p>
            <a:pPr>
              <a:spcBef>
                <a:spcPts val="0"/>
              </a:spcBef>
              <a:buNone/>
            </a:pPr>
            <a:r>
              <a:rPr lang="en-US" sz="800" dirty="0"/>
              <a:t>		</a:t>
            </a:r>
            <a:endParaRPr lang="en-US" sz="1600" b="1" dirty="0">
              <a:latin typeface="Calibri" pitchFamily="34" charset="0"/>
            </a:endParaRPr>
          </a:p>
        </p:txBody>
      </p:sp>
      <p:sp>
        <p:nvSpPr>
          <p:cNvPr id="4" name="Rectangle 2"/>
          <p:cNvSpPr txBox="1">
            <a:spLocks noChangeArrowheads="1"/>
          </p:cNvSpPr>
          <p:nvPr/>
        </p:nvSpPr>
        <p:spPr bwMode="auto">
          <a:xfrm>
            <a:off x="152400" y="228600"/>
            <a:ext cx="8015287" cy="9144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4000" kern="0" dirty="0">
                <a:solidFill>
                  <a:schemeClr val="tx2"/>
                </a:solidFill>
                <a:latin typeface="+mj-lt"/>
                <a:ea typeface="+mj-ea"/>
                <a:cs typeface="+mj-cs"/>
              </a:rPr>
              <a:t>STOP VAWA</a:t>
            </a:r>
          </a:p>
          <a:p>
            <a:pPr marL="0" marR="0" lvl="0" indent="0" algn="l" defTabSz="914400" rtl="0" eaLnBrk="1" fontAlgn="base" latinLnBrk="0" hangingPunct="1">
              <a:lnSpc>
                <a:spcPct val="100000"/>
              </a:lnSpc>
              <a:spcBef>
                <a:spcPct val="0"/>
              </a:spcBef>
              <a:spcAft>
                <a:spcPct val="0"/>
              </a:spcAft>
              <a:buClrTx/>
              <a:buSzTx/>
              <a:buFontTx/>
              <a:buNone/>
              <a:tabLst/>
              <a:defRPr/>
            </a:pPr>
            <a:r>
              <a:rPr lang="en-US" sz="4000" kern="0" dirty="0">
                <a:solidFill>
                  <a:schemeClr val="tx2"/>
                </a:solidFill>
                <a:latin typeface="+mj-lt"/>
                <a:ea typeface="+mj-ea"/>
                <a:cs typeface="+mj-cs"/>
              </a:rPr>
              <a:t>Underserved Population</a:t>
            </a:r>
            <a:endParaRPr kumimoji="0" lang="en-US" sz="4000" b="0" u="none" strike="noStrike" kern="0" cap="none" spc="0" normalizeH="0" baseline="0" noProof="0" dirty="0">
              <a:ln>
                <a:noFill/>
              </a:ln>
              <a:solidFill>
                <a:schemeClr val="tx2"/>
              </a:solidFill>
              <a:effectLst/>
              <a:uLnTx/>
              <a:uFillTx/>
              <a:latin typeface="+mj-lt"/>
              <a:ea typeface="+mj-ea"/>
              <a:cs typeface="+mj-cs"/>
            </a:endParaRPr>
          </a:p>
        </p:txBody>
      </p:sp>
    </p:spTree>
    <p:extLst>
      <p:ext uri="{BB962C8B-B14F-4D97-AF65-F5344CB8AC3E}">
        <p14:creationId xmlns:p14="http://schemas.microsoft.com/office/powerpoint/2010/main" val="71400532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STOP VAWA</a:t>
            </a:r>
            <a:br>
              <a:rPr lang="en-US" sz="3600" dirty="0"/>
            </a:br>
            <a:r>
              <a:rPr lang="en-US" sz="3600" dirty="0"/>
              <a:t>Underserved Population</a:t>
            </a:r>
          </a:p>
        </p:txBody>
      </p:sp>
      <p:sp>
        <p:nvSpPr>
          <p:cNvPr id="3" name="Content Placeholder 2"/>
          <p:cNvSpPr>
            <a:spLocks noGrp="1"/>
          </p:cNvSpPr>
          <p:nvPr>
            <p:ph idx="1"/>
          </p:nvPr>
        </p:nvSpPr>
        <p:spPr/>
        <p:txBody>
          <a:bodyPr/>
          <a:lstStyle/>
          <a:p>
            <a:pPr marL="0" indent="0">
              <a:buNone/>
            </a:pPr>
            <a:r>
              <a:rPr lang="en-US" sz="2600" dirty="0">
                <a:latin typeface="Calibri" panose="020F0502020204030204" pitchFamily="34" charset="0"/>
              </a:rPr>
              <a:t>VAWA underserved populations include geographic location (rural isolation), underserved racial and ethnic populations, special needs populations (language barriers, disabilities, alienage, or age); or any other population determined to be underserved by the U.S. Attorney General or by the Secretary of Health and Human Services, as appropriate. </a:t>
            </a:r>
          </a:p>
          <a:p>
            <a:pPr marL="0" indent="0">
              <a:buNone/>
            </a:pPr>
            <a:endParaRPr lang="en-US" sz="2600" dirty="0">
              <a:latin typeface="Calibri" panose="020F0502020204030204" pitchFamily="34" charset="0"/>
            </a:endParaRPr>
          </a:p>
          <a:p>
            <a:pPr marL="0" indent="0">
              <a:buNone/>
            </a:pPr>
            <a:r>
              <a:rPr lang="en-US" sz="2600" b="1" dirty="0">
                <a:latin typeface="Calibri" panose="020F0502020204030204" pitchFamily="34" charset="0"/>
              </a:rPr>
              <a:t>*All projects must identify at least one underserved population.  See pages 18-19 in the RFP.</a:t>
            </a:r>
            <a:endParaRPr lang="en-US" sz="2600" dirty="0">
              <a:latin typeface="Calibri" panose="020F0502020204030204" pitchFamily="34" charset="0"/>
            </a:endParaRPr>
          </a:p>
        </p:txBody>
      </p:sp>
    </p:spTree>
    <p:extLst>
      <p:ext uri="{BB962C8B-B14F-4D97-AF65-F5344CB8AC3E}">
        <p14:creationId xmlns:p14="http://schemas.microsoft.com/office/powerpoint/2010/main" val="142696538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en-US" sz="3600" dirty="0"/>
              <a:t/>
            </a:r>
            <a:br>
              <a:rPr lang="en-US" sz="3600" dirty="0"/>
            </a:br>
            <a:r>
              <a:rPr lang="en-US" sz="3600" dirty="0"/>
              <a:t>STOP </a:t>
            </a:r>
            <a:r>
              <a:rPr lang="en-US" sz="4000" dirty="0"/>
              <a:t>VAWA</a:t>
            </a:r>
            <a:br>
              <a:rPr lang="en-US" sz="4000" dirty="0"/>
            </a:br>
            <a:r>
              <a:rPr lang="en-US" sz="4000" dirty="0"/>
              <a:t>Underserved Population</a:t>
            </a:r>
            <a:r>
              <a:rPr lang="en-US" b="1" dirty="0"/>
              <a:t/>
            </a:r>
            <a:br>
              <a:rPr lang="en-US" b="1" dirty="0"/>
            </a:br>
            <a:endParaRPr lang="en-US" dirty="0"/>
          </a:p>
        </p:txBody>
      </p:sp>
      <p:sp>
        <p:nvSpPr>
          <p:cNvPr id="3" name="Content Placeholder 2"/>
          <p:cNvSpPr>
            <a:spLocks noGrp="1"/>
          </p:cNvSpPr>
          <p:nvPr>
            <p:ph idx="1"/>
          </p:nvPr>
        </p:nvSpPr>
        <p:spPr/>
        <p:txBody>
          <a:bodyPr/>
          <a:lstStyle/>
          <a:p>
            <a:pPr lvl="1"/>
            <a:r>
              <a:rPr lang="en-US" sz="2400" b="1" dirty="0">
                <a:latin typeface="Calibri" panose="020F0502020204030204" pitchFamily="34" charset="0"/>
              </a:rPr>
              <a:t>What is the underserved population your project will serve? </a:t>
            </a:r>
          </a:p>
          <a:p>
            <a:pPr lvl="2"/>
            <a:r>
              <a:rPr lang="en-US" sz="1500" dirty="0">
                <a:latin typeface="Calibri" panose="020F0502020204030204" pitchFamily="34" charset="0"/>
              </a:rPr>
              <a:t>Avoid identifying “all” victims of domestic violence, dating violence, sexual assault, and stalking as underserved.</a:t>
            </a:r>
          </a:p>
          <a:p>
            <a:pPr lvl="1"/>
            <a:r>
              <a:rPr lang="en-US" sz="2400" b="1" dirty="0">
                <a:latin typeface="Calibri" panose="020F0502020204030204" pitchFamily="34" charset="0"/>
              </a:rPr>
              <a:t>Why is this population currently underserved?</a:t>
            </a:r>
          </a:p>
          <a:p>
            <a:pPr lvl="2"/>
            <a:r>
              <a:rPr lang="en-US" sz="1500" dirty="0">
                <a:latin typeface="Calibri" panose="020F0502020204030204" pitchFamily="34" charset="0"/>
              </a:rPr>
              <a:t>What are the barriers to services for the populations?</a:t>
            </a:r>
          </a:p>
          <a:p>
            <a:pPr lvl="2"/>
            <a:r>
              <a:rPr lang="en-US" sz="1500" dirty="0">
                <a:latin typeface="Calibri" panose="020F0502020204030204" pitchFamily="34" charset="0"/>
              </a:rPr>
              <a:t>Are the underserved populations attempting to access services?  If not, then why not?</a:t>
            </a:r>
          </a:p>
          <a:p>
            <a:pPr lvl="1"/>
            <a:r>
              <a:rPr lang="en-US" sz="2400" b="1" dirty="0">
                <a:latin typeface="Calibri" panose="020F0502020204030204" pitchFamily="34" charset="0"/>
              </a:rPr>
              <a:t>How will the project meet the needs of the underserved population? </a:t>
            </a:r>
          </a:p>
          <a:p>
            <a:pPr lvl="2"/>
            <a:r>
              <a:rPr lang="en-US" sz="1500" dirty="0">
                <a:latin typeface="Calibri" panose="020F0502020204030204" pitchFamily="34" charset="0"/>
              </a:rPr>
              <a:t>What efforts will or are occurring to promote eliminating barriers to accessing services; and help increase the utilization of services for underserved populations? </a:t>
            </a:r>
          </a:p>
          <a:p>
            <a:pPr lvl="1"/>
            <a:endParaRPr lang="en-US" sz="2400" b="1" dirty="0">
              <a:latin typeface="Calibri" panose="020F0502020204030204" pitchFamily="34" charset="0"/>
            </a:endParaRPr>
          </a:p>
          <a:p>
            <a:pPr>
              <a:spcBef>
                <a:spcPts val="0"/>
              </a:spcBef>
            </a:pPr>
            <a:endParaRPr lang="en-US" sz="2400" dirty="0">
              <a:latin typeface="Calibri" panose="020F0502020204030204" pitchFamily="34" charset="0"/>
            </a:endParaRPr>
          </a:p>
          <a:p>
            <a:endParaRPr lang="en-US" dirty="0">
              <a:latin typeface="Calibri" panose="020F0502020204030204" pitchFamily="34" charset="0"/>
            </a:endParaRPr>
          </a:p>
        </p:txBody>
      </p:sp>
    </p:spTree>
    <p:extLst>
      <p:ext uri="{BB962C8B-B14F-4D97-AF65-F5344CB8AC3E}">
        <p14:creationId xmlns:p14="http://schemas.microsoft.com/office/powerpoint/2010/main" val="192298718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r>
              <a:rPr lang="en-US" sz="3800" dirty="0"/>
              <a:t>STOP VAWA</a:t>
            </a:r>
            <a:br>
              <a:rPr lang="en-US" sz="3800" dirty="0"/>
            </a:br>
            <a:r>
              <a:rPr lang="en-US" sz="3800" dirty="0"/>
              <a:t>Underserved Population</a:t>
            </a:r>
          </a:p>
        </p:txBody>
      </p:sp>
      <p:sp>
        <p:nvSpPr>
          <p:cNvPr id="16387" name="Rectangle 3"/>
          <p:cNvSpPr>
            <a:spLocks noGrp="1" noChangeArrowheads="1"/>
          </p:cNvSpPr>
          <p:nvPr>
            <p:ph type="body" idx="1"/>
          </p:nvPr>
        </p:nvSpPr>
        <p:spPr>
          <a:xfrm>
            <a:off x="381000" y="1828800"/>
            <a:ext cx="8153400" cy="4495800"/>
          </a:xfrm>
        </p:spPr>
        <p:txBody>
          <a:bodyPr/>
          <a:lstStyle/>
          <a:p>
            <a:pPr marL="0" indent="0">
              <a:lnSpc>
                <a:spcPct val="80000"/>
              </a:lnSpc>
              <a:buNone/>
            </a:pPr>
            <a:r>
              <a:rPr lang="en-US" sz="2400" b="1" dirty="0"/>
              <a:t>Describe whether the population(s) identified are:</a:t>
            </a:r>
          </a:p>
          <a:p>
            <a:pPr marL="0" indent="0">
              <a:lnSpc>
                <a:spcPct val="80000"/>
              </a:lnSpc>
              <a:buNone/>
            </a:pPr>
            <a:endParaRPr lang="en-US" sz="2400" b="1" dirty="0"/>
          </a:p>
          <a:p>
            <a:pPr>
              <a:lnSpc>
                <a:spcPct val="80000"/>
              </a:lnSpc>
            </a:pPr>
            <a:r>
              <a:rPr lang="en-US" sz="2400" b="1" dirty="0"/>
              <a:t>Unserved:  </a:t>
            </a:r>
            <a:r>
              <a:rPr lang="en-US" sz="2400" dirty="0"/>
              <a:t>populations that have no services available to them.</a:t>
            </a:r>
          </a:p>
          <a:p>
            <a:pPr marL="0" indent="0">
              <a:lnSpc>
                <a:spcPct val="80000"/>
              </a:lnSpc>
              <a:buNone/>
            </a:pPr>
            <a:endParaRPr lang="en-US" sz="2400" b="1" dirty="0"/>
          </a:p>
          <a:p>
            <a:pPr>
              <a:lnSpc>
                <a:spcPct val="80000"/>
              </a:lnSpc>
            </a:pPr>
            <a:r>
              <a:rPr lang="en-US" sz="2400" b="1" dirty="0"/>
              <a:t>Underserved: </a:t>
            </a:r>
            <a:r>
              <a:rPr lang="en-US" sz="2400" dirty="0"/>
              <a:t>Populations that have minimal access and are in need of more outreach and support.</a:t>
            </a:r>
          </a:p>
          <a:p>
            <a:pPr marL="0" indent="0">
              <a:lnSpc>
                <a:spcPct val="80000"/>
              </a:lnSpc>
              <a:buNone/>
            </a:pPr>
            <a:endParaRPr lang="en-US" sz="2400" b="1" dirty="0"/>
          </a:p>
          <a:p>
            <a:pPr>
              <a:lnSpc>
                <a:spcPct val="80000"/>
              </a:lnSpc>
            </a:pPr>
            <a:r>
              <a:rPr lang="en-US" sz="2400" b="1" dirty="0"/>
              <a:t>Inadequately served: </a:t>
            </a:r>
            <a:r>
              <a:rPr lang="en-US" sz="2400" dirty="0"/>
              <a:t>Historically marginalized populations that may be overrepresented, but remain inadequately served with specific reference to the quality of service and a “one-size-fits-all” approach. </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4800" dirty="0"/>
              <a:t>Project Description</a:t>
            </a:r>
            <a:endParaRPr lang="en-US"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485254628"/>
              </p:ext>
            </p:extLst>
          </p:nvPr>
        </p:nvGraphicFramePr>
        <p:xfrm>
          <a:off x="457200" y="1600200"/>
          <a:ext cx="7620000" cy="4800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6" name="Content Placeholder 3"/>
          <p:cNvPicPr/>
          <p:nvPr/>
        </p:nvPicPr>
        <p:blipFill>
          <a:blip r:embed="rId8"/>
          <a:stretch>
            <a:fillRect/>
          </a:stretch>
        </p:blipFill>
        <p:spPr>
          <a:xfrm>
            <a:off x="5562600" y="-381000"/>
            <a:ext cx="2895600" cy="2362199"/>
          </a:xfrm>
          <a:prstGeom prst="rect">
            <a:avLst/>
          </a:prstGeom>
          <a:ln>
            <a:noFill/>
          </a:ln>
          <a:effectLst>
            <a:outerShdw blurRad="190500" algn="tl" rotWithShape="0">
              <a:srgbClr val="C00000">
                <a:alpha val="70000"/>
              </a:srgbClr>
            </a:outerShdw>
          </a:effectLst>
        </p:spPr>
      </p:pic>
    </p:spTree>
    <p:extLst>
      <p:ext uri="{BB962C8B-B14F-4D97-AF65-F5344CB8AC3E}">
        <p14:creationId xmlns:p14="http://schemas.microsoft.com/office/powerpoint/2010/main" val="182237097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Sustainability</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903621246"/>
              </p:ext>
            </p:extLst>
          </p:nvPr>
        </p:nvGraphicFramePr>
        <p:xfrm>
          <a:off x="609600" y="1600200"/>
          <a:ext cx="7924800" cy="4419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59364650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4800" dirty="0"/>
              <a:t>Objectives</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655095655"/>
              </p:ext>
            </p:extLst>
          </p:nvPr>
        </p:nvGraphicFramePr>
        <p:xfrm>
          <a:off x="433091" y="1421855"/>
          <a:ext cx="7620000" cy="4800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Picture 4"/>
          <p:cNvPicPr>
            <a:picLocks noChangeAspect="1"/>
          </p:cNvPicPr>
          <p:nvPr/>
        </p:nvPicPr>
        <p:blipFill>
          <a:blip r:embed="rId8"/>
          <a:stretch>
            <a:fillRect/>
          </a:stretch>
        </p:blipFill>
        <p:spPr>
          <a:xfrm>
            <a:off x="1063487" y="2621139"/>
            <a:ext cx="6352583" cy="1201016"/>
          </a:xfrm>
          <a:prstGeom prst="rect">
            <a:avLst/>
          </a:prstGeom>
          <a:solidFill>
            <a:schemeClr val="accent1"/>
          </a:solidFill>
        </p:spPr>
      </p:pic>
      <p:pic>
        <p:nvPicPr>
          <p:cNvPr id="6" name="Picture 5"/>
          <p:cNvPicPr>
            <a:picLocks noChangeAspect="1"/>
          </p:cNvPicPr>
          <p:nvPr/>
        </p:nvPicPr>
        <p:blipFill>
          <a:blip r:embed="rId8"/>
          <a:stretch>
            <a:fillRect/>
          </a:stretch>
        </p:blipFill>
        <p:spPr>
          <a:xfrm>
            <a:off x="1063487" y="3814893"/>
            <a:ext cx="6352583" cy="1201016"/>
          </a:xfrm>
          <a:prstGeom prst="rect">
            <a:avLst/>
          </a:prstGeom>
          <a:solidFill>
            <a:schemeClr val="accent1"/>
          </a:solidFill>
        </p:spPr>
      </p:pic>
      <p:pic>
        <p:nvPicPr>
          <p:cNvPr id="7" name="Picture 6"/>
          <p:cNvPicPr>
            <a:picLocks noChangeAspect="1"/>
          </p:cNvPicPr>
          <p:nvPr/>
        </p:nvPicPr>
        <p:blipFill>
          <a:blip r:embed="rId8"/>
          <a:stretch>
            <a:fillRect/>
          </a:stretch>
        </p:blipFill>
        <p:spPr>
          <a:xfrm>
            <a:off x="1083365" y="5024204"/>
            <a:ext cx="6352583" cy="1201016"/>
          </a:xfrm>
          <a:prstGeom prst="rect">
            <a:avLst/>
          </a:prstGeom>
          <a:solidFill>
            <a:schemeClr val="accent1"/>
          </a:solidFill>
        </p:spPr>
      </p:pic>
      <p:sp>
        <p:nvSpPr>
          <p:cNvPr id="8" name="TextBox 7"/>
          <p:cNvSpPr txBox="1"/>
          <p:nvPr/>
        </p:nvSpPr>
        <p:spPr>
          <a:xfrm>
            <a:off x="2133600" y="2621139"/>
            <a:ext cx="4419600" cy="646331"/>
          </a:xfrm>
          <a:prstGeom prst="rect">
            <a:avLst/>
          </a:prstGeom>
          <a:noFill/>
        </p:spPr>
        <p:txBody>
          <a:bodyPr wrap="square" rtlCol="0">
            <a:spAutoFit/>
          </a:bodyPr>
          <a:lstStyle/>
          <a:p>
            <a:pPr algn="ctr"/>
            <a:r>
              <a:rPr lang="en-US" sz="3600" dirty="0">
                <a:solidFill>
                  <a:schemeClr val="bg1"/>
                </a:solidFill>
              </a:rPr>
              <a:t>Performance Indicator</a:t>
            </a:r>
          </a:p>
        </p:txBody>
      </p:sp>
      <p:sp>
        <p:nvSpPr>
          <p:cNvPr id="9" name="TextBox 8"/>
          <p:cNvSpPr txBox="1"/>
          <p:nvPr/>
        </p:nvSpPr>
        <p:spPr>
          <a:xfrm>
            <a:off x="2983706" y="4026217"/>
            <a:ext cx="3112294" cy="646331"/>
          </a:xfrm>
          <a:prstGeom prst="rect">
            <a:avLst/>
          </a:prstGeom>
          <a:noFill/>
        </p:spPr>
        <p:txBody>
          <a:bodyPr wrap="square" rtlCol="0">
            <a:spAutoFit/>
          </a:bodyPr>
          <a:lstStyle/>
          <a:p>
            <a:pPr algn="ctr"/>
            <a:r>
              <a:rPr lang="en-US" sz="3600" dirty="0">
                <a:solidFill>
                  <a:schemeClr val="bg1"/>
                </a:solidFill>
              </a:rPr>
              <a:t>Baseline Data</a:t>
            </a:r>
          </a:p>
        </p:txBody>
      </p:sp>
      <p:sp>
        <p:nvSpPr>
          <p:cNvPr id="10" name="TextBox 9"/>
          <p:cNvSpPr txBox="1"/>
          <p:nvPr/>
        </p:nvSpPr>
        <p:spPr>
          <a:xfrm>
            <a:off x="2133600" y="5228266"/>
            <a:ext cx="4419600" cy="646331"/>
          </a:xfrm>
          <a:prstGeom prst="rect">
            <a:avLst/>
          </a:prstGeom>
          <a:noFill/>
        </p:spPr>
        <p:txBody>
          <a:bodyPr wrap="square" rtlCol="0">
            <a:spAutoFit/>
          </a:bodyPr>
          <a:lstStyle/>
          <a:p>
            <a:pPr algn="ctr"/>
            <a:r>
              <a:rPr lang="en-US" sz="3600" dirty="0">
                <a:solidFill>
                  <a:schemeClr val="bg1"/>
                </a:solidFill>
              </a:rPr>
              <a:t>Data Collection</a:t>
            </a:r>
          </a:p>
        </p:txBody>
      </p:sp>
    </p:spTree>
    <p:extLst>
      <p:ext uri="{BB962C8B-B14F-4D97-AF65-F5344CB8AC3E}">
        <p14:creationId xmlns:p14="http://schemas.microsoft.com/office/powerpoint/2010/main" val="222957488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dirty="0"/>
              <a:t>Objectives</a:t>
            </a:r>
          </a:p>
        </p:txBody>
      </p:sp>
      <p:graphicFrame>
        <p:nvGraphicFramePr>
          <p:cNvPr id="3" name="Content Placeholder 2"/>
          <p:cNvGraphicFramePr>
            <a:graphicFrameLocks noGrp="1"/>
          </p:cNvGraphicFramePr>
          <p:nvPr>
            <p:ph idx="1"/>
            <p:extLst/>
          </p:nvPr>
        </p:nvGraphicFramePr>
        <p:xfrm>
          <a:off x="381000" y="1600200"/>
          <a:ext cx="6096000" cy="3657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2" name="Picture 1"/>
          <p:cNvPicPr>
            <a:picLocks noChangeAspect="1"/>
          </p:cNvPicPr>
          <p:nvPr/>
        </p:nvPicPr>
        <p:blipFill>
          <a:blip r:embed="rId8"/>
          <a:stretch>
            <a:fillRect/>
          </a:stretch>
        </p:blipFill>
        <p:spPr>
          <a:xfrm>
            <a:off x="5156035" y="4905375"/>
            <a:ext cx="2911640" cy="1981200"/>
          </a:xfrm>
          <a:prstGeom prst="rect">
            <a:avLst/>
          </a:prstGeom>
          <a:ln>
            <a:noFill/>
          </a:ln>
          <a:effectLst>
            <a:softEdge rad="112500"/>
          </a:effectLst>
        </p:spPr>
      </p:pic>
    </p:spTree>
    <p:extLst>
      <p:ext uri="{BB962C8B-B14F-4D97-AF65-F5344CB8AC3E}">
        <p14:creationId xmlns:p14="http://schemas.microsoft.com/office/powerpoint/2010/main" val="144923603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4800" dirty="0"/>
              <a:t>Objectives</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529672289"/>
              </p:ext>
            </p:extLst>
          </p:nvPr>
        </p:nvGraphicFramePr>
        <p:xfrm>
          <a:off x="838200" y="1600200"/>
          <a:ext cx="7239000" cy="4267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71388013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le 6"/>
          <p:cNvGraphicFramePr>
            <a:graphicFrameLocks noGrp="1"/>
          </p:cNvGraphicFramePr>
          <p:nvPr>
            <p:extLst>
              <p:ext uri="{D42A27DB-BD31-4B8C-83A1-F6EECF244321}">
                <p14:modId xmlns:p14="http://schemas.microsoft.com/office/powerpoint/2010/main" val="2335418920"/>
              </p:ext>
            </p:extLst>
          </p:nvPr>
        </p:nvGraphicFramePr>
        <p:xfrm>
          <a:off x="457202" y="3273009"/>
          <a:ext cx="8077201" cy="2807581"/>
        </p:xfrm>
        <a:graphic>
          <a:graphicData uri="http://schemas.openxmlformats.org/drawingml/2006/table">
            <a:tbl>
              <a:tblPr firstRow="1" lastCol="1" bandRow="1">
                <a:tableStyleId>{91EBBBCC-DAD2-459C-BE2E-F6DE35CF9A28}</a:tableStyleId>
              </a:tblPr>
              <a:tblGrid>
                <a:gridCol w="1359530">
                  <a:extLst>
                    <a:ext uri="{9D8B030D-6E8A-4147-A177-3AD203B41FA5}">
                      <a16:colId xmlns:a16="http://schemas.microsoft.com/office/drawing/2014/main" val="20000"/>
                    </a:ext>
                  </a:extLst>
                </a:gridCol>
                <a:gridCol w="1439500">
                  <a:extLst>
                    <a:ext uri="{9D8B030D-6E8A-4147-A177-3AD203B41FA5}">
                      <a16:colId xmlns:a16="http://schemas.microsoft.com/office/drawing/2014/main" val="20001"/>
                    </a:ext>
                  </a:extLst>
                </a:gridCol>
                <a:gridCol w="1380778">
                  <a:extLst>
                    <a:ext uri="{9D8B030D-6E8A-4147-A177-3AD203B41FA5}">
                      <a16:colId xmlns:a16="http://schemas.microsoft.com/office/drawing/2014/main" val="20002"/>
                    </a:ext>
                  </a:extLst>
                </a:gridCol>
                <a:gridCol w="1299131">
                  <a:extLst>
                    <a:ext uri="{9D8B030D-6E8A-4147-A177-3AD203B41FA5}">
                      <a16:colId xmlns:a16="http://schemas.microsoft.com/office/drawing/2014/main" val="20003"/>
                    </a:ext>
                  </a:extLst>
                </a:gridCol>
                <a:gridCol w="1299131">
                  <a:extLst>
                    <a:ext uri="{9D8B030D-6E8A-4147-A177-3AD203B41FA5}">
                      <a16:colId xmlns:a16="http://schemas.microsoft.com/office/drawing/2014/main" val="20004"/>
                    </a:ext>
                  </a:extLst>
                </a:gridCol>
                <a:gridCol w="1299131">
                  <a:extLst>
                    <a:ext uri="{9D8B030D-6E8A-4147-A177-3AD203B41FA5}">
                      <a16:colId xmlns:a16="http://schemas.microsoft.com/office/drawing/2014/main" val="20005"/>
                    </a:ext>
                  </a:extLst>
                </a:gridCol>
              </a:tblGrid>
              <a:tr h="1070221">
                <a:tc>
                  <a:txBody>
                    <a:bodyPr/>
                    <a:lstStyle/>
                    <a:p>
                      <a:pPr algn="ctr"/>
                      <a:r>
                        <a:rPr lang="en-US" dirty="0"/>
                        <a:t>Activities</a:t>
                      </a: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50000"/>
                      </a:schemeClr>
                    </a:solidFill>
                  </a:tcPr>
                </a:tc>
                <a:tc>
                  <a:txBody>
                    <a:bodyPr/>
                    <a:lstStyle/>
                    <a:p>
                      <a:r>
                        <a:rPr lang="en-US" dirty="0"/>
                        <a:t>Persons </a:t>
                      </a:r>
                      <a:r>
                        <a:rPr lang="en-US" sz="1600" dirty="0"/>
                        <a:t>Responsible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50000"/>
                      </a:schemeClr>
                    </a:solidFill>
                  </a:tcPr>
                </a:tc>
                <a:tc>
                  <a:txBody>
                    <a:bodyPr/>
                    <a:lstStyle/>
                    <a:p>
                      <a:r>
                        <a:rPr lang="en-US" dirty="0"/>
                        <a:t>Daily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50000"/>
                      </a:schemeClr>
                    </a:solidFill>
                  </a:tcPr>
                </a:tc>
                <a:tc>
                  <a:txBody>
                    <a:bodyPr/>
                    <a:lstStyle/>
                    <a:p>
                      <a:r>
                        <a:rPr lang="en-US" dirty="0"/>
                        <a:t>Monthly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50000"/>
                      </a:schemeClr>
                    </a:solidFill>
                  </a:tcPr>
                </a:tc>
                <a:tc>
                  <a:txBody>
                    <a:bodyPr/>
                    <a:lstStyle/>
                    <a:p>
                      <a:r>
                        <a:rPr lang="en-US" dirty="0"/>
                        <a:t>Quarterly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50000"/>
                      </a:schemeClr>
                    </a:solidFill>
                  </a:tcPr>
                </a:tc>
                <a:tc>
                  <a:txBody>
                    <a:bodyPr/>
                    <a:lstStyle/>
                    <a:p>
                      <a:r>
                        <a:rPr lang="en-US" dirty="0"/>
                        <a:t>Annually</a:t>
                      </a: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50000"/>
                      </a:schemeClr>
                    </a:solidFill>
                  </a:tcPr>
                </a:tc>
                <a:extLst>
                  <a:ext uri="{0D108BD9-81ED-4DB2-BD59-A6C34878D82A}">
                    <a16:rowId xmlns:a16="http://schemas.microsoft.com/office/drawing/2014/main" val="10000"/>
                  </a:ext>
                </a:extLst>
              </a:tr>
              <a:tr h="1600370">
                <a:tc gridSpan="6">
                  <a:txBody>
                    <a:bodyPr/>
                    <a:lstStyle/>
                    <a:p>
                      <a:r>
                        <a:rPr lang="en-US" dirty="0"/>
                        <a:t>Identifies activities from</a:t>
                      </a:r>
                      <a:r>
                        <a:rPr lang="en-US" baseline="0" dirty="0"/>
                        <a:t> the beginning to the end of the project.</a:t>
                      </a:r>
                    </a:p>
                    <a:p>
                      <a:pPr marL="285750" indent="-285750">
                        <a:buClr>
                          <a:srgbClr val="C00000"/>
                        </a:buClr>
                        <a:buFont typeface="Wingdings" panose="05000000000000000000" pitchFamily="2" charset="2"/>
                        <a:buChar char="Ø"/>
                      </a:pPr>
                      <a:r>
                        <a:rPr lang="en-US" baseline="0" dirty="0"/>
                        <a:t>Program activities</a:t>
                      </a:r>
                    </a:p>
                    <a:p>
                      <a:pPr marL="285750" indent="-285750">
                        <a:buClr>
                          <a:srgbClr val="C00000"/>
                        </a:buClr>
                        <a:buFont typeface="Wingdings" panose="05000000000000000000" pitchFamily="2" charset="2"/>
                        <a:buChar char="Ø"/>
                      </a:pPr>
                      <a:r>
                        <a:rPr lang="en-US" baseline="0" dirty="0"/>
                        <a:t>Grants administration and program reporting activities</a:t>
                      </a:r>
                    </a:p>
                    <a:p>
                      <a:pPr marL="285750" indent="-285750">
                        <a:buClr>
                          <a:srgbClr val="C00000"/>
                        </a:buClr>
                        <a:buFont typeface="Wingdings" panose="05000000000000000000" pitchFamily="2" charset="2"/>
                        <a:buChar char="Ø"/>
                      </a:pPr>
                      <a:r>
                        <a:rPr lang="en-US" baseline="0" dirty="0"/>
                        <a:t>Data collection activities</a:t>
                      </a:r>
                    </a:p>
                    <a:p>
                      <a:pPr marL="285750" indent="-285750">
                        <a:buClr>
                          <a:srgbClr val="C00000"/>
                        </a:buClr>
                        <a:buFont typeface="Wingdings" panose="05000000000000000000" pitchFamily="2" charset="2"/>
                        <a:buChar char="Ø"/>
                      </a:pPr>
                      <a:r>
                        <a:rPr lang="en-US" baseline="0" dirty="0"/>
                        <a:t>Collaboration activities</a:t>
                      </a:r>
                    </a:p>
                    <a:p>
                      <a:endParaRPr lang="en-US" baseline="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10001"/>
                  </a:ext>
                </a:extLst>
              </a:tr>
            </a:tbl>
          </a:graphicData>
        </a:graphic>
      </p:graphicFrame>
      <p:sp>
        <p:nvSpPr>
          <p:cNvPr id="10" name="Notched Right Arrow 9"/>
          <p:cNvSpPr/>
          <p:nvPr/>
        </p:nvSpPr>
        <p:spPr>
          <a:xfrm>
            <a:off x="609600" y="1662370"/>
            <a:ext cx="7391400" cy="1553269"/>
          </a:xfrm>
          <a:prstGeom prst="notchedRightArrow">
            <a:avLst/>
          </a:prstGeom>
          <a:ln>
            <a:solidFill>
              <a:srgbClr val="C00000"/>
            </a:solidFill>
          </a:ln>
        </p:spPr>
        <p:style>
          <a:lnRef idx="0">
            <a:scrgbClr r="0" g="0" b="0"/>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sp>
      <p:sp>
        <p:nvSpPr>
          <p:cNvPr id="12" name="Oval 11"/>
          <p:cNvSpPr/>
          <p:nvPr/>
        </p:nvSpPr>
        <p:spPr>
          <a:xfrm>
            <a:off x="1143000" y="2198974"/>
            <a:ext cx="480060" cy="480060"/>
          </a:xfrm>
          <a:prstGeom prst="ellipse">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3" name="Oval 12"/>
          <p:cNvSpPr/>
          <p:nvPr/>
        </p:nvSpPr>
        <p:spPr>
          <a:xfrm>
            <a:off x="3962400" y="2198974"/>
            <a:ext cx="456414" cy="480060"/>
          </a:xfrm>
          <a:prstGeom prst="ellipse">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4" name="Oval 13"/>
          <p:cNvSpPr/>
          <p:nvPr/>
        </p:nvSpPr>
        <p:spPr>
          <a:xfrm>
            <a:off x="6858000" y="2198974"/>
            <a:ext cx="480060" cy="480060"/>
          </a:xfrm>
          <a:prstGeom prst="ellipse">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3" name="Title 2"/>
          <p:cNvSpPr>
            <a:spLocks noGrp="1"/>
          </p:cNvSpPr>
          <p:nvPr>
            <p:ph type="title"/>
          </p:nvPr>
        </p:nvSpPr>
        <p:spPr/>
        <p:txBody>
          <a:bodyPr/>
          <a:lstStyle/>
          <a:p>
            <a:pPr algn="ctr"/>
            <a:r>
              <a:rPr lang="en-US" sz="4800" dirty="0"/>
              <a:t>Timeline/Activities</a:t>
            </a:r>
          </a:p>
        </p:txBody>
      </p:sp>
      <p:pic>
        <p:nvPicPr>
          <p:cNvPr id="4" name="Picture 3"/>
          <p:cNvPicPr>
            <a:picLocks noChangeAspect="1"/>
          </p:cNvPicPr>
          <p:nvPr/>
        </p:nvPicPr>
        <p:blipFill>
          <a:blip r:embed="rId3"/>
          <a:stretch>
            <a:fillRect/>
          </a:stretch>
        </p:blipFill>
        <p:spPr>
          <a:xfrm rot="370116">
            <a:off x="66635" y="284489"/>
            <a:ext cx="2242732" cy="1713058"/>
          </a:xfrm>
          <a:prstGeom prst="ellipse">
            <a:avLst/>
          </a:prstGeom>
          <a:ln>
            <a:noFill/>
          </a:ln>
          <a:effectLst>
            <a:softEdge rad="112500"/>
          </a:effectLst>
        </p:spPr>
      </p:pic>
    </p:spTree>
    <p:extLst>
      <p:ext uri="{BB962C8B-B14F-4D97-AF65-F5344CB8AC3E}">
        <p14:creationId xmlns:p14="http://schemas.microsoft.com/office/powerpoint/2010/main" val="178822823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4800" dirty="0"/>
              <a:t>Organizational Capacity</a:t>
            </a:r>
          </a:p>
        </p:txBody>
      </p:sp>
      <p:graphicFrame>
        <p:nvGraphicFramePr>
          <p:cNvPr id="4" name="Diagram 3"/>
          <p:cNvGraphicFramePr/>
          <p:nvPr>
            <p:extLst>
              <p:ext uri="{D42A27DB-BD31-4B8C-83A1-F6EECF244321}">
                <p14:modId xmlns:p14="http://schemas.microsoft.com/office/powerpoint/2010/main" val="4156687596"/>
              </p:ext>
            </p:extLst>
          </p:nvPr>
        </p:nvGraphicFramePr>
        <p:xfrm>
          <a:off x="1371600" y="1447800"/>
          <a:ext cx="60960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Picture 4"/>
          <p:cNvPicPr>
            <a:picLocks noChangeAspect="1"/>
          </p:cNvPicPr>
          <p:nvPr/>
        </p:nvPicPr>
        <p:blipFill>
          <a:blip r:embed="rId8"/>
          <a:stretch>
            <a:fillRect/>
          </a:stretch>
        </p:blipFill>
        <p:spPr>
          <a:xfrm>
            <a:off x="3276600" y="5181600"/>
            <a:ext cx="2286000" cy="1814027"/>
          </a:xfrm>
          <a:prstGeom prst="ellipse">
            <a:avLst/>
          </a:prstGeom>
          <a:ln>
            <a:noFill/>
          </a:ln>
          <a:effectLst>
            <a:softEdge rad="112500"/>
          </a:effectLst>
        </p:spPr>
      </p:pic>
    </p:spTree>
    <p:extLst>
      <p:ext uri="{BB962C8B-B14F-4D97-AF65-F5344CB8AC3E}">
        <p14:creationId xmlns:p14="http://schemas.microsoft.com/office/powerpoint/2010/main" val="3696922250"/>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4800" dirty="0"/>
              <a:t>Collaboration Boards</a:t>
            </a:r>
          </a:p>
        </p:txBody>
      </p:sp>
      <p:pic>
        <p:nvPicPr>
          <p:cNvPr id="4" name="Content Placeholder 3"/>
          <p:cNvPicPr>
            <a:picLocks noGrp="1" noChangeAspect="1"/>
          </p:cNvPicPr>
          <p:nvPr>
            <p:ph idx="1"/>
          </p:nvPr>
        </p:nvPicPr>
        <p:blipFill>
          <a:blip r:embed="rId3">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1885950" y="2147887"/>
            <a:ext cx="4762500" cy="3705225"/>
          </a:xfrm>
          <a:effectLst>
            <a:outerShdw blurRad="50800" dist="50800" dir="5400000" algn="ctr" rotWithShape="0">
              <a:srgbClr val="C00000"/>
            </a:outerShdw>
          </a:effectLst>
        </p:spPr>
      </p:pic>
    </p:spTree>
    <p:extLst>
      <p:ext uri="{BB962C8B-B14F-4D97-AF65-F5344CB8AC3E}">
        <p14:creationId xmlns:p14="http://schemas.microsoft.com/office/powerpoint/2010/main" val="685957652"/>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239000" cy="1143000"/>
          </a:xfrm>
        </p:spPr>
        <p:txBody>
          <a:bodyPr/>
          <a:lstStyle/>
          <a:p>
            <a:pPr algn="ctr"/>
            <a:r>
              <a:rPr lang="en-US" sz="4800" dirty="0"/>
              <a:t>Budget</a:t>
            </a:r>
          </a:p>
        </p:txBody>
      </p:sp>
      <p:sp>
        <p:nvSpPr>
          <p:cNvPr id="3" name="Content Placeholder 2"/>
          <p:cNvSpPr>
            <a:spLocks noGrp="1"/>
          </p:cNvSpPr>
          <p:nvPr>
            <p:ph idx="1"/>
          </p:nvPr>
        </p:nvSpPr>
        <p:spPr>
          <a:xfrm>
            <a:off x="457200" y="1600200"/>
            <a:ext cx="7010400" cy="990600"/>
          </a:xfrm>
        </p:spPr>
        <p:txBody>
          <a:bodyPr>
            <a:normAutofit fontScale="85000" lnSpcReduction="20000"/>
          </a:bodyPr>
          <a:lstStyle/>
          <a:p>
            <a:pPr marL="114300" indent="0" algn="ctr">
              <a:buNone/>
            </a:pPr>
            <a:r>
              <a:rPr lang="en-US" sz="8600" dirty="0">
                <a:solidFill>
                  <a:schemeClr val="accent2"/>
                </a:solidFill>
                <a:latin typeface="Arial" panose="020B0604020202020204" pitchFamily="34" charset="0"/>
                <a:cs typeface="Arial" panose="020B0604020202020204" pitchFamily="34" charset="0"/>
              </a:rPr>
              <a:t>$$$</a:t>
            </a:r>
          </a:p>
          <a:p>
            <a:pPr marL="114300" indent="0">
              <a:buNone/>
            </a:pPr>
            <a:endParaRPr lang="en-US" dirty="0"/>
          </a:p>
        </p:txBody>
      </p:sp>
      <p:graphicFrame>
        <p:nvGraphicFramePr>
          <p:cNvPr id="6" name="Diagram 5"/>
          <p:cNvGraphicFramePr/>
          <p:nvPr>
            <p:extLst>
              <p:ext uri="{D42A27DB-BD31-4B8C-83A1-F6EECF244321}">
                <p14:modId xmlns:p14="http://schemas.microsoft.com/office/powerpoint/2010/main" val="3045315100"/>
              </p:ext>
            </p:extLst>
          </p:nvPr>
        </p:nvGraphicFramePr>
        <p:xfrm>
          <a:off x="990600" y="2564130"/>
          <a:ext cx="7010400" cy="35311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90660569"/>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JAG Program Areas</a:t>
            </a:r>
          </a:p>
        </p:txBody>
      </p:sp>
      <p:sp>
        <p:nvSpPr>
          <p:cNvPr id="3" name="Content Placeholder 2"/>
          <p:cNvSpPr>
            <a:spLocks noGrp="1"/>
          </p:cNvSpPr>
          <p:nvPr>
            <p:ph idx="1"/>
          </p:nvPr>
        </p:nvSpPr>
        <p:spPr>
          <a:xfrm>
            <a:off x="457200" y="1600200"/>
            <a:ext cx="7924800" cy="4419600"/>
          </a:xfrm>
        </p:spPr>
        <p:txBody>
          <a:bodyPr/>
          <a:lstStyle/>
          <a:p>
            <a:pPr marL="0" indent="0">
              <a:buNone/>
            </a:pPr>
            <a:r>
              <a:rPr lang="en-US" dirty="0"/>
              <a:t> </a:t>
            </a:r>
          </a:p>
          <a:p>
            <a:pPr marL="457200" lvl="1" indent="0">
              <a:buNone/>
            </a:pPr>
            <a:endParaRPr lang="en-US" dirty="0"/>
          </a:p>
        </p:txBody>
      </p:sp>
      <p:graphicFrame>
        <p:nvGraphicFramePr>
          <p:cNvPr id="5" name="Diagram 4"/>
          <p:cNvGraphicFramePr/>
          <p:nvPr>
            <p:extLst>
              <p:ext uri="{D42A27DB-BD31-4B8C-83A1-F6EECF244321}">
                <p14:modId xmlns:p14="http://schemas.microsoft.com/office/powerpoint/2010/main" val="2876770375"/>
              </p:ext>
            </p:extLst>
          </p:nvPr>
        </p:nvGraphicFramePr>
        <p:xfrm>
          <a:off x="770796" y="1371600"/>
          <a:ext cx="7460974" cy="4953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16115799"/>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t>JAG Step-down</a:t>
            </a:r>
          </a:p>
        </p:txBody>
      </p:sp>
      <p:graphicFrame>
        <p:nvGraphicFramePr>
          <p:cNvPr id="4" name="Content Placeholder 3"/>
          <p:cNvGraphicFramePr>
            <a:graphicFrameLocks noGrp="1"/>
          </p:cNvGraphicFramePr>
          <p:nvPr>
            <p:ph sz="half" idx="1"/>
            <p:extLst>
              <p:ext uri="{D42A27DB-BD31-4B8C-83A1-F6EECF244321}">
                <p14:modId xmlns:p14="http://schemas.microsoft.com/office/powerpoint/2010/main" val="3864827638"/>
              </p:ext>
            </p:extLst>
          </p:nvPr>
        </p:nvGraphicFramePr>
        <p:xfrm>
          <a:off x="537541" y="1524000"/>
          <a:ext cx="7696200" cy="4572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997754948"/>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p:txBody>
          <a:bodyPr/>
          <a:lstStyle/>
          <a:p>
            <a:r>
              <a:rPr lang="en-US" sz="4000" dirty="0"/>
              <a:t>JAG – Match</a:t>
            </a:r>
          </a:p>
        </p:txBody>
      </p:sp>
      <p:sp>
        <p:nvSpPr>
          <p:cNvPr id="3" name="Rectangle 2"/>
          <p:cNvSpPr/>
          <p:nvPr/>
        </p:nvSpPr>
        <p:spPr>
          <a:xfrm>
            <a:off x="1116806" y="1981200"/>
            <a:ext cx="6172200" cy="4031873"/>
          </a:xfrm>
          <a:prstGeom prst="rect">
            <a:avLst/>
          </a:prstGeom>
        </p:spPr>
        <p:txBody>
          <a:bodyPr wrap="square">
            <a:spAutoFit/>
          </a:bodyPr>
          <a:lstStyle/>
          <a:p>
            <a:r>
              <a:rPr lang="en-US" sz="3200" dirty="0">
                <a:latin typeface="Calibri" panose="020F0502020204030204" pitchFamily="34" charset="0"/>
                <a:ea typeface="Calibri" panose="020F0502020204030204" pitchFamily="34" charset="0"/>
              </a:rPr>
              <a:t>All awards require a cash match or in kind match of at least 25 percent of the total project cost.</a:t>
            </a:r>
          </a:p>
          <a:p>
            <a:endParaRPr lang="en-US" sz="3200" dirty="0">
              <a:latin typeface="Calibri" panose="020F0502020204030204" pitchFamily="34" charset="0"/>
              <a:ea typeface="Calibri" panose="020F0502020204030204" pitchFamily="34" charset="0"/>
            </a:endParaRPr>
          </a:p>
          <a:p>
            <a:r>
              <a:rPr lang="en-US" sz="3200" dirty="0">
                <a:latin typeface="Calibri" panose="020F0502020204030204" pitchFamily="34" charset="0"/>
              </a:rPr>
              <a:t>Match may be waived.  To submit a match waiver letter, please include with your application materials.</a:t>
            </a:r>
          </a:p>
          <a:p>
            <a:endParaRPr lang="en-US" sz="3200"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Submission Confirmation</a:t>
            </a:r>
          </a:p>
        </p:txBody>
      </p:sp>
      <p:sp>
        <p:nvSpPr>
          <p:cNvPr id="3" name="Content Placeholder 2"/>
          <p:cNvSpPr>
            <a:spLocks noGrp="1"/>
          </p:cNvSpPr>
          <p:nvPr>
            <p:ph idx="1"/>
          </p:nvPr>
        </p:nvSpPr>
        <p:spPr/>
        <p:txBody>
          <a:bodyPr/>
          <a:lstStyle/>
          <a:p>
            <a:pPr marL="0" indent="0">
              <a:buNone/>
            </a:pPr>
            <a:r>
              <a:rPr lang="en-US" sz="2800" b="1" dirty="0">
                <a:solidFill>
                  <a:srgbClr val="990000"/>
                </a:solidFill>
              </a:rPr>
              <a:t>PLEASE NOTE: All applications must be submitted by 4:00p.m. July 19, 2023 via the on line portal. </a:t>
            </a:r>
          </a:p>
          <a:p>
            <a:pPr marL="0" indent="0">
              <a:buNone/>
            </a:pPr>
            <a:endParaRPr lang="en-US" sz="2800" b="1" dirty="0">
              <a:solidFill>
                <a:srgbClr val="990000"/>
              </a:solidFill>
            </a:endParaRPr>
          </a:p>
          <a:p>
            <a:pPr marL="0" indent="0">
              <a:buNone/>
            </a:pPr>
            <a:r>
              <a:rPr lang="en-US" sz="2800" b="1" dirty="0">
                <a:solidFill>
                  <a:srgbClr val="990000"/>
                </a:solidFill>
              </a:rPr>
              <a:t>No late applications will be accepted.</a:t>
            </a:r>
          </a:p>
          <a:p>
            <a:pPr marL="0" indent="0">
              <a:buNone/>
            </a:pPr>
            <a:endParaRPr lang="en-US" sz="2800" b="1" dirty="0">
              <a:solidFill>
                <a:srgbClr val="990000"/>
              </a:solidFill>
            </a:endParaRPr>
          </a:p>
          <a:p>
            <a:pPr marL="0" indent="0">
              <a:buNone/>
            </a:pPr>
            <a:r>
              <a:rPr lang="en-US" sz="2800" b="1" dirty="0">
                <a:solidFill>
                  <a:srgbClr val="990000"/>
                </a:solidFill>
              </a:rPr>
              <a:t>You will receive a confirmation email once the application has been successfully submitted.</a:t>
            </a:r>
            <a:endParaRPr lang="en-US" sz="2800" b="1" dirty="0"/>
          </a:p>
        </p:txBody>
      </p:sp>
    </p:spTree>
    <p:extLst>
      <p:ext uri="{BB962C8B-B14F-4D97-AF65-F5344CB8AC3E}">
        <p14:creationId xmlns:p14="http://schemas.microsoft.com/office/powerpoint/2010/main" val="1605173354"/>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IMPORTANT!!!</a:t>
            </a:r>
          </a:p>
        </p:txBody>
      </p:sp>
      <p:sp>
        <p:nvSpPr>
          <p:cNvPr id="3" name="Content Placeholder 2"/>
          <p:cNvSpPr>
            <a:spLocks noGrp="1"/>
          </p:cNvSpPr>
          <p:nvPr>
            <p:ph idx="1"/>
          </p:nvPr>
        </p:nvSpPr>
        <p:spPr/>
        <p:txBody>
          <a:bodyPr/>
          <a:lstStyle/>
          <a:p>
            <a:r>
              <a:rPr lang="en-US" sz="2800" b="1" dirty="0">
                <a:solidFill>
                  <a:srgbClr val="990000"/>
                </a:solidFill>
              </a:rPr>
              <a:t>Applications must be submitted through the on line portal by the deadline to be considered for funding. </a:t>
            </a:r>
          </a:p>
          <a:p>
            <a:pPr marL="0" indent="0">
              <a:buNone/>
            </a:pPr>
            <a:endParaRPr lang="en-US" sz="2800" b="1" dirty="0">
              <a:solidFill>
                <a:srgbClr val="990000"/>
              </a:solidFill>
            </a:endParaRPr>
          </a:p>
          <a:p>
            <a:r>
              <a:rPr lang="en-US" sz="2800" b="1" dirty="0"/>
              <a:t>Applicants should allow for plenty of time to complete and submit the application. </a:t>
            </a:r>
            <a:r>
              <a:rPr lang="en-US" sz="2800" b="1" dirty="0">
                <a:solidFill>
                  <a:srgbClr val="800000"/>
                </a:solidFill>
              </a:rPr>
              <a:t>At least two days prior to the deadline is recommended.</a:t>
            </a:r>
            <a:endParaRPr lang="en-US" sz="2800" dirty="0">
              <a:solidFill>
                <a:srgbClr val="800000"/>
              </a:solidFill>
            </a:endParaRPr>
          </a:p>
        </p:txBody>
      </p:sp>
    </p:spTree>
    <p:extLst>
      <p:ext uri="{BB962C8B-B14F-4D97-AF65-F5344CB8AC3E}">
        <p14:creationId xmlns:p14="http://schemas.microsoft.com/office/powerpoint/2010/main" val="3052337858"/>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Grant Writing Tips</a:t>
            </a:r>
          </a:p>
        </p:txBody>
      </p:sp>
      <p:sp>
        <p:nvSpPr>
          <p:cNvPr id="3" name="Content Placeholder 2"/>
          <p:cNvSpPr>
            <a:spLocks noGrp="1"/>
          </p:cNvSpPr>
          <p:nvPr>
            <p:ph idx="1"/>
          </p:nvPr>
        </p:nvSpPr>
        <p:spPr/>
        <p:txBody>
          <a:bodyPr/>
          <a:lstStyle/>
          <a:p>
            <a:r>
              <a:rPr lang="en-US" sz="1600" dirty="0"/>
              <a:t>Read through the RFP, Again.</a:t>
            </a:r>
          </a:p>
          <a:p>
            <a:r>
              <a:rPr lang="en-US" sz="1600" dirty="0"/>
              <a:t>Create a Program Narrative Checklist</a:t>
            </a:r>
          </a:p>
          <a:p>
            <a:r>
              <a:rPr lang="en-US" sz="1600" dirty="0"/>
              <a:t>Include </a:t>
            </a:r>
            <a:r>
              <a:rPr lang="en-US" sz="1600" u="sng" dirty="0"/>
              <a:t>local</a:t>
            </a:r>
            <a:r>
              <a:rPr lang="en-US" sz="1600" dirty="0"/>
              <a:t> data in your problem statement to support why your program is needed.</a:t>
            </a:r>
          </a:p>
          <a:p>
            <a:r>
              <a:rPr lang="en-US" sz="1600" dirty="0"/>
              <a:t>Proposed project must be based on evidence-based programs and practices.</a:t>
            </a:r>
          </a:p>
          <a:p>
            <a:r>
              <a:rPr lang="en-US" sz="1600" dirty="0"/>
              <a:t>Make sure that grant proposal includes </a:t>
            </a:r>
            <a:r>
              <a:rPr lang="en-US" sz="1600" u="sng" dirty="0"/>
              <a:t>all</a:t>
            </a:r>
            <a:r>
              <a:rPr lang="en-US" sz="1600" dirty="0"/>
              <a:t> requested documentation.</a:t>
            </a:r>
          </a:p>
          <a:p>
            <a:r>
              <a:rPr lang="en-US" sz="1600" dirty="0"/>
              <a:t>Be sure all items in your budget are allowable and reasonable and that calculations are correct.  </a:t>
            </a:r>
          </a:p>
          <a:p>
            <a:r>
              <a:rPr lang="en-US" sz="1600" dirty="0"/>
              <a:t>Resources:                              </a:t>
            </a:r>
          </a:p>
          <a:p>
            <a:pPr marL="0" indent="0" algn="ctr">
              <a:buNone/>
            </a:pPr>
            <a:r>
              <a:rPr lang="en-US" sz="1600" dirty="0"/>
              <a:t>    DOJ Financial Guide:  </a:t>
            </a:r>
            <a:r>
              <a:rPr lang="en-US" sz="1600" dirty="0">
                <a:hlinkClick r:id="rId3"/>
              </a:rPr>
              <a:t>DOJ Grants Financial Guide  2022 Welcome to the DOJ             Grants Financial Guide | Office of Justice Programs (ojp.gov)</a:t>
            </a:r>
            <a:endParaRPr lang="en-US" sz="1600" dirty="0"/>
          </a:p>
          <a:p>
            <a:pPr marL="0" indent="0" algn="ctr">
              <a:buNone/>
            </a:pPr>
            <a:r>
              <a:rPr lang="en-US" sz="1600" dirty="0"/>
              <a:t>     </a:t>
            </a:r>
          </a:p>
          <a:p>
            <a:pPr marL="0" indent="0" algn="ctr">
              <a:buNone/>
            </a:pPr>
            <a:r>
              <a:rPr lang="en-US" sz="1600" dirty="0"/>
              <a:t>U.S. General Services Administration (GSA) Per Diem Rates:                                                 www.gsa.gov/travel/plan-book/per-diem-rates</a:t>
            </a:r>
          </a:p>
        </p:txBody>
      </p:sp>
    </p:spTree>
    <p:extLst>
      <p:ext uri="{BB962C8B-B14F-4D97-AF65-F5344CB8AC3E}">
        <p14:creationId xmlns:p14="http://schemas.microsoft.com/office/powerpoint/2010/main" val="648248437"/>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5263" y="228600"/>
            <a:ext cx="8015287" cy="914400"/>
          </a:xfrm>
        </p:spPr>
        <p:txBody>
          <a:bodyPr/>
          <a:lstStyle/>
          <a:p>
            <a:pPr algn="ctr"/>
            <a:r>
              <a:rPr lang="en-US" dirty="0"/>
              <a:t>Funding Notifications</a:t>
            </a:r>
          </a:p>
        </p:txBody>
      </p:sp>
      <p:sp>
        <p:nvSpPr>
          <p:cNvPr id="3" name="Content Placeholder 2"/>
          <p:cNvSpPr>
            <a:spLocks noGrp="1"/>
          </p:cNvSpPr>
          <p:nvPr>
            <p:ph idx="1"/>
          </p:nvPr>
        </p:nvSpPr>
        <p:spPr/>
        <p:txBody>
          <a:bodyPr/>
          <a:lstStyle/>
          <a:p>
            <a:endParaRPr lang="en-US" sz="2800" dirty="0"/>
          </a:p>
          <a:p>
            <a:r>
              <a:rPr lang="en-US" dirty="0"/>
              <a:t>Expected Mid-November 2023</a:t>
            </a:r>
          </a:p>
          <a:p>
            <a:pPr marL="0" indent="0">
              <a:buNone/>
            </a:pPr>
            <a:endParaRPr lang="en-US" dirty="0"/>
          </a:p>
          <a:p>
            <a:r>
              <a:rPr lang="en-US" dirty="0"/>
              <a:t>Notifications will be sent through the on line portal to applicant agencies. </a:t>
            </a:r>
          </a:p>
          <a:p>
            <a:pPr marL="0" indent="0">
              <a:buNone/>
            </a:pPr>
            <a:endParaRPr lang="en-US" sz="2800" dirty="0"/>
          </a:p>
          <a:p>
            <a:pPr marL="0" indent="0">
              <a:buNone/>
            </a:pPr>
            <a:endParaRPr lang="en-US" dirty="0"/>
          </a:p>
        </p:txBody>
      </p:sp>
    </p:spTree>
    <p:extLst>
      <p:ext uri="{BB962C8B-B14F-4D97-AF65-F5344CB8AC3E}">
        <p14:creationId xmlns:p14="http://schemas.microsoft.com/office/powerpoint/2010/main" val="2124354663"/>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3600" dirty="0"/>
              <a:t>Funding Recommendation Next Steps</a:t>
            </a:r>
          </a:p>
        </p:txBody>
      </p:sp>
      <p:sp>
        <p:nvSpPr>
          <p:cNvPr id="3" name="Content Placeholder 2"/>
          <p:cNvSpPr>
            <a:spLocks noGrp="1"/>
          </p:cNvSpPr>
          <p:nvPr>
            <p:ph idx="1"/>
          </p:nvPr>
        </p:nvSpPr>
        <p:spPr/>
        <p:txBody>
          <a:bodyPr/>
          <a:lstStyle/>
          <a:p>
            <a:endParaRPr lang="en-US" dirty="0"/>
          </a:p>
          <a:p>
            <a:pPr marL="0" indent="0">
              <a:buNone/>
            </a:pPr>
            <a:r>
              <a:rPr lang="en-US" dirty="0"/>
              <a:t>A notification indicating pre-award conditions that must be completed will be sent to the project director listed in the title application.</a:t>
            </a:r>
          </a:p>
        </p:txBody>
      </p:sp>
    </p:spTree>
    <p:extLst>
      <p:ext uri="{BB962C8B-B14F-4D97-AF65-F5344CB8AC3E}">
        <p14:creationId xmlns:p14="http://schemas.microsoft.com/office/powerpoint/2010/main" val="2890050862"/>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3600" dirty="0"/>
              <a:t>Any Additional Questions?</a:t>
            </a:r>
          </a:p>
        </p:txBody>
      </p:sp>
      <p:sp>
        <p:nvSpPr>
          <p:cNvPr id="3" name="Content Placeholder 2"/>
          <p:cNvSpPr>
            <a:spLocks noGrp="1"/>
          </p:cNvSpPr>
          <p:nvPr>
            <p:ph idx="1"/>
          </p:nvPr>
        </p:nvSpPr>
        <p:spPr/>
        <p:txBody>
          <a:bodyPr/>
          <a:lstStyle/>
          <a:p>
            <a:pPr marL="0" indent="0">
              <a:buNone/>
            </a:pPr>
            <a:endParaRPr lang="en-US" dirty="0"/>
          </a:p>
          <a:p>
            <a:pPr marL="0" indent="0">
              <a:buNone/>
            </a:pPr>
            <a:endParaRPr lang="en-US" dirty="0"/>
          </a:p>
          <a:p>
            <a:pPr marL="0" indent="0">
              <a:buNone/>
            </a:pPr>
            <a:endParaRPr lang="en-US" dirty="0"/>
          </a:p>
        </p:txBody>
      </p:sp>
      <p:pic>
        <p:nvPicPr>
          <p:cNvPr id="4" name="Picture 3" descr="File:FAQ icon.svg - Wikimedia Common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57400" y="2040731"/>
            <a:ext cx="4876800" cy="3538538"/>
          </a:xfrm>
          <a:prstGeom prst="rect">
            <a:avLst/>
          </a:prstGeom>
        </p:spPr>
      </p:pic>
    </p:spTree>
    <p:extLst>
      <p:ext uri="{BB962C8B-B14F-4D97-AF65-F5344CB8AC3E}">
        <p14:creationId xmlns:p14="http://schemas.microsoft.com/office/powerpoint/2010/main" val="377767519"/>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r>
              <a:rPr lang="en-US" sz="4000" dirty="0"/>
              <a:t>Additional Questions?</a:t>
            </a:r>
          </a:p>
        </p:txBody>
      </p:sp>
      <p:sp>
        <p:nvSpPr>
          <p:cNvPr id="20483" name="Rectangle 3"/>
          <p:cNvSpPr>
            <a:spLocks noGrp="1" noChangeArrowheads="1"/>
          </p:cNvSpPr>
          <p:nvPr>
            <p:ph type="body" idx="1"/>
          </p:nvPr>
        </p:nvSpPr>
        <p:spPr>
          <a:xfrm>
            <a:off x="457200" y="1600200"/>
            <a:ext cx="8382000" cy="4419600"/>
          </a:xfrm>
        </p:spPr>
        <p:txBody>
          <a:bodyPr/>
          <a:lstStyle/>
          <a:p>
            <a:pPr algn="ctr">
              <a:lnSpc>
                <a:spcPct val="90000"/>
              </a:lnSpc>
              <a:buFont typeface="Wingdings" pitchFamily="2" charset="2"/>
              <a:buNone/>
            </a:pPr>
            <a:endParaRPr lang="en-US" sz="2000" dirty="0">
              <a:latin typeface="Calibri" panose="020F0502020204030204" pitchFamily="34" charset="0"/>
            </a:endParaRPr>
          </a:p>
          <a:p>
            <a:pPr>
              <a:lnSpc>
                <a:spcPct val="90000"/>
              </a:lnSpc>
              <a:buNone/>
            </a:pPr>
            <a:r>
              <a:rPr lang="en-US" sz="2000" dirty="0">
                <a:latin typeface="Calibri" panose="020F0502020204030204" pitchFamily="34" charset="0"/>
              </a:rPr>
              <a:t>	</a:t>
            </a:r>
            <a:r>
              <a:rPr lang="en-US" sz="1600" dirty="0"/>
              <a:t>			</a:t>
            </a:r>
            <a:r>
              <a:rPr lang="en-US" sz="1600" dirty="0">
                <a:latin typeface="Calibri" panose="020F0502020204030204" pitchFamily="34" charset="0"/>
              </a:rPr>
              <a:t>	</a:t>
            </a:r>
            <a:r>
              <a:rPr lang="en-US" sz="2800" u="sng" dirty="0">
                <a:latin typeface="Calibri" panose="020F0502020204030204" pitchFamily="34" charset="0"/>
              </a:rPr>
              <a:t>Contact</a:t>
            </a:r>
            <a:r>
              <a:rPr lang="en-US" sz="1600" dirty="0">
                <a:latin typeface="Calibri" panose="020F0502020204030204" pitchFamily="34" charset="0"/>
              </a:rPr>
              <a:t>				</a:t>
            </a:r>
            <a:endParaRPr lang="en-US" sz="2000" dirty="0">
              <a:latin typeface="Calibri" panose="020F0502020204030204" pitchFamily="34" charset="0"/>
            </a:endParaRPr>
          </a:p>
          <a:p>
            <a:pPr algn="ctr">
              <a:lnSpc>
                <a:spcPct val="90000"/>
              </a:lnSpc>
              <a:buFont typeface="Wingdings" pitchFamily="2" charset="2"/>
              <a:buNone/>
            </a:pPr>
            <a:r>
              <a:rPr lang="en-US" sz="2800" b="1" dirty="0">
                <a:latin typeface="Calibri" panose="020F0502020204030204" pitchFamily="34" charset="0"/>
              </a:rPr>
              <a:t>CJCC Grants Manager</a:t>
            </a:r>
          </a:p>
          <a:p>
            <a:pPr algn="ctr">
              <a:lnSpc>
                <a:spcPct val="90000"/>
              </a:lnSpc>
              <a:buFont typeface="Wingdings" pitchFamily="2" charset="2"/>
              <a:buNone/>
            </a:pPr>
            <a:r>
              <a:rPr lang="en-US" sz="2800" dirty="0">
                <a:latin typeface="Calibri" panose="020F0502020204030204" pitchFamily="34" charset="0"/>
              </a:rPr>
              <a:t>Marla </a:t>
            </a:r>
            <a:r>
              <a:rPr lang="en-US" sz="2800" dirty="0" err="1">
                <a:latin typeface="Calibri" panose="020F0502020204030204" pitchFamily="34" charset="0"/>
              </a:rPr>
              <a:t>Conkin</a:t>
            </a:r>
            <a:endParaRPr lang="en-US" sz="2800" dirty="0">
              <a:latin typeface="Calibri" panose="020F0502020204030204" pitchFamily="34" charset="0"/>
            </a:endParaRPr>
          </a:p>
          <a:p>
            <a:pPr algn="ctr">
              <a:lnSpc>
                <a:spcPct val="90000"/>
              </a:lnSpc>
              <a:buFont typeface="Wingdings" pitchFamily="2" charset="2"/>
              <a:buNone/>
            </a:pPr>
            <a:r>
              <a:rPr lang="en-US" sz="2800" dirty="0">
                <a:latin typeface="Calibri" panose="020F0502020204030204" pitchFamily="34" charset="0"/>
                <a:hlinkClick r:id="rId3"/>
              </a:rPr>
              <a:t>Marla.conkin@noris.org</a:t>
            </a:r>
            <a:endParaRPr lang="en-US" sz="2800" dirty="0">
              <a:latin typeface="Calibri" panose="020F0502020204030204" pitchFamily="34" charset="0"/>
            </a:endParaRPr>
          </a:p>
          <a:p>
            <a:pPr algn="ctr">
              <a:lnSpc>
                <a:spcPct val="90000"/>
              </a:lnSpc>
              <a:buFont typeface="Wingdings" pitchFamily="2" charset="2"/>
              <a:buNone/>
            </a:pPr>
            <a:r>
              <a:rPr lang="en-US" sz="2800">
                <a:latin typeface="Calibri" panose="020F0502020204030204" pitchFamily="34" charset="0"/>
              </a:rPr>
              <a:t>567.200.6826</a:t>
            </a:r>
            <a:endParaRPr lang="en-US" sz="2800" dirty="0">
              <a:latin typeface="Calibri" panose="020F0502020204030204" pitchFamily="34" charset="0"/>
            </a:endParaRPr>
          </a:p>
          <a:p>
            <a:pPr>
              <a:lnSpc>
                <a:spcPct val="90000"/>
              </a:lnSpc>
              <a:buFont typeface="Wingdings" pitchFamily="2" charset="2"/>
              <a:buNone/>
            </a:pPr>
            <a:endParaRPr lang="en-US" sz="1800" dirty="0"/>
          </a:p>
        </p:txBody>
      </p:sp>
      <p:pic>
        <p:nvPicPr>
          <p:cNvPr id="8" name="Picture 7"/>
          <p:cNvPicPr/>
          <p:nvPr/>
        </p:nvPicPr>
        <p:blipFill>
          <a:blip r:embed="rId4">
            <a:extLst>
              <a:ext uri="{28A0092B-C50C-407E-A947-70E740481C1C}">
                <a14:useLocalDpi xmlns:a14="http://schemas.microsoft.com/office/drawing/2010/main" val="0"/>
              </a:ext>
            </a:extLst>
          </a:blip>
          <a:srcRect/>
          <a:stretch>
            <a:fillRect/>
          </a:stretch>
        </p:blipFill>
        <p:spPr bwMode="auto">
          <a:xfrm>
            <a:off x="1600200" y="5216525"/>
            <a:ext cx="5932170" cy="688975"/>
          </a:xfrm>
          <a:prstGeom prst="rect">
            <a:avLst/>
          </a:prstGeom>
          <a:noFill/>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Radial">
  <a:themeElements>
    <a:clrScheme name="Radial 1">
      <a:dk1>
        <a:srgbClr val="000000"/>
      </a:dk1>
      <a:lt1>
        <a:srgbClr val="FFFFFF"/>
      </a:lt1>
      <a:dk2>
        <a:srgbClr val="FFFFFF"/>
      </a:dk2>
      <a:lt2>
        <a:srgbClr val="669999"/>
      </a:lt2>
      <a:accent1>
        <a:srgbClr val="99CCFF"/>
      </a:accent1>
      <a:accent2>
        <a:srgbClr val="9999FF"/>
      </a:accent2>
      <a:accent3>
        <a:srgbClr val="FFFFFF"/>
      </a:accent3>
      <a:accent4>
        <a:srgbClr val="000000"/>
      </a:accent4>
      <a:accent5>
        <a:srgbClr val="CAE2FF"/>
      </a:accent5>
      <a:accent6>
        <a:srgbClr val="8A8AE7"/>
      </a:accent6>
      <a:hlink>
        <a:srgbClr val="996666"/>
      </a:hlink>
      <a:folHlink>
        <a:srgbClr val="6666CC"/>
      </a:folHlink>
    </a:clrScheme>
    <a:fontScheme name="Rad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Radial 1">
        <a:dk1>
          <a:srgbClr val="000000"/>
        </a:dk1>
        <a:lt1>
          <a:srgbClr val="FFFFFF"/>
        </a:lt1>
        <a:dk2>
          <a:srgbClr val="FFFFFF"/>
        </a:dk2>
        <a:lt2>
          <a:srgbClr val="669999"/>
        </a:lt2>
        <a:accent1>
          <a:srgbClr val="99CCFF"/>
        </a:accent1>
        <a:accent2>
          <a:srgbClr val="9999FF"/>
        </a:accent2>
        <a:accent3>
          <a:srgbClr val="FFFFFF"/>
        </a:accent3>
        <a:accent4>
          <a:srgbClr val="000000"/>
        </a:accent4>
        <a:accent5>
          <a:srgbClr val="CAE2FF"/>
        </a:accent5>
        <a:accent6>
          <a:srgbClr val="8A8AE7"/>
        </a:accent6>
        <a:hlink>
          <a:srgbClr val="996666"/>
        </a:hlink>
        <a:folHlink>
          <a:srgbClr val="6666CC"/>
        </a:folHlink>
      </a:clrScheme>
      <a:clrMap bg1="lt1" tx1="dk1" bg2="lt2" tx2="dk2" accent1="accent1" accent2="accent2" accent3="accent3" accent4="accent4" accent5="accent5" accent6="accent6" hlink="hlink" folHlink="folHlink"/>
    </a:extraClrScheme>
    <a:extraClrScheme>
      <a:clrScheme name="Radial 2">
        <a:dk1>
          <a:srgbClr val="000000"/>
        </a:dk1>
        <a:lt1>
          <a:srgbClr val="FFFFFF"/>
        </a:lt1>
        <a:dk2>
          <a:srgbClr val="FFFFFF"/>
        </a:dk2>
        <a:lt2>
          <a:srgbClr val="817F3F"/>
        </a:lt2>
        <a:accent1>
          <a:srgbClr val="FFCC00"/>
        </a:accent1>
        <a:accent2>
          <a:srgbClr val="CC9900"/>
        </a:accent2>
        <a:accent3>
          <a:srgbClr val="FFFFFF"/>
        </a:accent3>
        <a:accent4>
          <a:srgbClr val="000000"/>
        </a:accent4>
        <a:accent5>
          <a:srgbClr val="FFE2AA"/>
        </a:accent5>
        <a:accent6>
          <a:srgbClr val="B98A00"/>
        </a:accent6>
        <a:hlink>
          <a:srgbClr val="996666"/>
        </a:hlink>
        <a:folHlink>
          <a:srgbClr val="C94503"/>
        </a:folHlink>
      </a:clrScheme>
      <a:clrMap bg1="lt1" tx1="dk1" bg2="lt2" tx2="dk2" accent1="accent1" accent2="accent2" accent3="accent3" accent4="accent4" accent5="accent5" accent6="accent6" hlink="hlink" folHlink="folHlink"/>
    </a:extraClrScheme>
    <a:extraClrScheme>
      <a:clrScheme name="Radial 3">
        <a:dk1>
          <a:srgbClr val="CC6600"/>
        </a:dk1>
        <a:lt1>
          <a:srgbClr val="FFFFFF"/>
        </a:lt1>
        <a:dk2>
          <a:srgbClr val="800000"/>
        </a:dk2>
        <a:lt2>
          <a:srgbClr val="FFFFFF"/>
        </a:lt2>
        <a:accent1>
          <a:srgbClr val="FF6600"/>
        </a:accent1>
        <a:accent2>
          <a:srgbClr val="33CCCC"/>
        </a:accent2>
        <a:accent3>
          <a:srgbClr val="C0AAAA"/>
        </a:accent3>
        <a:accent4>
          <a:srgbClr val="DADADA"/>
        </a:accent4>
        <a:accent5>
          <a:srgbClr val="FFB8AA"/>
        </a:accent5>
        <a:accent6>
          <a:srgbClr val="2DB9B9"/>
        </a:accent6>
        <a:hlink>
          <a:srgbClr val="99FF33"/>
        </a:hlink>
        <a:folHlink>
          <a:srgbClr val="CC3300"/>
        </a:folHlink>
      </a:clrScheme>
      <a:clrMap bg1="dk2" tx1="lt1" bg2="dk1" tx2="lt2" accent1="accent1" accent2="accent2" accent3="accent3" accent4="accent4" accent5="accent5" accent6="accent6" hlink="hlink" folHlink="folHlink"/>
    </a:extraClrScheme>
    <a:extraClrScheme>
      <a:clrScheme name="Radial 4">
        <a:dk1>
          <a:srgbClr val="993300"/>
        </a:dk1>
        <a:lt1>
          <a:srgbClr val="FFFFFF"/>
        </a:lt1>
        <a:dk2>
          <a:srgbClr val="431A01"/>
        </a:dk2>
        <a:lt2>
          <a:srgbClr val="FFFFFF"/>
        </a:lt2>
        <a:accent1>
          <a:srgbClr val="FFCC00"/>
        </a:accent1>
        <a:accent2>
          <a:srgbClr val="FF9966"/>
        </a:accent2>
        <a:accent3>
          <a:srgbClr val="B0ABAA"/>
        </a:accent3>
        <a:accent4>
          <a:srgbClr val="DADADA"/>
        </a:accent4>
        <a:accent5>
          <a:srgbClr val="FFE2AA"/>
        </a:accent5>
        <a:accent6>
          <a:srgbClr val="E78A5C"/>
        </a:accent6>
        <a:hlink>
          <a:srgbClr val="FF6600"/>
        </a:hlink>
        <a:folHlink>
          <a:srgbClr val="CC3300"/>
        </a:folHlink>
      </a:clrScheme>
      <a:clrMap bg1="dk2" tx1="lt1" bg2="dk1" tx2="lt2" accent1="accent1" accent2="accent2" accent3="accent3" accent4="accent4" accent5="accent5" accent6="accent6" hlink="hlink" folHlink="folHlink"/>
    </a:extraClrScheme>
    <a:extraClrScheme>
      <a:clrScheme name="Radial 5">
        <a:dk1>
          <a:srgbClr val="75878B"/>
        </a:dk1>
        <a:lt1>
          <a:srgbClr val="FFFFFF"/>
        </a:lt1>
        <a:dk2>
          <a:srgbClr val="260000"/>
        </a:dk2>
        <a:lt2>
          <a:srgbClr val="FFFFFF"/>
        </a:lt2>
        <a:accent1>
          <a:srgbClr val="0099CC"/>
        </a:accent1>
        <a:accent2>
          <a:srgbClr val="FF3300"/>
        </a:accent2>
        <a:accent3>
          <a:srgbClr val="ACAAAA"/>
        </a:accent3>
        <a:accent4>
          <a:srgbClr val="DADADA"/>
        </a:accent4>
        <a:accent5>
          <a:srgbClr val="AACAE2"/>
        </a:accent5>
        <a:accent6>
          <a:srgbClr val="E72D00"/>
        </a:accent6>
        <a:hlink>
          <a:srgbClr val="FFCC00"/>
        </a:hlink>
        <a:folHlink>
          <a:srgbClr val="CC0000"/>
        </a:folHlink>
      </a:clrScheme>
      <a:clrMap bg1="dk2" tx1="lt1" bg2="dk1" tx2="lt2" accent1="accent1" accent2="accent2" accent3="accent3" accent4="accent4" accent5="accent5" accent6="accent6" hlink="hlink" folHlink="folHlink"/>
    </a:extraClrScheme>
    <a:extraClrScheme>
      <a:clrScheme name="Radial 6">
        <a:dk1>
          <a:srgbClr val="666699"/>
        </a:dk1>
        <a:lt1>
          <a:srgbClr val="FFFFFF"/>
        </a:lt1>
        <a:dk2>
          <a:srgbClr val="000000"/>
        </a:dk2>
        <a:lt2>
          <a:srgbClr val="FFFFFF"/>
        </a:lt2>
        <a:accent1>
          <a:srgbClr val="9966FF"/>
        </a:accent1>
        <a:accent2>
          <a:srgbClr val="99CCFF"/>
        </a:accent2>
        <a:accent3>
          <a:srgbClr val="AAAAAA"/>
        </a:accent3>
        <a:accent4>
          <a:srgbClr val="DADADA"/>
        </a:accent4>
        <a:accent5>
          <a:srgbClr val="CAB8FF"/>
        </a:accent5>
        <a:accent6>
          <a:srgbClr val="8AB9E7"/>
        </a:accent6>
        <a:hlink>
          <a:srgbClr val="FFFFCC"/>
        </a:hlink>
        <a:folHlink>
          <a:srgbClr val="6600CC"/>
        </a:folHlink>
      </a:clrScheme>
      <a:clrMap bg1="dk2" tx1="lt1" bg2="dk1" tx2="lt2" accent1="accent1" accent2="accent2" accent3="accent3" accent4="accent4" accent5="accent5" accent6="accent6" hlink="hlink" folHlink="folHlink"/>
    </a:extraClrScheme>
    <a:extraClrScheme>
      <a:clrScheme name="Radial 7">
        <a:dk1>
          <a:srgbClr val="666699"/>
        </a:dk1>
        <a:lt1>
          <a:srgbClr val="FFFFFF"/>
        </a:lt1>
        <a:dk2>
          <a:srgbClr val="2A2A40"/>
        </a:dk2>
        <a:lt2>
          <a:srgbClr val="FFFFFF"/>
        </a:lt2>
        <a:accent1>
          <a:srgbClr val="006699"/>
        </a:accent1>
        <a:accent2>
          <a:srgbClr val="CC9900"/>
        </a:accent2>
        <a:accent3>
          <a:srgbClr val="ACACAF"/>
        </a:accent3>
        <a:accent4>
          <a:srgbClr val="DADADA"/>
        </a:accent4>
        <a:accent5>
          <a:srgbClr val="AAB8CA"/>
        </a:accent5>
        <a:accent6>
          <a:srgbClr val="B98A00"/>
        </a:accent6>
        <a:hlink>
          <a:srgbClr val="CC6600"/>
        </a:hlink>
        <a:folHlink>
          <a:srgbClr val="6C948A"/>
        </a:folHlink>
      </a:clrScheme>
      <a:clrMap bg1="dk2" tx1="lt1" bg2="dk1" tx2="lt2" accent1="accent1" accent2="accent2" accent3="accent3" accent4="accent4" accent5="accent5" accent6="accent6" hlink="hlink" folHlink="folHlink"/>
    </a:extraClrScheme>
    <a:extraClrScheme>
      <a:clrScheme name="Radial 8">
        <a:dk1>
          <a:srgbClr val="BECBD8"/>
        </a:dk1>
        <a:lt1>
          <a:srgbClr val="FFFFFF"/>
        </a:lt1>
        <a:dk2>
          <a:srgbClr val="2B335B"/>
        </a:dk2>
        <a:lt2>
          <a:srgbClr val="FFFFFF"/>
        </a:lt2>
        <a:accent1>
          <a:srgbClr val="0099CC"/>
        </a:accent1>
        <a:accent2>
          <a:srgbClr val="B5DBE3"/>
        </a:accent2>
        <a:accent3>
          <a:srgbClr val="ACADB5"/>
        </a:accent3>
        <a:accent4>
          <a:srgbClr val="DADADA"/>
        </a:accent4>
        <a:accent5>
          <a:srgbClr val="AACAE2"/>
        </a:accent5>
        <a:accent6>
          <a:srgbClr val="A4C6CE"/>
        </a:accent6>
        <a:hlink>
          <a:srgbClr val="FFCC00"/>
        </a:hlink>
        <a:folHlink>
          <a:srgbClr val="58648C"/>
        </a:folHlink>
      </a:clrScheme>
      <a:clrMap bg1="dk2" tx1="lt1" bg2="dk1" tx2="lt2" accent1="accent1" accent2="accent2" accent3="accent3" accent4="accent4" accent5="accent5" accent6="accent6" hlink="hlink" folHlink="folHlink"/>
    </a:extraClrScheme>
    <a:extraClrScheme>
      <a:clrScheme name="Radial 9">
        <a:dk1>
          <a:srgbClr val="3333FF"/>
        </a:dk1>
        <a:lt1>
          <a:srgbClr val="FFFFFF"/>
        </a:lt1>
        <a:dk2>
          <a:srgbClr val="000099"/>
        </a:dk2>
        <a:lt2>
          <a:srgbClr val="FFFFFF"/>
        </a:lt2>
        <a:accent1>
          <a:srgbClr val="339966"/>
        </a:accent1>
        <a:accent2>
          <a:srgbClr val="9999FF"/>
        </a:accent2>
        <a:accent3>
          <a:srgbClr val="AAAACA"/>
        </a:accent3>
        <a:accent4>
          <a:srgbClr val="DADADA"/>
        </a:accent4>
        <a:accent5>
          <a:srgbClr val="ADCAB8"/>
        </a:accent5>
        <a:accent6>
          <a:srgbClr val="8A8AE7"/>
        </a:accent6>
        <a:hlink>
          <a:srgbClr val="FFFF99"/>
        </a:hlink>
        <a:folHlink>
          <a:srgbClr val="17A0D1"/>
        </a:folHlink>
      </a:clrScheme>
      <a:clrMap bg1="dk2" tx1="lt1" bg2="dk1" tx2="lt2" accent1="accent1" accent2="accent2" accent3="accent3" accent4="accent4" accent5="accent5" accent6="accent6" hlink="hlink" folHlink="folHlink"/>
    </a:extraClrScheme>
    <a:extraClrScheme>
      <a:clrScheme name="Radial 10">
        <a:dk1>
          <a:srgbClr val="808000"/>
        </a:dk1>
        <a:lt1>
          <a:srgbClr val="FFFFFF"/>
        </a:lt1>
        <a:dk2>
          <a:srgbClr val="354418"/>
        </a:dk2>
        <a:lt2>
          <a:srgbClr val="FFFFFF"/>
        </a:lt2>
        <a:accent1>
          <a:srgbClr val="60897C"/>
        </a:accent1>
        <a:accent2>
          <a:srgbClr val="99CC00"/>
        </a:accent2>
        <a:accent3>
          <a:srgbClr val="AEB0AB"/>
        </a:accent3>
        <a:accent4>
          <a:srgbClr val="DADADA"/>
        </a:accent4>
        <a:accent5>
          <a:srgbClr val="B6C4BF"/>
        </a:accent5>
        <a:accent6>
          <a:srgbClr val="8AB900"/>
        </a:accent6>
        <a:hlink>
          <a:srgbClr val="CCCC00"/>
        </a:hlink>
        <a:folHlink>
          <a:srgbClr val="66990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33017</TotalTime>
  <Words>6399</Words>
  <Application>Microsoft Office PowerPoint</Application>
  <PresentationFormat>On-screen Show (4:3)</PresentationFormat>
  <Paragraphs>561</Paragraphs>
  <Slides>49</Slides>
  <Notes>49</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49</vt:i4>
      </vt:variant>
    </vt:vector>
  </HeadingPairs>
  <TitlesOfParts>
    <vt:vector size="56" baseType="lpstr">
      <vt:lpstr>Arial</vt:lpstr>
      <vt:lpstr>Arial Black</vt:lpstr>
      <vt:lpstr>Calibri</vt:lpstr>
      <vt:lpstr>PosterBodoni BT</vt:lpstr>
      <vt:lpstr>Times New Roman</vt:lpstr>
      <vt:lpstr>Wingdings</vt:lpstr>
      <vt:lpstr>Radial</vt:lpstr>
      <vt:lpstr> FY23 Violence Against Women Act (VAWA) Grant Programs FY22 Justice Assistance Grant (JAG)  Guidance for Potential Applicants   </vt:lpstr>
      <vt:lpstr>Introduction and Agenda Overview</vt:lpstr>
      <vt:lpstr>OCJS      CJCC     Local Agencies</vt:lpstr>
      <vt:lpstr>STOP VAWA Funding</vt:lpstr>
      <vt:lpstr>JAG Funding</vt:lpstr>
      <vt:lpstr>How to Apply</vt:lpstr>
      <vt:lpstr>Eligibility</vt:lpstr>
      <vt:lpstr>Eligibility</vt:lpstr>
      <vt:lpstr>Project Strategy</vt:lpstr>
      <vt:lpstr>Funding</vt:lpstr>
      <vt:lpstr>Funding Requirements</vt:lpstr>
      <vt:lpstr>  Submit Application and Required Attachments On Line Through Zengine Portal:    VAWA - https://webportalapp.com/sp/cjcc-fy23vawa  JAG - https://webportalapp.com/sp/cjcc-fy22jag  Links to the portal can be found in the RFP’s and on the CJCC website:  CJCC - Current Solicitations (lucascountycjcc.org)\ JAG   </vt:lpstr>
      <vt:lpstr>PowerPoint Presentation</vt:lpstr>
      <vt:lpstr>Submission</vt:lpstr>
      <vt:lpstr>Grantee Selection Process </vt:lpstr>
      <vt:lpstr> Assistance and Notification </vt:lpstr>
      <vt:lpstr>STOP VAWA</vt:lpstr>
      <vt:lpstr>STOP VAWA Requirements</vt:lpstr>
      <vt:lpstr>STOP VAWA Purpose Areas </vt:lpstr>
      <vt:lpstr>Implementation Plan</vt:lpstr>
      <vt:lpstr>STOP VAWA Program Areas</vt:lpstr>
      <vt:lpstr>STOP VAWA Allocations</vt:lpstr>
      <vt:lpstr>STOP VAWA Allocations</vt:lpstr>
      <vt:lpstr>STOP VAWA Culturally Specific</vt:lpstr>
      <vt:lpstr>STOP VAWA Match</vt:lpstr>
      <vt:lpstr>Problem Statement</vt:lpstr>
      <vt:lpstr>PowerPoint Presentation</vt:lpstr>
      <vt:lpstr>STOP VAWA Underserved Population</vt:lpstr>
      <vt:lpstr> STOP VAWA Underserved Population </vt:lpstr>
      <vt:lpstr>STOP VAWA Underserved Population</vt:lpstr>
      <vt:lpstr>Project Description</vt:lpstr>
      <vt:lpstr>Sustainability</vt:lpstr>
      <vt:lpstr>Objectives</vt:lpstr>
      <vt:lpstr>Objectives</vt:lpstr>
      <vt:lpstr>Objectives</vt:lpstr>
      <vt:lpstr>Timeline/Activities</vt:lpstr>
      <vt:lpstr>Organizational Capacity</vt:lpstr>
      <vt:lpstr>Collaboration Boards</vt:lpstr>
      <vt:lpstr>Budget</vt:lpstr>
      <vt:lpstr>JAG Program Areas</vt:lpstr>
      <vt:lpstr>JAG Step-down</vt:lpstr>
      <vt:lpstr>JAG – Match</vt:lpstr>
      <vt:lpstr>Submission Confirmation</vt:lpstr>
      <vt:lpstr>IMPORTANT!!!</vt:lpstr>
      <vt:lpstr>Grant Writing Tips</vt:lpstr>
      <vt:lpstr>Funding Notifications</vt:lpstr>
      <vt:lpstr>Funding Recommendation Next Steps</vt:lpstr>
      <vt:lpstr>Any Additional Questions?</vt:lpstr>
      <vt:lpstr>Additional Questions?</vt:lpstr>
    </vt:vector>
  </TitlesOfParts>
  <Company>Ohio Public Safety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2007 VAWA / JAG Program Grants Guidance for Potential Applicants presented by Sharon Schnelle, Researcher Erika Zito, Grant  Program Specialist</dc:title>
  <dc:creator>Sharon Schnelle</dc:creator>
  <cp:lastModifiedBy>norconk</cp:lastModifiedBy>
  <cp:revision>425</cp:revision>
  <cp:lastPrinted>2023-06-16T19:57:45Z</cp:lastPrinted>
  <dcterms:created xsi:type="dcterms:W3CDTF">2007-06-05T18:35:42Z</dcterms:created>
  <dcterms:modified xsi:type="dcterms:W3CDTF">2023-06-16T20:06:40Z</dcterms:modified>
</cp:coreProperties>
</file>