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5"/>
  </p:notesMasterIdLst>
  <p:handoutMasterIdLst>
    <p:handoutMasterId r:id="rId116"/>
  </p:handoutMasterIdLst>
  <p:sldIdLst>
    <p:sldId id="370" r:id="rId2"/>
    <p:sldId id="257" r:id="rId3"/>
    <p:sldId id="256" r:id="rId4"/>
    <p:sldId id="258" r:id="rId5"/>
    <p:sldId id="259" r:id="rId6"/>
    <p:sldId id="260" r:id="rId7"/>
    <p:sldId id="261" r:id="rId8"/>
    <p:sldId id="262" r:id="rId9"/>
    <p:sldId id="264" r:id="rId10"/>
    <p:sldId id="318" r:id="rId11"/>
    <p:sldId id="266" r:id="rId12"/>
    <p:sldId id="267" r:id="rId13"/>
    <p:sldId id="265"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11" r:id="rId46"/>
    <p:sldId id="312" r:id="rId47"/>
    <p:sldId id="313" r:id="rId48"/>
    <p:sldId id="314" r:id="rId49"/>
    <p:sldId id="315" r:id="rId50"/>
    <p:sldId id="316" r:id="rId51"/>
    <p:sldId id="317" r:id="rId52"/>
    <p:sldId id="321" r:id="rId53"/>
    <p:sldId id="320" r:id="rId54"/>
    <p:sldId id="319" r:id="rId55"/>
    <p:sldId id="322" r:id="rId56"/>
    <p:sldId id="323" r:id="rId57"/>
    <p:sldId id="324" r:id="rId58"/>
    <p:sldId id="326" r:id="rId59"/>
    <p:sldId id="328" r:id="rId60"/>
    <p:sldId id="329" r:id="rId61"/>
    <p:sldId id="330" r:id="rId62"/>
    <p:sldId id="331" r:id="rId63"/>
    <p:sldId id="332" r:id="rId64"/>
    <p:sldId id="333" r:id="rId65"/>
    <p:sldId id="335" r:id="rId66"/>
    <p:sldId id="336" r:id="rId67"/>
    <p:sldId id="327" r:id="rId68"/>
    <p:sldId id="337" r:id="rId69"/>
    <p:sldId id="338" r:id="rId70"/>
    <p:sldId id="325" r:id="rId71"/>
    <p:sldId id="339" r:id="rId72"/>
    <p:sldId id="340" r:id="rId73"/>
    <p:sldId id="341" r:id="rId74"/>
    <p:sldId id="342" r:id="rId75"/>
    <p:sldId id="343" r:id="rId76"/>
    <p:sldId id="345" r:id="rId77"/>
    <p:sldId id="346" r:id="rId78"/>
    <p:sldId id="347" r:id="rId79"/>
    <p:sldId id="310" r:id="rId80"/>
    <p:sldId id="301" r:id="rId81"/>
    <p:sldId id="299" r:id="rId82"/>
    <p:sldId id="300" r:id="rId83"/>
    <p:sldId id="302" r:id="rId84"/>
    <p:sldId id="303" r:id="rId85"/>
    <p:sldId id="304" r:id="rId86"/>
    <p:sldId id="305" r:id="rId87"/>
    <p:sldId id="306" r:id="rId88"/>
    <p:sldId id="308" r:id="rId89"/>
    <p:sldId id="309" r:id="rId90"/>
    <p:sldId id="348" r:id="rId91"/>
    <p:sldId id="349" r:id="rId92"/>
    <p:sldId id="350" r:id="rId93"/>
    <p:sldId id="351" r:id="rId94"/>
    <p:sldId id="352" r:id="rId95"/>
    <p:sldId id="353" r:id="rId96"/>
    <p:sldId id="355" r:id="rId97"/>
    <p:sldId id="356" r:id="rId98"/>
    <p:sldId id="358" r:id="rId99"/>
    <p:sldId id="354" r:id="rId100"/>
    <p:sldId id="357" r:id="rId101"/>
    <p:sldId id="359" r:id="rId102"/>
    <p:sldId id="360" r:id="rId103"/>
    <p:sldId id="361" r:id="rId104"/>
    <p:sldId id="362" r:id="rId105"/>
    <p:sldId id="363" r:id="rId106"/>
    <p:sldId id="364" r:id="rId107"/>
    <p:sldId id="365" r:id="rId108"/>
    <p:sldId id="366" r:id="rId109"/>
    <p:sldId id="367" r:id="rId110"/>
    <p:sldId id="368" r:id="rId111"/>
    <p:sldId id="369" r:id="rId112"/>
    <p:sldId id="371" r:id="rId113"/>
    <p:sldId id="372" r:id="rId114"/>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9"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DPS" initials="O" lastIdx="1" clrIdx="0"/>
  <p:cmAuthor id="1" name="Jacquetta Al-Mubaslat" initials="JA" lastIdx="0" clrIdx="1">
    <p:extLst>
      <p:ext uri="{19B8F6BF-5375-455C-9EA6-DF929625EA0E}">
        <p15:presenceInfo xmlns:p15="http://schemas.microsoft.com/office/powerpoint/2012/main" userId="S-1-5-21-1004336348-261478967-1801674531-14572" providerId="AD"/>
      </p:ext>
    </p:extLst>
  </p:cmAuthor>
  <p:cmAuthor id="2" name="norconk" initials="n" lastIdx="4" clrIdx="2">
    <p:extLst>
      <p:ext uri="{19B8F6BF-5375-455C-9EA6-DF929625EA0E}">
        <p15:presenceInfo xmlns:p15="http://schemas.microsoft.com/office/powerpoint/2012/main" userId="S-1-5-21-489162809-1555706320-1831341646-24537" providerId="AD"/>
      </p:ext>
    </p:extLst>
  </p:cmAuthor>
  <p:cmAuthor id="3" name="Matthews,Holly" initials="M" lastIdx="1" clrIdx="3">
    <p:extLst>
      <p:ext uri="{19B8F6BF-5375-455C-9EA6-DF929625EA0E}">
        <p15:presenceInfo xmlns:p15="http://schemas.microsoft.com/office/powerpoint/2012/main" userId="S-1-5-21-489162809-1555706320-1831341646-56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FF00"/>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85" autoAdjust="0"/>
    <p:restoredTop sz="88067" autoAdjust="0"/>
  </p:normalViewPr>
  <p:slideViewPr>
    <p:cSldViewPr>
      <p:cViewPr varScale="1">
        <p:scale>
          <a:sx n="81" d="100"/>
          <a:sy n="81" d="100"/>
        </p:scale>
        <p:origin x="35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p:scale>
          <a:sx n="100" d="100"/>
          <a:sy n="100" d="100"/>
        </p:scale>
        <p:origin x="2400" y="-374"/>
      </p:cViewPr>
      <p:guideLst>
        <p:guide orient="horz" pos="2929"/>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commentAuthors" Target="commentAuthor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2"/>
            <a:ext cx="2971904" cy="464346"/>
          </a:xfrm>
          <a:prstGeom prst="rect">
            <a:avLst/>
          </a:prstGeom>
          <a:noFill/>
          <a:ln w="9525">
            <a:noFill/>
            <a:miter lim="800000"/>
            <a:headEnd/>
            <a:tailEnd/>
          </a:ln>
          <a:effectLst/>
        </p:spPr>
        <p:txBody>
          <a:bodyPr vert="horz" wrap="square" lIns="91257" tIns="45629" rIns="91257" bIns="45629" numCol="1" anchor="t" anchorCtr="0" compatLnSpc="1">
            <a:prstTxWarp prst="textNoShape">
              <a:avLst/>
            </a:prstTxWarp>
          </a:bodyPr>
          <a:lstStyle>
            <a:lvl1pPr eaLnBrk="1" hangingPunct="1">
              <a:defRPr sz="1200"/>
            </a:lvl1pPr>
          </a:lstStyle>
          <a:p>
            <a:endParaRPr lang="en-US"/>
          </a:p>
        </p:txBody>
      </p:sp>
      <p:sp>
        <p:nvSpPr>
          <p:cNvPr id="33795" name="Rectangle 3"/>
          <p:cNvSpPr>
            <a:spLocks noGrp="1" noChangeArrowheads="1"/>
          </p:cNvSpPr>
          <p:nvPr>
            <p:ph type="dt" sz="quarter" idx="1"/>
          </p:nvPr>
        </p:nvSpPr>
        <p:spPr bwMode="auto">
          <a:xfrm>
            <a:off x="3884548" y="2"/>
            <a:ext cx="2971904" cy="464346"/>
          </a:xfrm>
          <a:prstGeom prst="rect">
            <a:avLst/>
          </a:prstGeom>
          <a:noFill/>
          <a:ln w="9525">
            <a:noFill/>
            <a:miter lim="800000"/>
            <a:headEnd/>
            <a:tailEnd/>
          </a:ln>
          <a:effectLst/>
        </p:spPr>
        <p:txBody>
          <a:bodyPr vert="horz" wrap="square" lIns="91257" tIns="45629" rIns="91257" bIns="45629" numCol="1" anchor="t" anchorCtr="0" compatLnSpc="1">
            <a:prstTxWarp prst="textNoShape">
              <a:avLst/>
            </a:prstTxWarp>
          </a:bodyPr>
          <a:lstStyle>
            <a:lvl1pPr algn="r" eaLnBrk="1" hangingPunct="1">
              <a:defRPr sz="1200"/>
            </a:lvl1pPr>
          </a:lstStyle>
          <a:p>
            <a:endParaRPr lang="en-US"/>
          </a:p>
        </p:txBody>
      </p:sp>
      <p:sp>
        <p:nvSpPr>
          <p:cNvPr id="33796" name="Rectangle 4"/>
          <p:cNvSpPr>
            <a:spLocks noGrp="1" noChangeArrowheads="1"/>
          </p:cNvSpPr>
          <p:nvPr>
            <p:ph type="ftr" sz="quarter" idx="2"/>
          </p:nvPr>
        </p:nvSpPr>
        <p:spPr bwMode="auto">
          <a:xfrm>
            <a:off x="0" y="8830474"/>
            <a:ext cx="2971904" cy="464346"/>
          </a:xfrm>
          <a:prstGeom prst="rect">
            <a:avLst/>
          </a:prstGeom>
          <a:noFill/>
          <a:ln w="9525">
            <a:noFill/>
            <a:miter lim="800000"/>
            <a:headEnd/>
            <a:tailEnd/>
          </a:ln>
          <a:effectLst/>
        </p:spPr>
        <p:txBody>
          <a:bodyPr vert="horz" wrap="square" lIns="91257" tIns="45629" rIns="91257" bIns="45629" numCol="1" anchor="b" anchorCtr="0" compatLnSpc="1">
            <a:prstTxWarp prst="textNoShape">
              <a:avLst/>
            </a:prstTxWarp>
          </a:bodyPr>
          <a:lstStyle>
            <a:lvl1pPr eaLnBrk="1" hangingPunct="1">
              <a:defRPr sz="1200"/>
            </a:lvl1pPr>
          </a:lstStyle>
          <a:p>
            <a:endParaRPr lang="en-US"/>
          </a:p>
        </p:txBody>
      </p:sp>
      <p:sp>
        <p:nvSpPr>
          <p:cNvPr id="33797" name="Rectangle 5"/>
          <p:cNvSpPr>
            <a:spLocks noGrp="1" noChangeArrowheads="1"/>
          </p:cNvSpPr>
          <p:nvPr>
            <p:ph type="sldNum" sz="quarter" idx="3"/>
          </p:nvPr>
        </p:nvSpPr>
        <p:spPr bwMode="auto">
          <a:xfrm>
            <a:off x="3884548" y="8830474"/>
            <a:ext cx="2971904" cy="464346"/>
          </a:xfrm>
          <a:prstGeom prst="rect">
            <a:avLst/>
          </a:prstGeom>
          <a:noFill/>
          <a:ln w="9525">
            <a:noFill/>
            <a:miter lim="800000"/>
            <a:headEnd/>
            <a:tailEnd/>
          </a:ln>
          <a:effectLst/>
        </p:spPr>
        <p:txBody>
          <a:bodyPr vert="horz" wrap="square" lIns="91257" tIns="45629" rIns="91257" bIns="45629" numCol="1" anchor="b" anchorCtr="0" compatLnSpc="1">
            <a:prstTxWarp prst="textNoShape">
              <a:avLst/>
            </a:prstTxWarp>
          </a:bodyPr>
          <a:lstStyle>
            <a:lvl1pPr algn="r" eaLnBrk="1" hangingPunct="1">
              <a:defRPr sz="1200"/>
            </a:lvl1pPr>
          </a:lstStyle>
          <a:p>
            <a:fld id="{2940056E-6151-4A5D-8CA7-061E8F1AB0E4}" type="slidenum">
              <a:rPr lang="en-US"/>
              <a:pPr/>
              <a:t>‹#›</a:t>
            </a:fld>
            <a:endParaRPr lang="en-US"/>
          </a:p>
        </p:txBody>
      </p:sp>
    </p:spTree>
    <p:extLst>
      <p:ext uri="{BB962C8B-B14F-4D97-AF65-F5344CB8AC3E}">
        <p14:creationId xmlns:p14="http://schemas.microsoft.com/office/powerpoint/2010/main" val="299432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904" cy="464346"/>
          </a:xfrm>
          <a:prstGeom prst="rect">
            <a:avLst/>
          </a:prstGeom>
        </p:spPr>
        <p:txBody>
          <a:bodyPr vert="horz" lIns="91257" tIns="45629" rIns="91257" bIns="45629" rtlCol="0"/>
          <a:lstStyle>
            <a:lvl1pPr algn="l">
              <a:defRPr sz="1200"/>
            </a:lvl1pPr>
          </a:lstStyle>
          <a:p>
            <a:endParaRPr lang="en-US"/>
          </a:p>
        </p:txBody>
      </p:sp>
      <p:sp>
        <p:nvSpPr>
          <p:cNvPr id="3" name="Date Placeholder 2"/>
          <p:cNvSpPr>
            <a:spLocks noGrp="1"/>
          </p:cNvSpPr>
          <p:nvPr>
            <p:ph type="dt" idx="1"/>
          </p:nvPr>
        </p:nvSpPr>
        <p:spPr>
          <a:xfrm>
            <a:off x="3884548" y="2"/>
            <a:ext cx="2971904" cy="464346"/>
          </a:xfrm>
          <a:prstGeom prst="rect">
            <a:avLst/>
          </a:prstGeom>
        </p:spPr>
        <p:txBody>
          <a:bodyPr vert="horz" lIns="91257" tIns="45629" rIns="91257" bIns="45629" rtlCol="0"/>
          <a:lstStyle>
            <a:lvl1pPr algn="r">
              <a:defRPr sz="1200"/>
            </a:lvl1pPr>
          </a:lstStyle>
          <a:p>
            <a:fld id="{7BD3B714-FD48-4FC0-B709-ADB8E74FCB36}" type="datetimeFigureOut">
              <a:rPr lang="en-US" smtClean="0"/>
              <a:t>6/20/2023</a:t>
            </a:fld>
            <a:endParaRPr lang="en-US"/>
          </a:p>
        </p:txBody>
      </p:sp>
      <p:sp>
        <p:nvSpPr>
          <p:cNvPr id="4" name="Slide Image Placeholder 3"/>
          <p:cNvSpPr>
            <a:spLocks noGrp="1" noRot="1" noChangeAspect="1"/>
          </p:cNvSpPr>
          <p:nvPr>
            <p:ph type="sldImg" idx="2"/>
          </p:nvPr>
        </p:nvSpPr>
        <p:spPr>
          <a:xfrm>
            <a:off x="1103313" y="695325"/>
            <a:ext cx="4651375" cy="3489325"/>
          </a:xfrm>
          <a:prstGeom prst="rect">
            <a:avLst/>
          </a:prstGeom>
          <a:noFill/>
          <a:ln w="12700">
            <a:solidFill>
              <a:prstClr val="black"/>
            </a:solidFill>
          </a:ln>
        </p:spPr>
        <p:txBody>
          <a:bodyPr vert="horz" lIns="91257" tIns="45629" rIns="91257" bIns="45629" rtlCol="0" anchor="ctr"/>
          <a:lstStyle/>
          <a:p>
            <a:endParaRPr lang="en-US"/>
          </a:p>
        </p:txBody>
      </p:sp>
      <p:sp>
        <p:nvSpPr>
          <p:cNvPr id="5" name="Notes Placeholder 4"/>
          <p:cNvSpPr>
            <a:spLocks noGrp="1"/>
          </p:cNvSpPr>
          <p:nvPr>
            <p:ph type="body" sz="quarter" idx="3"/>
          </p:nvPr>
        </p:nvSpPr>
        <p:spPr>
          <a:xfrm>
            <a:off x="686425" y="4415239"/>
            <a:ext cx="5485161" cy="4183855"/>
          </a:xfrm>
          <a:prstGeom prst="rect">
            <a:avLst/>
          </a:prstGeom>
        </p:spPr>
        <p:txBody>
          <a:bodyPr vert="horz" lIns="91257" tIns="45629" rIns="91257" bIns="456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474"/>
            <a:ext cx="2971904" cy="464346"/>
          </a:xfrm>
          <a:prstGeom prst="rect">
            <a:avLst/>
          </a:prstGeom>
        </p:spPr>
        <p:txBody>
          <a:bodyPr vert="horz" lIns="91257" tIns="45629" rIns="91257" bIns="45629" rtlCol="0" anchor="b"/>
          <a:lstStyle>
            <a:lvl1pPr algn="l">
              <a:defRPr sz="1200"/>
            </a:lvl1pPr>
          </a:lstStyle>
          <a:p>
            <a:endParaRPr lang="en-US"/>
          </a:p>
        </p:txBody>
      </p:sp>
      <p:sp>
        <p:nvSpPr>
          <p:cNvPr id="7" name="Slide Number Placeholder 6"/>
          <p:cNvSpPr>
            <a:spLocks noGrp="1"/>
          </p:cNvSpPr>
          <p:nvPr>
            <p:ph type="sldNum" sz="quarter" idx="5"/>
          </p:nvPr>
        </p:nvSpPr>
        <p:spPr>
          <a:xfrm>
            <a:off x="3884548" y="8830474"/>
            <a:ext cx="2971904" cy="464346"/>
          </a:xfrm>
          <a:prstGeom prst="rect">
            <a:avLst/>
          </a:prstGeom>
        </p:spPr>
        <p:txBody>
          <a:bodyPr vert="horz" lIns="91257" tIns="45629" rIns="91257" bIns="45629" rtlCol="0" anchor="b"/>
          <a:lstStyle>
            <a:lvl1pPr algn="r">
              <a:defRPr sz="1200"/>
            </a:lvl1pPr>
          </a:lstStyle>
          <a:p>
            <a:fld id="{912F452B-08A2-44D3-87AE-ADB4642053EE}" type="slidenum">
              <a:rPr lang="en-US" smtClean="0"/>
              <a:t>‹#›</a:t>
            </a:fld>
            <a:endParaRPr lang="en-US"/>
          </a:p>
        </p:txBody>
      </p:sp>
    </p:spTree>
    <p:extLst>
      <p:ext uri="{BB962C8B-B14F-4D97-AF65-F5344CB8AC3E}">
        <p14:creationId xmlns:p14="http://schemas.microsoft.com/office/powerpoint/2010/main" val="2654968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1</a:t>
            </a:fld>
            <a:endParaRPr lang="en-US"/>
          </a:p>
        </p:txBody>
      </p:sp>
    </p:spTree>
    <p:extLst>
      <p:ext uri="{BB962C8B-B14F-4D97-AF65-F5344CB8AC3E}">
        <p14:creationId xmlns:p14="http://schemas.microsoft.com/office/powerpoint/2010/main" val="31954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2</a:t>
            </a:fld>
            <a:endParaRPr lang="en-US"/>
          </a:p>
        </p:txBody>
      </p:sp>
    </p:spTree>
    <p:extLst>
      <p:ext uri="{BB962C8B-B14F-4D97-AF65-F5344CB8AC3E}">
        <p14:creationId xmlns:p14="http://schemas.microsoft.com/office/powerpoint/2010/main" val="954179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start from google,</a:t>
            </a:r>
          </a:p>
        </p:txBody>
      </p:sp>
      <p:sp>
        <p:nvSpPr>
          <p:cNvPr id="4" name="Slide Number Placeholder 3"/>
          <p:cNvSpPr>
            <a:spLocks noGrp="1"/>
          </p:cNvSpPr>
          <p:nvPr>
            <p:ph type="sldNum" sz="quarter" idx="5"/>
          </p:nvPr>
        </p:nvSpPr>
        <p:spPr/>
        <p:txBody>
          <a:bodyPr/>
          <a:lstStyle/>
          <a:p>
            <a:fld id="{912F452B-08A2-44D3-87AE-ADB4642053EE}" type="slidenum">
              <a:rPr lang="en-US" smtClean="0"/>
              <a:t>3</a:t>
            </a:fld>
            <a:endParaRPr lang="en-US"/>
          </a:p>
        </p:txBody>
      </p:sp>
    </p:spTree>
    <p:extLst>
      <p:ext uri="{BB962C8B-B14F-4D97-AF65-F5344CB8AC3E}">
        <p14:creationId xmlns:p14="http://schemas.microsoft.com/office/powerpoint/2010/main" val="3597081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criminal justice coordinating council and head over to our website.  You can also use the link lucascountycjcc.org</a:t>
            </a:r>
          </a:p>
        </p:txBody>
      </p:sp>
      <p:sp>
        <p:nvSpPr>
          <p:cNvPr id="4" name="Slide Number Placeholder 3"/>
          <p:cNvSpPr>
            <a:spLocks noGrp="1"/>
          </p:cNvSpPr>
          <p:nvPr>
            <p:ph type="sldNum" sz="quarter" idx="5"/>
          </p:nvPr>
        </p:nvSpPr>
        <p:spPr/>
        <p:txBody>
          <a:bodyPr/>
          <a:lstStyle/>
          <a:p>
            <a:fld id="{912F452B-08A2-44D3-87AE-ADB4642053EE}" type="slidenum">
              <a:rPr lang="en-US" smtClean="0"/>
              <a:t>4</a:t>
            </a:fld>
            <a:endParaRPr lang="en-US"/>
          </a:p>
        </p:txBody>
      </p:sp>
    </p:spTree>
    <p:extLst>
      <p:ext uri="{BB962C8B-B14F-4D97-AF65-F5344CB8AC3E}">
        <p14:creationId xmlns:p14="http://schemas.microsoft.com/office/powerpoint/2010/main" val="3337494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on the site, click on “grants”</a:t>
            </a:r>
          </a:p>
        </p:txBody>
      </p:sp>
      <p:sp>
        <p:nvSpPr>
          <p:cNvPr id="4" name="Slide Number Placeholder 3"/>
          <p:cNvSpPr>
            <a:spLocks noGrp="1"/>
          </p:cNvSpPr>
          <p:nvPr>
            <p:ph type="sldNum" sz="quarter" idx="5"/>
          </p:nvPr>
        </p:nvSpPr>
        <p:spPr/>
        <p:txBody>
          <a:bodyPr/>
          <a:lstStyle/>
          <a:p>
            <a:fld id="{912F452B-08A2-44D3-87AE-ADB4642053EE}" type="slidenum">
              <a:rPr lang="en-US" smtClean="0"/>
              <a:t>5</a:t>
            </a:fld>
            <a:endParaRPr lang="en-US"/>
          </a:p>
        </p:txBody>
      </p:sp>
    </p:spTree>
    <p:extLst>
      <p:ext uri="{BB962C8B-B14F-4D97-AF65-F5344CB8AC3E}">
        <p14:creationId xmlns:p14="http://schemas.microsoft.com/office/powerpoint/2010/main" val="2724455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on “current solicitations”</a:t>
            </a:r>
          </a:p>
        </p:txBody>
      </p:sp>
      <p:sp>
        <p:nvSpPr>
          <p:cNvPr id="4" name="Slide Number Placeholder 3"/>
          <p:cNvSpPr>
            <a:spLocks noGrp="1"/>
          </p:cNvSpPr>
          <p:nvPr>
            <p:ph type="sldNum" sz="quarter" idx="5"/>
          </p:nvPr>
        </p:nvSpPr>
        <p:spPr/>
        <p:txBody>
          <a:bodyPr/>
          <a:lstStyle/>
          <a:p>
            <a:fld id="{912F452B-08A2-44D3-87AE-ADB4642053EE}" type="slidenum">
              <a:rPr lang="en-US" smtClean="0"/>
              <a:t>6</a:t>
            </a:fld>
            <a:endParaRPr lang="en-US"/>
          </a:p>
        </p:txBody>
      </p:sp>
    </p:spTree>
    <p:extLst>
      <p:ext uri="{BB962C8B-B14F-4D97-AF65-F5344CB8AC3E}">
        <p14:creationId xmlns:p14="http://schemas.microsoft.com/office/powerpoint/2010/main" val="1599866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there you’ll see the programs we currently have available.   Right now, you can see JAG and VAWA, and we will be announcing Title II soon.  To get to the JAG application, click on this link under “FY 22 JAG Application”</a:t>
            </a:r>
          </a:p>
        </p:txBody>
      </p:sp>
      <p:sp>
        <p:nvSpPr>
          <p:cNvPr id="4" name="Slide Number Placeholder 3"/>
          <p:cNvSpPr>
            <a:spLocks noGrp="1"/>
          </p:cNvSpPr>
          <p:nvPr>
            <p:ph type="sldNum" sz="quarter" idx="5"/>
          </p:nvPr>
        </p:nvSpPr>
        <p:spPr/>
        <p:txBody>
          <a:bodyPr/>
          <a:lstStyle/>
          <a:p>
            <a:fld id="{912F452B-08A2-44D3-87AE-ADB4642053EE}" type="slidenum">
              <a:rPr lang="en-US" smtClean="0"/>
              <a:t>7</a:t>
            </a:fld>
            <a:endParaRPr lang="en-US"/>
          </a:p>
        </p:txBody>
      </p:sp>
    </p:spTree>
    <p:extLst>
      <p:ext uri="{BB962C8B-B14F-4D97-AF65-F5344CB8AC3E}">
        <p14:creationId xmlns:p14="http://schemas.microsoft.com/office/powerpoint/2010/main" val="2536445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to get to the VAWA application, click on this link under “FY 23 VAWA Application”.  We’ll have the link displayed for the Title II application once we release the Title II RFP.</a:t>
            </a:r>
          </a:p>
        </p:txBody>
      </p:sp>
      <p:sp>
        <p:nvSpPr>
          <p:cNvPr id="4" name="Slide Number Placeholder 3"/>
          <p:cNvSpPr>
            <a:spLocks noGrp="1"/>
          </p:cNvSpPr>
          <p:nvPr>
            <p:ph type="sldNum" sz="quarter" idx="5"/>
          </p:nvPr>
        </p:nvSpPr>
        <p:spPr/>
        <p:txBody>
          <a:bodyPr/>
          <a:lstStyle/>
          <a:p>
            <a:fld id="{912F452B-08A2-44D3-87AE-ADB4642053EE}" type="slidenum">
              <a:rPr lang="en-US" smtClean="0"/>
              <a:t>8</a:t>
            </a:fld>
            <a:endParaRPr lang="en-US"/>
          </a:p>
        </p:txBody>
      </p:sp>
    </p:spTree>
    <p:extLst>
      <p:ext uri="{BB962C8B-B14F-4D97-AF65-F5344CB8AC3E}">
        <p14:creationId xmlns:p14="http://schemas.microsoft.com/office/powerpoint/2010/main" val="3653341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that will take you here, to the CJCC grants management portal.  Note that there are separate portals for every program, so if you are applying for more than one program, you’ll want to save each specific portal link</a:t>
            </a:r>
          </a:p>
        </p:txBody>
      </p:sp>
      <p:sp>
        <p:nvSpPr>
          <p:cNvPr id="4" name="Slide Number Placeholder 3"/>
          <p:cNvSpPr>
            <a:spLocks noGrp="1"/>
          </p:cNvSpPr>
          <p:nvPr>
            <p:ph type="sldNum" sz="quarter" idx="5"/>
          </p:nvPr>
        </p:nvSpPr>
        <p:spPr/>
        <p:txBody>
          <a:bodyPr/>
          <a:lstStyle/>
          <a:p>
            <a:fld id="{912F452B-08A2-44D3-87AE-ADB4642053EE}" type="slidenum">
              <a:rPr lang="en-US" smtClean="0"/>
              <a:t>9</a:t>
            </a:fld>
            <a:endParaRPr lang="en-US"/>
          </a:p>
        </p:txBody>
      </p:sp>
    </p:spTree>
    <p:extLst>
      <p:ext uri="{BB962C8B-B14F-4D97-AF65-F5344CB8AC3E}">
        <p14:creationId xmlns:p14="http://schemas.microsoft.com/office/powerpoint/2010/main" val="260608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we have named the portals with the FY and the program’s acronym.  These are the links you want to save or bookmark.</a:t>
            </a:r>
          </a:p>
        </p:txBody>
      </p:sp>
      <p:sp>
        <p:nvSpPr>
          <p:cNvPr id="4" name="Slide Number Placeholder 3"/>
          <p:cNvSpPr>
            <a:spLocks noGrp="1"/>
          </p:cNvSpPr>
          <p:nvPr>
            <p:ph type="sldNum" sz="quarter" idx="5"/>
          </p:nvPr>
        </p:nvSpPr>
        <p:spPr/>
        <p:txBody>
          <a:bodyPr/>
          <a:lstStyle/>
          <a:p>
            <a:fld id="{912F452B-08A2-44D3-87AE-ADB4642053EE}" type="slidenum">
              <a:rPr lang="en-US" smtClean="0"/>
              <a:t>10</a:t>
            </a:fld>
            <a:endParaRPr lang="en-US"/>
          </a:p>
        </p:txBody>
      </p:sp>
    </p:spTree>
    <p:extLst>
      <p:ext uri="{BB962C8B-B14F-4D97-AF65-F5344CB8AC3E}">
        <p14:creationId xmlns:p14="http://schemas.microsoft.com/office/powerpoint/2010/main" val="73757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11</a:t>
            </a:fld>
            <a:endParaRPr lang="en-US"/>
          </a:p>
        </p:txBody>
      </p:sp>
    </p:spTree>
    <p:extLst>
      <p:ext uri="{BB962C8B-B14F-4D97-AF65-F5344CB8AC3E}">
        <p14:creationId xmlns:p14="http://schemas.microsoft.com/office/powerpoint/2010/main" val="700070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“Need an Account”</a:t>
            </a:r>
          </a:p>
        </p:txBody>
      </p:sp>
      <p:sp>
        <p:nvSpPr>
          <p:cNvPr id="4" name="Slide Number Placeholder 3"/>
          <p:cNvSpPr>
            <a:spLocks noGrp="1"/>
          </p:cNvSpPr>
          <p:nvPr>
            <p:ph type="sldNum" sz="quarter" idx="5"/>
          </p:nvPr>
        </p:nvSpPr>
        <p:spPr/>
        <p:txBody>
          <a:bodyPr/>
          <a:lstStyle/>
          <a:p>
            <a:fld id="{912F452B-08A2-44D3-87AE-ADB4642053EE}" type="slidenum">
              <a:rPr lang="en-US" smtClean="0"/>
              <a:t>12</a:t>
            </a:fld>
            <a:endParaRPr lang="en-US"/>
          </a:p>
        </p:txBody>
      </p:sp>
    </p:spTree>
    <p:extLst>
      <p:ext uri="{BB962C8B-B14F-4D97-AF65-F5344CB8AC3E}">
        <p14:creationId xmlns:p14="http://schemas.microsoft.com/office/powerpoint/2010/main" val="4151292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your email and password.</a:t>
            </a:r>
          </a:p>
        </p:txBody>
      </p:sp>
      <p:sp>
        <p:nvSpPr>
          <p:cNvPr id="4" name="Slide Number Placeholder 3"/>
          <p:cNvSpPr>
            <a:spLocks noGrp="1"/>
          </p:cNvSpPr>
          <p:nvPr>
            <p:ph type="sldNum" sz="quarter" idx="5"/>
          </p:nvPr>
        </p:nvSpPr>
        <p:spPr/>
        <p:txBody>
          <a:bodyPr/>
          <a:lstStyle/>
          <a:p>
            <a:fld id="{912F452B-08A2-44D3-87AE-ADB4642053EE}" type="slidenum">
              <a:rPr lang="en-US" smtClean="0"/>
              <a:t>13</a:t>
            </a:fld>
            <a:endParaRPr lang="en-US"/>
          </a:p>
        </p:txBody>
      </p:sp>
    </p:spTree>
    <p:extLst>
      <p:ext uri="{BB962C8B-B14F-4D97-AF65-F5344CB8AC3E}">
        <p14:creationId xmlns:p14="http://schemas.microsoft.com/office/powerpoint/2010/main" val="795180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14</a:t>
            </a:fld>
            <a:endParaRPr lang="en-US"/>
          </a:p>
        </p:txBody>
      </p:sp>
    </p:spTree>
    <p:extLst>
      <p:ext uri="{BB962C8B-B14F-4D97-AF65-F5344CB8AC3E}">
        <p14:creationId xmlns:p14="http://schemas.microsoft.com/office/powerpoint/2010/main" val="684218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on “create a profile to get started”</a:t>
            </a:r>
          </a:p>
        </p:txBody>
      </p:sp>
      <p:sp>
        <p:nvSpPr>
          <p:cNvPr id="4" name="Slide Number Placeholder 3"/>
          <p:cNvSpPr>
            <a:spLocks noGrp="1"/>
          </p:cNvSpPr>
          <p:nvPr>
            <p:ph type="sldNum" sz="quarter" idx="5"/>
          </p:nvPr>
        </p:nvSpPr>
        <p:spPr/>
        <p:txBody>
          <a:bodyPr/>
          <a:lstStyle/>
          <a:p>
            <a:fld id="{912F452B-08A2-44D3-87AE-ADB4642053EE}" type="slidenum">
              <a:rPr lang="en-US" smtClean="0"/>
              <a:t>15</a:t>
            </a:fld>
            <a:endParaRPr lang="en-US"/>
          </a:p>
        </p:txBody>
      </p:sp>
    </p:spTree>
    <p:extLst>
      <p:ext uri="{BB962C8B-B14F-4D97-AF65-F5344CB8AC3E}">
        <p14:creationId xmlns:p14="http://schemas.microsoft.com/office/powerpoint/2010/main" val="2007351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create your profile, you’ll fill in all of this information.  We want the information for the Project Director, which is the person responsible for coordinating with the CJCC that we will be in contact with regularly.</a:t>
            </a:r>
          </a:p>
        </p:txBody>
      </p:sp>
      <p:sp>
        <p:nvSpPr>
          <p:cNvPr id="4" name="Slide Number Placeholder 3"/>
          <p:cNvSpPr>
            <a:spLocks noGrp="1"/>
          </p:cNvSpPr>
          <p:nvPr>
            <p:ph type="sldNum" sz="quarter" idx="5"/>
          </p:nvPr>
        </p:nvSpPr>
        <p:spPr/>
        <p:txBody>
          <a:bodyPr/>
          <a:lstStyle/>
          <a:p>
            <a:fld id="{912F452B-08A2-44D3-87AE-ADB4642053EE}" type="slidenum">
              <a:rPr lang="en-US" smtClean="0"/>
              <a:t>16</a:t>
            </a:fld>
            <a:endParaRPr lang="en-US"/>
          </a:p>
        </p:txBody>
      </p:sp>
    </p:spTree>
    <p:extLst>
      <p:ext uri="{BB962C8B-B14F-4D97-AF65-F5344CB8AC3E}">
        <p14:creationId xmlns:p14="http://schemas.microsoft.com/office/powerpoint/2010/main" val="1040671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17</a:t>
            </a:fld>
            <a:endParaRPr lang="en-US"/>
          </a:p>
        </p:txBody>
      </p:sp>
    </p:spTree>
    <p:extLst>
      <p:ext uri="{BB962C8B-B14F-4D97-AF65-F5344CB8AC3E}">
        <p14:creationId xmlns:p14="http://schemas.microsoft.com/office/powerpoint/2010/main" val="3844876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go down and click “create profile”</a:t>
            </a:r>
          </a:p>
        </p:txBody>
      </p:sp>
      <p:sp>
        <p:nvSpPr>
          <p:cNvPr id="4" name="Slide Number Placeholder 3"/>
          <p:cNvSpPr>
            <a:spLocks noGrp="1"/>
          </p:cNvSpPr>
          <p:nvPr>
            <p:ph type="sldNum" sz="quarter" idx="5"/>
          </p:nvPr>
        </p:nvSpPr>
        <p:spPr/>
        <p:txBody>
          <a:bodyPr/>
          <a:lstStyle/>
          <a:p>
            <a:fld id="{912F452B-08A2-44D3-87AE-ADB4642053EE}" type="slidenum">
              <a:rPr lang="en-US" smtClean="0"/>
              <a:t>18</a:t>
            </a:fld>
            <a:endParaRPr lang="en-US"/>
          </a:p>
        </p:txBody>
      </p:sp>
    </p:spTree>
    <p:extLst>
      <p:ext uri="{BB962C8B-B14F-4D97-AF65-F5344CB8AC3E}">
        <p14:creationId xmlns:p14="http://schemas.microsoft.com/office/powerpoint/2010/main" val="1511802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see this when you create your profile and when you begin your application, but if you submit without filling in required fields, you’ll have to go back and make sure these fields are filled.</a:t>
            </a:r>
          </a:p>
        </p:txBody>
      </p:sp>
      <p:sp>
        <p:nvSpPr>
          <p:cNvPr id="4" name="Slide Number Placeholder 3"/>
          <p:cNvSpPr>
            <a:spLocks noGrp="1"/>
          </p:cNvSpPr>
          <p:nvPr>
            <p:ph type="sldNum" sz="quarter" idx="5"/>
          </p:nvPr>
        </p:nvSpPr>
        <p:spPr/>
        <p:txBody>
          <a:bodyPr/>
          <a:lstStyle/>
          <a:p>
            <a:fld id="{912F452B-08A2-44D3-87AE-ADB4642053EE}" type="slidenum">
              <a:rPr lang="en-US" smtClean="0"/>
              <a:t>19</a:t>
            </a:fld>
            <a:endParaRPr lang="en-US"/>
          </a:p>
        </p:txBody>
      </p:sp>
    </p:spTree>
    <p:extLst>
      <p:ext uri="{BB962C8B-B14F-4D97-AF65-F5344CB8AC3E}">
        <p14:creationId xmlns:p14="http://schemas.microsoft.com/office/powerpoint/2010/main" val="2456284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I’ll go ahead and fill in those fields.</a:t>
            </a:r>
          </a:p>
        </p:txBody>
      </p:sp>
      <p:sp>
        <p:nvSpPr>
          <p:cNvPr id="4" name="Slide Number Placeholder 3"/>
          <p:cNvSpPr>
            <a:spLocks noGrp="1"/>
          </p:cNvSpPr>
          <p:nvPr>
            <p:ph type="sldNum" sz="quarter" idx="5"/>
          </p:nvPr>
        </p:nvSpPr>
        <p:spPr/>
        <p:txBody>
          <a:bodyPr/>
          <a:lstStyle/>
          <a:p>
            <a:fld id="{912F452B-08A2-44D3-87AE-ADB4642053EE}" type="slidenum">
              <a:rPr lang="en-US" smtClean="0"/>
              <a:t>20</a:t>
            </a:fld>
            <a:endParaRPr lang="en-US"/>
          </a:p>
        </p:txBody>
      </p:sp>
    </p:spTree>
    <p:extLst>
      <p:ext uri="{BB962C8B-B14F-4D97-AF65-F5344CB8AC3E}">
        <p14:creationId xmlns:p14="http://schemas.microsoft.com/office/powerpoint/2010/main" val="1196943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submit…</a:t>
            </a:r>
          </a:p>
        </p:txBody>
      </p:sp>
      <p:sp>
        <p:nvSpPr>
          <p:cNvPr id="4" name="Slide Number Placeholder 3"/>
          <p:cNvSpPr>
            <a:spLocks noGrp="1"/>
          </p:cNvSpPr>
          <p:nvPr>
            <p:ph type="sldNum" sz="quarter" idx="5"/>
          </p:nvPr>
        </p:nvSpPr>
        <p:spPr/>
        <p:txBody>
          <a:bodyPr/>
          <a:lstStyle/>
          <a:p>
            <a:fld id="{912F452B-08A2-44D3-87AE-ADB4642053EE}" type="slidenum">
              <a:rPr lang="en-US" smtClean="0"/>
              <a:t>21</a:t>
            </a:fld>
            <a:endParaRPr lang="en-US"/>
          </a:p>
        </p:txBody>
      </p:sp>
    </p:spTree>
    <p:extLst>
      <p:ext uri="{BB962C8B-B14F-4D97-AF65-F5344CB8AC3E}">
        <p14:creationId xmlns:p14="http://schemas.microsoft.com/office/powerpoint/2010/main" val="2609958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takes us here</a:t>
            </a:r>
          </a:p>
        </p:txBody>
      </p:sp>
      <p:sp>
        <p:nvSpPr>
          <p:cNvPr id="4" name="Slide Number Placeholder 3"/>
          <p:cNvSpPr>
            <a:spLocks noGrp="1"/>
          </p:cNvSpPr>
          <p:nvPr>
            <p:ph type="sldNum" sz="quarter" idx="5"/>
          </p:nvPr>
        </p:nvSpPr>
        <p:spPr/>
        <p:txBody>
          <a:bodyPr/>
          <a:lstStyle/>
          <a:p>
            <a:fld id="{912F452B-08A2-44D3-87AE-ADB4642053EE}" type="slidenum">
              <a:rPr lang="en-US" smtClean="0"/>
              <a:t>22</a:t>
            </a:fld>
            <a:endParaRPr lang="en-US"/>
          </a:p>
        </p:txBody>
      </p:sp>
    </p:spTree>
    <p:extLst>
      <p:ext uri="{BB962C8B-B14F-4D97-AF65-F5344CB8AC3E}">
        <p14:creationId xmlns:p14="http://schemas.microsoft.com/office/powerpoint/2010/main" val="476218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now we haven’t begun the application, so we’ll want to click on “Get started” – since we don’t currently have an application, you won’t see these status bars, but we will come back and look at these later.</a:t>
            </a:r>
          </a:p>
        </p:txBody>
      </p:sp>
      <p:sp>
        <p:nvSpPr>
          <p:cNvPr id="4" name="Slide Number Placeholder 3"/>
          <p:cNvSpPr>
            <a:spLocks noGrp="1"/>
          </p:cNvSpPr>
          <p:nvPr>
            <p:ph type="sldNum" sz="quarter" idx="5"/>
          </p:nvPr>
        </p:nvSpPr>
        <p:spPr/>
        <p:txBody>
          <a:bodyPr/>
          <a:lstStyle/>
          <a:p>
            <a:fld id="{912F452B-08A2-44D3-87AE-ADB4642053EE}" type="slidenum">
              <a:rPr lang="en-US" smtClean="0"/>
              <a:t>23</a:t>
            </a:fld>
            <a:endParaRPr lang="en-US"/>
          </a:p>
        </p:txBody>
      </p:sp>
    </p:spTree>
    <p:extLst>
      <p:ext uri="{BB962C8B-B14F-4D97-AF65-F5344CB8AC3E}">
        <p14:creationId xmlns:p14="http://schemas.microsoft.com/office/powerpoint/2010/main" val="2586780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then this is your application intake page!  On this landing page you’ll find an introduction to the grant program you are applying for and other important information you should make sure to read.</a:t>
            </a:r>
          </a:p>
        </p:txBody>
      </p:sp>
      <p:sp>
        <p:nvSpPr>
          <p:cNvPr id="4" name="Slide Number Placeholder 3"/>
          <p:cNvSpPr>
            <a:spLocks noGrp="1"/>
          </p:cNvSpPr>
          <p:nvPr>
            <p:ph type="sldNum" sz="quarter" idx="5"/>
          </p:nvPr>
        </p:nvSpPr>
        <p:spPr/>
        <p:txBody>
          <a:bodyPr/>
          <a:lstStyle/>
          <a:p>
            <a:fld id="{912F452B-08A2-44D3-87AE-ADB4642053EE}" type="slidenum">
              <a:rPr lang="en-US" smtClean="0"/>
              <a:t>24</a:t>
            </a:fld>
            <a:endParaRPr lang="en-US"/>
          </a:p>
        </p:txBody>
      </p:sp>
    </p:spTree>
    <p:extLst>
      <p:ext uri="{BB962C8B-B14F-4D97-AF65-F5344CB8AC3E}">
        <p14:creationId xmlns:p14="http://schemas.microsoft.com/office/powerpoint/2010/main" val="2379153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you can scroll down, and click “open” to get into the application.</a:t>
            </a:r>
          </a:p>
        </p:txBody>
      </p:sp>
      <p:sp>
        <p:nvSpPr>
          <p:cNvPr id="4" name="Slide Number Placeholder 3"/>
          <p:cNvSpPr>
            <a:spLocks noGrp="1"/>
          </p:cNvSpPr>
          <p:nvPr>
            <p:ph type="sldNum" sz="quarter" idx="5"/>
          </p:nvPr>
        </p:nvSpPr>
        <p:spPr/>
        <p:txBody>
          <a:bodyPr/>
          <a:lstStyle/>
          <a:p>
            <a:fld id="{912F452B-08A2-44D3-87AE-ADB4642053EE}" type="slidenum">
              <a:rPr lang="en-US" smtClean="0"/>
              <a:t>25</a:t>
            </a:fld>
            <a:endParaRPr lang="en-US"/>
          </a:p>
        </p:txBody>
      </p:sp>
    </p:spTree>
    <p:extLst>
      <p:ext uri="{BB962C8B-B14F-4D97-AF65-F5344CB8AC3E}">
        <p14:creationId xmlns:p14="http://schemas.microsoft.com/office/powerpoint/2010/main" val="1943727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is the application!</a:t>
            </a:r>
          </a:p>
        </p:txBody>
      </p:sp>
      <p:sp>
        <p:nvSpPr>
          <p:cNvPr id="4" name="Slide Number Placeholder 3"/>
          <p:cNvSpPr>
            <a:spLocks noGrp="1"/>
          </p:cNvSpPr>
          <p:nvPr>
            <p:ph type="sldNum" sz="quarter" idx="5"/>
          </p:nvPr>
        </p:nvSpPr>
        <p:spPr/>
        <p:txBody>
          <a:bodyPr/>
          <a:lstStyle/>
          <a:p>
            <a:fld id="{912F452B-08A2-44D3-87AE-ADB4642053EE}" type="slidenum">
              <a:rPr lang="en-US" smtClean="0"/>
              <a:t>26</a:t>
            </a:fld>
            <a:endParaRPr lang="en-US"/>
          </a:p>
        </p:txBody>
      </p:sp>
    </p:spTree>
    <p:extLst>
      <p:ext uri="{BB962C8B-B14F-4D97-AF65-F5344CB8AC3E}">
        <p14:creationId xmlns:p14="http://schemas.microsoft.com/office/powerpoint/2010/main" val="2307553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just going to briefly “scroll” through the application so you can see what it looks like. </a:t>
            </a:r>
          </a:p>
        </p:txBody>
      </p:sp>
      <p:sp>
        <p:nvSpPr>
          <p:cNvPr id="4" name="Slide Number Placeholder 3"/>
          <p:cNvSpPr>
            <a:spLocks noGrp="1"/>
          </p:cNvSpPr>
          <p:nvPr>
            <p:ph type="sldNum" sz="quarter" idx="5"/>
          </p:nvPr>
        </p:nvSpPr>
        <p:spPr/>
        <p:txBody>
          <a:bodyPr/>
          <a:lstStyle/>
          <a:p>
            <a:fld id="{912F452B-08A2-44D3-87AE-ADB4642053EE}" type="slidenum">
              <a:rPr lang="en-US" smtClean="0"/>
              <a:t>27</a:t>
            </a:fld>
            <a:endParaRPr lang="en-US"/>
          </a:p>
        </p:txBody>
      </p:sp>
    </p:spTree>
    <p:extLst>
      <p:ext uri="{BB962C8B-B14F-4D97-AF65-F5344CB8AC3E}">
        <p14:creationId xmlns:p14="http://schemas.microsoft.com/office/powerpoint/2010/main" val="11348300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application is for JAG, but VAWA is formatted the same way until we get into the JAG-specific questions.</a:t>
            </a:r>
          </a:p>
          <a:p>
            <a:endParaRPr lang="en-US" dirty="0"/>
          </a:p>
          <a:p>
            <a:r>
              <a:rPr lang="en-US" dirty="0"/>
              <a:t>Program eligibility</a:t>
            </a:r>
          </a:p>
        </p:txBody>
      </p:sp>
      <p:sp>
        <p:nvSpPr>
          <p:cNvPr id="4" name="Slide Number Placeholder 3"/>
          <p:cNvSpPr>
            <a:spLocks noGrp="1"/>
          </p:cNvSpPr>
          <p:nvPr>
            <p:ph type="sldNum" sz="quarter" idx="5"/>
          </p:nvPr>
        </p:nvSpPr>
        <p:spPr/>
        <p:txBody>
          <a:bodyPr/>
          <a:lstStyle/>
          <a:p>
            <a:fld id="{912F452B-08A2-44D3-87AE-ADB4642053EE}" type="slidenum">
              <a:rPr lang="en-US" smtClean="0"/>
              <a:t>28</a:t>
            </a:fld>
            <a:endParaRPr lang="en-US"/>
          </a:p>
        </p:txBody>
      </p:sp>
    </p:spTree>
    <p:extLst>
      <p:ext uri="{BB962C8B-B14F-4D97-AF65-F5344CB8AC3E}">
        <p14:creationId xmlns:p14="http://schemas.microsoft.com/office/powerpoint/2010/main" val="2461929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2F452B-08A2-44D3-87AE-ADB4642053EE}" type="slidenum">
              <a:rPr lang="en-US" smtClean="0"/>
              <a:t>29</a:t>
            </a:fld>
            <a:endParaRPr lang="en-US"/>
          </a:p>
        </p:txBody>
      </p:sp>
    </p:spTree>
    <p:extLst>
      <p:ext uri="{BB962C8B-B14F-4D97-AF65-F5344CB8AC3E}">
        <p14:creationId xmlns:p14="http://schemas.microsoft.com/office/powerpoint/2010/main" val="1891857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 details</a:t>
            </a:r>
          </a:p>
        </p:txBody>
      </p:sp>
      <p:sp>
        <p:nvSpPr>
          <p:cNvPr id="4" name="Slide Number Placeholder 3"/>
          <p:cNvSpPr>
            <a:spLocks noGrp="1"/>
          </p:cNvSpPr>
          <p:nvPr>
            <p:ph type="sldNum" sz="quarter" idx="5"/>
          </p:nvPr>
        </p:nvSpPr>
        <p:spPr/>
        <p:txBody>
          <a:bodyPr/>
          <a:lstStyle/>
          <a:p>
            <a:fld id="{912F452B-08A2-44D3-87AE-ADB4642053EE}" type="slidenum">
              <a:rPr lang="en-US" smtClean="0"/>
              <a:t>30</a:t>
            </a:fld>
            <a:endParaRPr lang="en-US"/>
          </a:p>
        </p:txBody>
      </p:sp>
    </p:spTree>
    <p:extLst>
      <p:ext uri="{BB962C8B-B14F-4D97-AF65-F5344CB8AC3E}">
        <p14:creationId xmlns:p14="http://schemas.microsoft.com/office/powerpoint/2010/main" val="272298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Budget summary</a:t>
            </a:r>
          </a:p>
        </p:txBody>
      </p:sp>
      <p:sp>
        <p:nvSpPr>
          <p:cNvPr id="4" name="Slide Number Placeholder 3"/>
          <p:cNvSpPr>
            <a:spLocks noGrp="1"/>
          </p:cNvSpPr>
          <p:nvPr>
            <p:ph type="sldNum" sz="quarter" idx="5"/>
          </p:nvPr>
        </p:nvSpPr>
        <p:spPr/>
        <p:txBody>
          <a:bodyPr/>
          <a:lstStyle/>
          <a:p>
            <a:fld id="{912F452B-08A2-44D3-87AE-ADB4642053EE}" type="slidenum">
              <a:rPr lang="en-US" smtClean="0"/>
              <a:t>31</a:t>
            </a:fld>
            <a:endParaRPr lang="en-US"/>
          </a:p>
        </p:txBody>
      </p:sp>
    </p:spTree>
    <p:extLst>
      <p:ext uri="{BB962C8B-B14F-4D97-AF65-F5344CB8AC3E}">
        <p14:creationId xmlns:p14="http://schemas.microsoft.com/office/powerpoint/2010/main" val="4119396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Director (CJCC’s contact)</a:t>
            </a:r>
          </a:p>
        </p:txBody>
      </p:sp>
      <p:sp>
        <p:nvSpPr>
          <p:cNvPr id="4" name="Slide Number Placeholder 3"/>
          <p:cNvSpPr>
            <a:spLocks noGrp="1"/>
          </p:cNvSpPr>
          <p:nvPr>
            <p:ph type="sldNum" sz="quarter" idx="5"/>
          </p:nvPr>
        </p:nvSpPr>
        <p:spPr/>
        <p:txBody>
          <a:bodyPr/>
          <a:lstStyle/>
          <a:p>
            <a:fld id="{912F452B-08A2-44D3-87AE-ADB4642053EE}" type="slidenum">
              <a:rPr lang="en-US" smtClean="0"/>
              <a:t>32</a:t>
            </a:fld>
            <a:endParaRPr lang="en-US"/>
          </a:p>
        </p:txBody>
      </p:sp>
    </p:spTree>
    <p:extLst>
      <p:ext uri="{BB962C8B-B14F-4D97-AF65-F5344CB8AC3E}">
        <p14:creationId xmlns:p14="http://schemas.microsoft.com/office/powerpoint/2010/main" val="1540034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Implementing Agency</a:t>
            </a:r>
          </a:p>
        </p:txBody>
      </p:sp>
      <p:sp>
        <p:nvSpPr>
          <p:cNvPr id="4" name="Slide Number Placeholder 3"/>
          <p:cNvSpPr>
            <a:spLocks noGrp="1"/>
          </p:cNvSpPr>
          <p:nvPr>
            <p:ph type="sldNum" sz="quarter" idx="5"/>
          </p:nvPr>
        </p:nvSpPr>
        <p:spPr/>
        <p:txBody>
          <a:bodyPr/>
          <a:lstStyle/>
          <a:p>
            <a:fld id="{912F452B-08A2-44D3-87AE-ADB4642053EE}" type="slidenum">
              <a:rPr lang="en-US" smtClean="0"/>
              <a:t>33</a:t>
            </a:fld>
            <a:endParaRPr lang="en-US"/>
          </a:p>
        </p:txBody>
      </p:sp>
    </p:spTree>
    <p:extLst>
      <p:ext uri="{BB962C8B-B14F-4D97-AF65-F5344CB8AC3E}">
        <p14:creationId xmlns:p14="http://schemas.microsoft.com/office/powerpoint/2010/main" val="36356688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Subgrantee</a:t>
            </a:r>
          </a:p>
        </p:txBody>
      </p:sp>
      <p:sp>
        <p:nvSpPr>
          <p:cNvPr id="4" name="Slide Number Placeholder 3"/>
          <p:cNvSpPr>
            <a:spLocks noGrp="1"/>
          </p:cNvSpPr>
          <p:nvPr>
            <p:ph type="sldNum" sz="quarter" idx="5"/>
          </p:nvPr>
        </p:nvSpPr>
        <p:spPr/>
        <p:txBody>
          <a:bodyPr/>
          <a:lstStyle/>
          <a:p>
            <a:fld id="{912F452B-08A2-44D3-87AE-ADB4642053EE}" type="slidenum">
              <a:rPr lang="en-US" smtClean="0"/>
              <a:t>34</a:t>
            </a:fld>
            <a:endParaRPr lang="en-US"/>
          </a:p>
        </p:txBody>
      </p:sp>
    </p:spTree>
    <p:extLst>
      <p:ext uri="{BB962C8B-B14F-4D97-AF65-F5344CB8AC3E}">
        <p14:creationId xmlns:p14="http://schemas.microsoft.com/office/powerpoint/2010/main" val="824300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Quarterly reports</a:t>
            </a:r>
          </a:p>
        </p:txBody>
      </p:sp>
      <p:sp>
        <p:nvSpPr>
          <p:cNvPr id="4" name="Slide Number Placeholder 3"/>
          <p:cNvSpPr>
            <a:spLocks noGrp="1"/>
          </p:cNvSpPr>
          <p:nvPr>
            <p:ph type="sldNum" sz="quarter" idx="5"/>
          </p:nvPr>
        </p:nvSpPr>
        <p:spPr/>
        <p:txBody>
          <a:bodyPr/>
          <a:lstStyle/>
          <a:p>
            <a:fld id="{912F452B-08A2-44D3-87AE-ADB4642053EE}" type="slidenum">
              <a:rPr lang="en-US" smtClean="0"/>
              <a:t>35</a:t>
            </a:fld>
            <a:endParaRPr lang="en-US"/>
          </a:p>
        </p:txBody>
      </p:sp>
    </p:spTree>
    <p:extLst>
      <p:ext uri="{BB962C8B-B14F-4D97-AF65-F5344CB8AC3E}">
        <p14:creationId xmlns:p14="http://schemas.microsoft.com/office/powerpoint/2010/main" val="989895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get into the JAG-specific area, beginning with the Executive Summary</a:t>
            </a:r>
          </a:p>
        </p:txBody>
      </p:sp>
      <p:sp>
        <p:nvSpPr>
          <p:cNvPr id="4" name="Slide Number Placeholder 3"/>
          <p:cNvSpPr>
            <a:spLocks noGrp="1"/>
          </p:cNvSpPr>
          <p:nvPr>
            <p:ph type="sldNum" sz="quarter" idx="5"/>
          </p:nvPr>
        </p:nvSpPr>
        <p:spPr/>
        <p:txBody>
          <a:bodyPr/>
          <a:lstStyle/>
          <a:p>
            <a:fld id="{912F452B-08A2-44D3-87AE-ADB4642053EE}" type="slidenum">
              <a:rPr lang="en-US" smtClean="0"/>
              <a:t>36</a:t>
            </a:fld>
            <a:endParaRPr lang="en-US"/>
          </a:p>
        </p:txBody>
      </p:sp>
    </p:spTree>
    <p:extLst>
      <p:ext uri="{BB962C8B-B14F-4D97-AF65-F5344CB8AC3E}">
        <p14:creationId xmlns:p14="http://schemas.microsoft.com/office/powerpoint/2010/main" val="18125083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Application Questions…</a:t>
            </a:r>
          </a:p>
        </p:txBody>
      </p:sp>
      <p:sp>
        <p:nvSpPr>
          <p:cNvPr id="4" name="Slide Number Placeholder 3"/>
          <p:cNvSpPr>
            <a:spLocks noGrp="1"/>
          </p:cNvSpPr>
          <p:nvPr>
            <p:ph type="sldNum" sz="quarter" idx="5"/>
          </p:nvPr>
        </p:nvSpPr>
        <p:spPr/>
        <p:txBody>
          <a:bodyPr/>
          <a:lstStyle/>
          <a:p>
            <a:fld id="{912F452B-08A2-44D3-87AE-ADB4642053EE}" type="slidenum">
              <a:rPr lang="en-US" smtClean="0"/>
              <a:t>37</a:t>
            </a:fld>
            <a:endParaRPr lang="en-US"/>
          </a:p>
        </p:txBody>
      </p:sp>
    </p:spTree>
    <p:extLst>
      <p:ext uri="{BB962C8B-B14F-4D97-AF65-F5344CB8AC3E}">
        <p14:creationId xmlns:p14="http://schemas.microsoft.com/office/powerpoint/2010/main" val="41472123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Objectives…</a:t>
            </a:r>
          </a:p>
        </p:txBody>
      </p:sp>
      <p:sp>
        <p:nvSpPr>
          <p:cNvPr id="4" name="Slide Number Placeholder 3"/>
          <p:cNvSpPr>
            <a:spLocks noGrp="1"/>
          </p:cNvSpPr>
          <p:nvPr>
            <p:ph type="sldNum" sz="quarter" idx="5"/>
          </p:nvPr>
        </p:nvSpPr>
        <p:spPr/>
        <p:txBody>
          <a:bodyPr/>
          <a:lstStyle/>
          <a:p>
            <a:fld id="{912F452B-08A2-44D3-87AE-ADB4642053EE}" type="slidenum">
              <a:rPr lang="en-US" smtClean="0"/>
              <a:t>38</a:t>
            </a:fld>
            <a:endParaRPr lang="en-US"/>
          </a:p>
        </p:txBody>
      </p:sp>
    </p:spTree>
    <p:extLst>
      <p:ext uri="{BB962C8B-B14F-4D97-AF65-F5344CB8AC3E}">
        <p14:creationId xmlns:p14="http://schemas.microsoft.com/office/powerpoint/2010/main" val="2866825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2F452B-08A2-44D3-87AE-ADB4642053EE}" type="slidenum">
              <a:rPr lang="en-US" smtClean="0"/>
              <a:t>39</a:t>
            </a:fld>
            <a:endParaRPr lang="en-US"/>
          </a:p>
        </p:txBody>
      </p:sp>
    </p:spTree>
    <p:extLst>
      <p:ext uri="{BB962C8B-B14F-4D97-AF65-F5344CB8AC3E}">
        <p14:creationId xmlns:p14="http://schemas.microsoft.com/office/powerpoint/2010/main" val="39210367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components…</a:t>
            </a:r>
          </a:p>
        </p:txBody>
      </p:sp>
      <p:sp>
        <p:nvSpPr>
          <p:cNvPr id="4" name="Slide Number Placeholder 3"/>
          <p:cNvSpPr>
            <a:spLocks noGrp="1"/>
          </p:cNvSpPr>
          <p:nvPr>
            <p:ph type="sldNum" sz="quarter" idx="5"/>
          </p:nvPr>
        </p:nvSpPr>
        <p:spPr/>
        <p:txBody>
          <a:bodyPr/>
          <a:lstStyle/>
          <a:p>
            <a:fld id="{912F452B-08A2-44D3-87AE-ADB4642053EE}" type="slidenum">
              <a:rPr lang="en-US" smtClean="0"/>
              <a:t>40</a:t>
            </a:fld>
            <a:endParaRPr lang="en-US"/>
          </a:p>
        </p:txBody>
      </p:sp>
    </p:spTree>
    <p:extLst>
      <p:ext uri="{BB962C8B-B14F-4D97-AF65-F5344CB8AC3E}">
        <p14:creationId xmlns:p14="http://schemas.microsoft.com/office/powerpoint/2010/main" val="26083802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Letters of Support…</a:t>
            </a:r>
          </a:p>
        </p:txBody>
      </p:sp>
      <p:sp>
        <p:nvSpPr>
          <p:cNvPr id="4" name="Slide Number Placeholder 3"/>
          <p:cNvSpPr>
            <a:spLocks noGrp="1"/>
          </p:cNvSpPr>
          <p:nvPr>
            <p:ph type="sldNum" sz="quarter" idx="5"/>
          </p:nvPr>
        </p:nvSpPr>
        <p:spPr/>
        <p:txBody>
          <a:bodyPr/>
          <a:lstStyle/>
          <a:p>
            <a:fld id="{912F452B-08A2-44D3-87AE-ADB4642053EE}" type="slidenum">
              <a:rPr lang="en-US" smtClean="0"/>
              <a:t>41</a:t>
            </a:fld>
            <a:endParaRPr lang="en-US"/>
          </a:p>
        </p:txBody>
      </p:sp>
    </p:spTree>
    <p:extLst>
      <p:ext uri="{BB962C8B-B14F-4D97-AF65-F5344CB8AC3E}">
        <p14:creationId xmlns:p14="http://schemas.microsoft.com/office/powerpoint/2010/main" val="15051618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Uploads…</a:t>
            </a:r>
          </a:p>
        </p:txBody>
      </p:sp>
      <p:sp>
        <p:nvSpPr>
          <p:cNvPr id="4" name="Slide Number Placeholder 3"/>
          <p:cNvSpPr>
            <a:spLocks noGrp="1"/>
          </p:cNvSpPr>
          <p:nvPr>
            <p:ph type="sldNum" sz="quarter" idx="5"/>
          </p:nvPr>
        </p:nvSpPr>
        <p:spPr/>
        <p:txBody>
          <a:bodyPr/>
          <a:lstStyle/>
          <a:p>
            <a:fld id="{912F452B-08A2-44D3-87AE-ADB4642053EE}" type="slidenum">
              <a:rPr lang="en-US" smtClean="0"/>
              <a:t>42</a:t>
            </a:fld>
            <a:endParaRPr lang="en-US"/>
          </a:p>
        </p:txBody>
      </p:sp>
    </p:spTree>
    <p:extLst>
      <p:ext uri="{BB962C8B-B14F-4D97-AF65-F5344CB8AC3E}">
        <p14:creationId xmlns:p14="http://schemas.microsoft.com/office/powerpoint/2010/main" val="37126880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the budget</a:t>
            </a:r>
          </a:p>
        </p:txBody>
      </p:sp>
      <p:sp>
        <p:nvSpPr>
          <p:cNvPr id="4" name="Slide Number Placeholder 3"/>
          <p:cNvSpPr>
            <a:spLocks noGrp="1"/>
          </p:cNvSpPr>
          <p:nvPr>
            <p:ph type="sldNum" sz="quarter" idx="5"/>
          </p:nvPr>
        </p:nvSpPr>
        <p:spPr/>
        <p:txBody>
          <a:bodyPr/>
          <a:lstStyle/>
          <a:p>
            <a:fld id="{912F452B-08A2-44D3-87AE-ADB4642053EE}" type="slidenum">
              <a:rPr lang="en-US" smtClean="0"/>
              <a:t>43</a:t>
            </a:fld>
            <a:endParaRPr lang="en-US"/>
          </a:p>
        </p:txBody>
      </p:sp>
    </p:spTree>
    <p:extLst>
      <p:ext uri="{BB962C8B-B14F-4D97-AF65-F5344CB8AC3E}">
        <p14:creationId xmlns:p14="http://schemas.microsoft.com/office/powerpoint/2010/main" val="24888929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was a very fast overview, but there are a few things we wanted to highlight about the application and the grant portal that we thought you should know or could potentially be confusing.</a:t>
            </a:r>
          </a:p>
        </p:txBody>
      </p:sp>
      <p:sp>
        <p:nvSpPr>
          <p:cNvPr id="4" name="Slide Number Placeholder 3"/>
          <p:cNvSpPr>
            <a:spLocks noGrp="1"/>
          </p:cNvSpPr>
          <p:nvPr>
            <p:ph type="sldNum" sz="quarter" idx="5"/>
          </p:nvPr>
        </p:nvSpPr>
        <p:spPr/>
        <p:txBody>
          <a:bodyPr/>
          <a:lstStyle/>
          <a:p>
            <a:fld id="{912F452B-08A2-44D3-87AE-ADB4642053EE}" type="slidenum">
              <a:rPr lang="en-US" smtClean="0"/>
              <a:t>44</a:t>
            </a:fld>
            <a:endParaRPr lang="en-US"/>
          </a:p>
        </p:txBody>
      </p:sp>
    </p:spTree>
    <p:extLst>
      <p:ext uri="{BB962C8B-B14F-4D97-AF65-F5344CB8AC3E}">
        <p14:creationId xmlns:p14="http://schemas.microsoft.com/office/powerpoint/2010/main" val="17285772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wanted you to be aware that you can save drafts in the portal so you can work on the application in the portal in more than one sitting.  To do this…</a:t>
            </a:r>
          </a:p>
        </p:txBody>
      </p:sp>
      <p:sp>
        <p:nvSpPr>
          <p:cNvPr id="4" name="Slide Number Placeholder 3"/>
          <p:cNvSpPr>
            <a:spLocks noGrp="1"/>
          </p:cNvSpPr>
          <p:nvPr>
            <p:ph type="sldNum" sz="quarter" idx="5"/>
          </p:nvPr>
        </p:nvSpPr>
        <p:spPr/>
        <p:txBody>
          <a:bodyPr/>
          <a:lstStyle/>
          <a:p>
            <a:fld id="{912F452B-08A2-44D3-87AE-ADB4642053EE}" type="slidenum">
              <a:rPr lang="en-US" smtClean="0"/>
              <a:t>45</a:t>
            </a:fld>
            <a:endParaRPr lang="en-US"/>
          </a:p>
        </p:txBody>
      </p:sp>
    </p:spTree>
    <p:extLst>
      <p:ext uri="{BB962C8B-B14F-4D97-AF65-F5344CB8AC3E}">
        <p14:creationId xmlns:p14="http://schemas.microsoft.com/office/powerpoint/2010/main" val="576489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say you’re really excited to get into the portal and you start filling out your application.  These first few questions are relatively easy…</a:t>
            </a:r>
          </a:p>
        </p:txBody>
      </p:sp>
      <p:sp>
        <p:nvSpPr>
          <p:cNvPr id="4" name="Slide Number Placeholder 3"/>
          <p:cNvSpPr>
            <a:spLocks noGrp="1"/>
          </p:cNvSpPr>
          <p:nvPr>
            <p:ph type="sldNum" sz="quarter" idx="5"/>
          </p:nvPr>
        </p:nvSpPr>
        <p:spPr/>
        <p:txBody>
          <a:bodyPr/>
          <a:lstStyle/>
          <a:p>
            <a:fld id="{912F452B-08A2-44D3-87AE-ADB4642053EE}" type="slidenum">
              <a:rPr lang="en-US" smtClean="0"/>
              <a:t>46</a:t>
            </a:fld>
            <a:endParaRPr lang="en-US"/>
          </a:p>
        </p:txBody>
      </p:sp>
    </p:spTree>
    <p:extLst>
      <p:ext uri="{BB962C8B-B14F-4D97-AF65-F5344CB8AC3E}">
        <p14:creationId xmlns:p14="http://schemas.microsoft.com/office/powerpoint/2010/main" val="16057063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then you get to the budget.  And all of a sudden your enthusiasm is gone and you realize you have more to do before you can submit this.</a:t>
            </a:r>
          </a:p>
        </p:txBody>
      </p:sp>
      <p:sp>
        <p:nvSpPr>
          <p:cNvPr id="4" name="Slide Number Placeholder 3"/>
          <p:cNvSpPr>
            <a:spLocks noGrp="1"/>
          </p:cNvSpPr>
          <p:nvPr>
            <p:ph type="sldNum" sz="quarter" idx="5"/>
          </p:nvPr>
        </p:nvSpPr>
        <p:spPr/>
        <p:txBody>
          <a:bodyPr/>
          <a:lstStyle/>
          <a:p>
            <a:fld id="{912F452B-08A2-44D3-87AE-ADB4642053EE}" type="slidenum">
              <a:rPr lang="en-US" smtClean="0"/>
              <a:t>47</a:t>
            </a:fld>
            <a:endParaRPr lang="en-US"/>
          </a:p>
        </p:txBody>
      </p:sp>
    </p:spTree>
    <p:extLst>
      <p:ext uri="{BB962C8B-B14F-4D97-AF65-F5344CB8AC3E}">
        <p14:creationId xmlns:p14="http://schemas.microsoft.com/office/powerpoint/2010/main" val="62010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scroll all the way to the bottom on the screen, you can click on “save draft” to save your draft in the system.  Before I click it, you’ll notice it says it was last saved at 9:31 AM.  But I’ve made changes since then.  SO, I’m going to make sure to click on save draft.</a:t>
            </a:r>
          </a:p>
        </p:txBody>
      </p:sp>
      <p:sp>
        <p:nvSpPr>
          <p:cNvPr id="4" name="Slide Number Placeholder 3"/>
          <p:cNvSpPr>
            <a:spLocks noGrp="1"/>
          </p:cNvSpPr>
          <p:nvPr>
            <p:ph type="sldNum" sz="quarter" idx="5"/>
          </p:nvPr>
        </p:nvSpPr>
        <p:spPr/>
        <p:txBody>
          <a:bodyPr/>
          <a:lstStyle/>
          <a:p>
            <a:fld id="{912F452B-08A2-44D3-87AE-ADB4642053EE}" type="slidenum">
              <a:rPr lang="en-US" smtClean="0"/>
              <a:t>48</a:t>
            </a:fld>
            <a:endParaRPr lang="en-US"/>
          </a:p>
        </p:txBody>
      </p:sp>
    </p:spTree>
    <p:extLst>
      <p:ext uri="{BB962C8B-B14F-4D97-AF65-F5344CB8AC3E}">
        <p14:creationId xmlns:p14="http://schemas.microsoft.com/office/powerpoint/2010/main" val="42602119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I do that, you’ll see the time updates from 9:31 to 9:33.</a:t>
            </a:r>
          </a:p>
        </p:txBody>
      </p:sp>
      <p:sp>
        <p:nvSpPr>
          <p:cNvPr id="4" name="Slide Number Placeholder 3"/>
          <p:cNvSpPr>
            <a:spLocks noGrp="1"/>
          </p:cNvSpPr>
          <p:nvPr>
            <p:ph type="sldNum" sz="quarter" idx="5"/>
          </p:nvPr>
        </p:nvSpPr>
        <p:spPr/>
        <p:txBody>
          <a:bodyPr/>
          <a:lstStyle/>
          <a:p>
            <a:fld id="{912F452B-08A2-44D3-87AE-ADB4642053EE}" type="slidenum">
              <a:rPr lang="en-US" smtClean="0"/>
              <a:t>49</a:t>
            </a:fld>
            <a:endParaRPr lang="en-US"/>
          </a:p>
        </p:txBody>
      </p:sp>
    </p:spTree>
    <p:extLst>
      <p:ext uri="{BB962C8B-B14F-4D97-AF65-F5344CB8AC3E}">
        <p14:creationId xmlns:p14="http://schemas.microsoft.com/office/powerpoint/2010/main" val="18582315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 go back to the portal then, you’ll see under application intake it says “action required”.  This makes sense because I did not complete my application, I just filled in a few fields.  When I do click on “open”, however…</a:t>
            </a:r>
          </a:p>
        </p:txBody>
      </p:sp>
      <p:sp>
        <p:nvSpPr>
          <p:cNvPr id="4" name="Slide Number Placeholder 3"/>
          <p:cNvSpPr>
            <a:spLocks noGrp="1"/>
          </p:cNvSpPr>
          <p:nvPr>
            <p:ph type="sldNum" sz="quarter" idx="5"/>
          </p:nvPr>
        </p:nvSpPr>
        <p:spPr/>
        <p:txBody>
          <a:bodyPr/>
          <a:lstStyle/>
          <a:p>
            <a:fld id="{912F452B-08A2-44D3-87AE-ADB4642053EE}" type="slidenum">
              <a:rPr lang="en-US" smtClean="0"/>
              <a:t>50</a:t>
            </a:fld>
            <a:endParaRPr lang="en-US"/>
          </a:p>
        </p:txBody>
      </p:sp>
    </p:spTree>
    <p:extLst>
      <p:ext uri="{BB962C8B-B14F-4D97-AF65-F5344CB8AC3E}">
        <p14:creationId xmlns:p14="http://schemas.microsoft.com/office/powerpoint/2010/main" val="38177272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 information I entered earlier and saved is in the portal.  So this tool is really helpful if you’re doing your application in pieces, as I’m sure none of you are going to sit down and do this entire application in one sitting.</a:t>
            </a:r>
          </a:p>
        </p:txBody>
      </p:sp>
      <p:sp>
        <p:nvSpPr>
          <p:cNvPr id="4" name="Slide Number Placeholder 3"/>
          <p:cNvSpPr>
            <a:spLocks noGrp="1"/>
          </p:cNvSpPr>
          <p:nvPr>
            <p:ph type="sldNum" sz="quarter" idx="5"/>
          </p:nvPr>
        </p:nvSpPr>
        <p:spPr/>
        <p:txBody>
          <a:bodyPr/>
          <a:lstStyle/>
          <a:p>
            <a:fld id="{912F452B-08A2-44D3-87AE-ADB4642053EE}" type="slidenum">
              <a:rPr lang="en-US" smtClean="0"/>
              <a:t>51</a:t>
            </a:fld>
            <a:endParaRPr lang="en-US"/>
          </a:p>
        </p:txBody>
      </p:sp>
    </p:spTree>
    <p:extLst>
      <p:ext uri="{BB962C8B-B14F-4D97-AF65-F5344CB8AC3E}">
        <p14:creationId xmlns:p14="http://schemas.microsoft.com/office/powerpoint/2010/main" val="19845289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thing we wanted to cover was how you can upload your budget, because it is different than how you will input other information.</a:t>
            </a:r>
          </a:p>
        </p:txBody>
      </p:sp>
      <p:sp>
        <p:nvSpPr>
          <p:cNvPr id="4" name="Slide Number Placeholder 3"/>
          <p:cNvSpPr>
            <a:spLocks noGrp="1"/>
          </p:cNvSpPr>
          <p:nvPr>
            <p:ph type="sldNum" sz="quarter" idx="5"/>
          </p:nvPr>
        </p:nvSpPr>
        <p:spPr/>
        <p:txBody>
          <a:bodyPr/>
          <a:lstStyle/>
          <a:p>
            <a:fld id="{912F452B-08A2-44D3-87AE-ADB4642053EE}" type="slidenum">
              <a:rPr lang="en-US" smtClean="0"/>
              <a:t>52</a:t>
            </a:fld>
            <a:endParaRPr lang="en-US"/>
          </a:p>
        </p:txBody>
      </p:sp>
    </p:spTree>
    <p:extLst>
      <p:ext uri="{BB962C8B-B14F-4D97-AF65-F5344CB8AC3E}">
        <p14:creationId xmlns:p14="http://schemas.microsoft.com/office/powerpoint/2010/main" val="22733316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you’re within the application, the budget field is at the very end of the form.  </a:t>
            </a:r>
          </a:p>
        </p:txBody>
      </p:sp>
      <p:sp>
        <p:nvSpPr>
          <p:cNvPr id="4" name="Slide Number Placeholder 3"/>
          <p:cNvSpPr>
            <a:spLocks noGrp="1"/>
          </p:cNvSpPr>
          <p:nvPr>
            <p:ph type="sldNum" sz="quarter" idx="5"/>
          </p:nvPr>
        </p:nvSpPr>
        <p:spPr/>
        <p:txBody>
          <a:bodyPr/>
          <a:lstStyle/>
          <a:p>
            <a:fld id="{912F452B-08A2-44D3-87AE-ADB4642053EE}" type="slidenum">
              <a:rPr lang="en-US" smtClean="0"/>
              <a:t>53</a:t>
            </a:fld>
            <a:endParaRPr lang="en-US"/>
          </a:p>
        </p:txBody>
      </p:sp>
    </p:spTree>
    <p:extLst>
      <p:ext uri="{BB962C8B-B14F-4D97-AF65-F5344CB8AC3E}">
        <p14:creationId xmlns:p14="http://schemas.microsoft.com/office/powerpoint/2010/main" val="14273477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ways to do this: downloading the budget and filling it out through Excel, and making a copy of the budget and filling it out through Google Sheets</a:t>
            </a:r>
          </a:p>
        </p:txBody>
      </p:sp>
      <p:sp>
        <p:nvSpPr>
          <p:cNvPr id="4" name="Slide Number Placeholder 3"/>
          <p:cNvSpPr>
            <a:spLocks noGrp="1"/>
          </p:cNvSpPr>
          <p:nvPr>
            <p:ph type="sldNum" sz="quarter" idx="5"/>
          </p:nvPr>
        </p:nvSpPr>
        <p:spPr/>
        <p:txBody>
          <a:bodyPr/>
          <a:lstStyle/>
          <a:p>
            <a:fld id="{912F452B-08A2-44D3-87AE-ADB4642053EE}" type="slidenum">
              <a:rPr lang="en-US" smtClean="0"/>
              <a:t>54</a:t>
            </a:fld>
            <a:endParaRPr lang="en-US"/>
          </a:p>
        </p:txBody>
      </p:sp>
    </p:spTree>
    <p:extLst>
      <p:ext uri="{BB962C8B-B14F-4D97-AF65-F5344CB8AC3E}">
        <p14:creationId xmlns:p14="http://schemas.microsoft.com/office/powerpoint/2010/main" val="29045081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let’s go over option 1: Microsoft excel</a:t>
            </a:r>
          </a:p>
        </p:txBody>
      </p:sp>
      <p:sp>
        <p:nvSpPr>
          <p:cNvPr id="4" name="Slide Number Placeholder 3"/>
          <p:cNvSpPr>
            <a:spLocks noGrp="1"/>
          </p:cNvSpPr>
          <p:nvPr>
            <p:ph type="sldNum" sz="quarter" idx="5"/>
          </p:nvPr>
        </p:nvSpPr>
        <p:spPr/>
        <p:txBody>
          <a:bodyPr/>
          <a:lstStyle/>
          <a:p>
            <a:fld id="{912F452B-08A2-44D3-87AE-ADB4642053EE}" type="slidenum">
              <a:rPr lang="en-US" smtClean="0"/>
              <a:t>55</a:t>
            </a:fld>
            <a:endParaRPr lang="en-US"/>
          </a:p>
        </p:txBody>
      </p:sp>
    </p:spTree>
    <p:extLst>
      <p:ext uri="{BB962C8B-B14F-4D97-AF65-F5344CB8AC3E}">
        <p14:creationId xmlns:p14="http://schemas.microsoft.com/office/powerpoint/2010/main" val="19671361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click on the budget form within the application portal.</a:t>
            </a:r>
          </a:p>
        </p:txBody>
      </p:sp>
      <p:sp>
        <p:nvSpPr>
          <p:cNvPr id="4" name="Slide Number Placeholder 3"/>
          <p:cNvSpPr>
            <a:spLocks noGrp="1"/>
          </p:cNvSpPr>
          <p:nvPr>
            <p:ph type="sldNum" sz="quarter" idx="5"/>
          </p:nvPr>
        </p:nvSpPr>
        <p:spPr/>
        <p:txBody>
          <a:bodyPr/>
          <a:lstStyle/>
          <a:p>
            <a:fld id="{912F452B-08A2-44D3-87AE-ADB4642053EE}" type="slidenum">
              <a:rPr lang="en-US" smtClean="0"/>
              <a:t>56</a:t>
            </a:fld>
            <a:endParaRPr lang="en-US"/>
          </a:p>
        </p:txBody>
      </p:sp>
    </p:spTree>
    <p:extLst>
      <p:ext uri="{BB962C8B-B14F-4D97-AF65-F5344CB8AC3E}">
        <p14:creationId xmlns:p14="http://schemas.microsoft.com/office/powerpoint/2010/main" val="27334788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screen should pop up.  You’re going to want to go to “File”…</a:t>
            </a:r>
          </a:p>
        </p:txBody>
      </p:sp>
      <p:sp>
        <p:nvSpPr>
          <p:cNvPr id="4" name="Slide Number Placeholder 3"/>
          <p:cNvSpPr>
            <a:spLocks noGrp="1"/>
          </p:cNvSpPr>
          <p:nvPr>
            <p:ph type="sldNum" sz="quarter" idx="5"/>
          </p:nvPr>
        </p:nvSpPr>
        <p:spPr/>
        <p:txBody>
          <a:bodyPr/>
          <a:lstStyle/>
          <a:p>
            <a:fld id="{912F452B-08A2-44D3-87AE-ADB4642053EE}" type="slidenum">
              <a:rPr lang="en-US" smtClean="0"/>
              <a:t>57</a:t>
            </a:fld>
            <a:endParaRPr lang="en-US"/>
          </a:p>
        </p:txBody>
      </p:sp>
    </p:spTree>
    <p:extLst>
      <p:ext uri="{BB962C8B-B14F-4D97-AF65-F5344CB8AC3E}">
        <p14:creationId xmlns:p14="http://schemas.microsoft.com/office/powerpoint/2010/main" val="18763199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“download”, then “Microsoft excel”</a:t>
            </a:r>
          </a:p>
        </p:txBody>
      </p:sp>
      <p:sp>
        <p:nvSpPr>
          <p:cNvPr id="4" name="Slide Number Placeholder 3"/>
          <p:cNvSpPr>
            <a:spLocks noGrp="1"/>
          </p:cNvSpPr>
          <p:nvPr>
            <p:ph type="sldNum" sz="quarter" idx="5"/>
          </p:nvPr>
        </p:nvSpPr>
        <p:spPr/>
        <p:txBody>
          <a:bodyPr/>
          <a:lstStyle/>
          <a:p>
            <a:fld id="{912F452B-08A2-44D3-87AE-ADB4642053EE}" type="slidenum">
              <a:rPr lang="en-US" smtClean="0"/>
              <a:t>58</a:t>
            </a:fld>
            <a:endParaRPr lang="en-US"/>
          </a:p>
        </p:txBody>
      </p:sp>
    </p:spTree>
    <p:extLst>
      <p:ext uri="{BB962C8B-B14F-4D97-AF65-F5344CB8AC3E}">
        <p14:creationId xmlns:p14="http://schemas.microsoft.com/office/powerpoint/2010/main" val="20166408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form downloads, you can open it in excel</a:t>
            </a:r>
          </a:p>
        </p:txBody>
      </p:sp>
      <p:sp>
        <p:nvSpPr>
          <p:cNvPr id="4" name="Slide Number Placeholder 3"/>
          <p:cNvSpPr>
            <a:spLocks noGrp="1"/>
          </p:cNvSpPr>
          <p:nvPr>
            <p:ph type="sldNum" sz="quarter" idx="5"/>
          </p:nvPr>
        </p:nvSpPr>
        <p:spPr/>
        <p:txBody>
          <a:bodyPr/>
          <a:lstStyle/>
          <a:p>
            <a:fld id="{912F452B-08A2-44D3-87AE-ADB4642053EE}" type="slidenum">
              <a:rPr lang="en-US" smtClean="0"/>
              <a:t>59</a:t>
            </a:fld>
            <a:endParaRPr lang="en-US"/>
          </a:p>
        </p:txBody>
      </p:sp>
    </p:spTree>
    <p:extLst>
      <p:ext uri="{BB962C8B-B14F-4D97-AF65-F5344CB8AC3E}">
        <p14:creationId xmlns:p14="http://schemas.microsoft.com/office/powerpoint/2010/main" val="36098761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A will automatically calculate after you input information in the parts below.  So, you DO NOT want to touch Part A.  Skip it and move down to part B.</a:t>
            </a:r>
          </a:p>
        </p:txBody>
      </p:sp>
      <p:sp>
        <p:nvSpPr>
          <p:cNvPr id="4" name="Slide Number Placeholder 3"/>
          <p:cNvSpPr>
            <a:spLocks noGrp="1"/>
          </p:cNvSpPr>
          <p:nvPr>
            <p:ph type="sldNum" sz="quarter" idx="5"/>
          </p:nvPr>
        </p:nvSpPr>
        <p:spPr/>
        <p:txBody>
          <a:bodyPr/>
          <a:lstStyle/>
          <a:p>
            <a:fld id="{912F452B-08A2-44D3-87AE-ADB4642053EE}" type="slidenum">
              <a:rPr lang="en-US" smtClean="0"/>
              <a:t>60</a:t>
            </a:fld>
            <a:endParaRPr lang="en-US"/>
          </a:p>
        </p:txBody>
      </p:sp>
    </p:spTree>
    <p:extLst>
      <p:ext uri="{BB962C8B-B14F-4D97-AF65-F5344CB8AC3E}">
        <p14:creationId xmlns:p14="http://schemas.microsoft.com/office/powerpoint/2010/main" val="37540155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A will automatically calculate after you input information in the parts below.  So, you DO NOT want to touch Part A.  Skip it and move down to part B.</a:t>
            </a:r>
          </a:p>
        </p:txBody>
      </p:sp>
      <p:sp>
        <p:nvSpPr>
          <p:cNvPr id="4" name="Slide Number Placeholder 3"/>
          <p:cNvSpPr>
            <a:spLocks noGrp="1"/>
          </p:cNvSpPr>
          <p:nvPr>
            <p:ph type="sldNum" sz="quarter" idx="5"/>
          </p:nvPr>
        </p:nvSpPr>
        <p:spPr/>
        <p:txBody>
          <a:bodyPr/>
          <a:lstStyle/>
          <a:p>
            <a:fld id="{912F452B-08A2-44D3-87AE-ADB4642053EE}" type="slidenum">
              <a:rPr lang="en-US" smtClean="0"/>
              <a:t>61</a:t>
            </a:fld>
            <a:endParaRPr lang="en-US"/>
          </a:p>
        </p:txBody>
      </p:sp>
    </p:spTree>
    <p:extLst>
      <p:ext uri="{BB962C8B-B14F-4D97-AF65-F5344CB8AC3E}">
        <p14:creationId xmlns:p14="http://schemas.microsoft.com/office/powerpoint/2010/main" val="16049060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Part B.  You’ll want to go ahead and fill this in.</a:t>
            </a:r>
          </a:p>
        </p:txBody>
      </p:sp>
      <p:sp>
        <p:nvSpPr>
          <p:cNvPr id="4" name="Slide Number Placeholder 3"/>
          <p:cNvSpPr>
            <a:spLocks noGrp="1"/>
          </p:cNvSpPr>
          <p:nvPr>
            <p:ph type="sldNum" sz="quarter" idx="5"/>
          </p:nvPr>
        </p:nvSpPr>
        <p:spPr/>
        <p:txBody>
          <a:bodyPr/>
          <a:lstStyle/>
          <a:p>
            <a:fld id="{912F452B-08A2-44D3-87AE-ADB4642053EE}" type="slidenum">
              <a:rPr lang="en-US" smtClean="0"/>
              <a:t>62</a:t>
            </a:fld>
            <a:endParaRPr lang="en-US"/>
          </a:p>
        </p:txBody>
      </p:sp>
    </p:spTree>
    <p:extLst>
      <p:ext uri="{BB962C8B-B14F-4D97-AF65-F5344CB8AC3E}">
        <p14:creationId xmlns:p14="http://schemas.microsoft.com/office/powerpoint/2010/main" val="34115262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once it is filled in, if you scroll back up….</a:t>
            </a:r>
          </a:p>
        </p:txBody>
      </p:sp>
      <p:sp>
        <p:nvSpPr>
          <p:cNvPr id="4" name="Slide Number Placeholder 3"/>
          <p:cNvSpPr>
            <a:spLocks noGrp="1"/>
          </p:cNvSpPr>
          <p:nvPr>
            <p:ph type="sldNum" sz="quarter" idx="5"/>
          </p:nvPr>
        </p:nvSpPr>
        <p:spPr/>
        <p:txBody>
          <a:bodyPr/>
          <a:lstStyle/>
          <a:p>
            <a:fld id="{912F452B-08A2-44D3-87AE-ADB4642053EE}" type="slidenum">
              <a:rPr lang="en-US" smtClean="0"/>
              <a:t>63</a:t>
            </a:fld>
            <a:endParaRPr lang="en-US"/>
          </a:p>
        </p:txBody>
      </p:sp>
    </p:spTree>
    <p:extLst>
      <p:ext uri="{BB962C8B-B14F-4D97-AF65-F5344CB8AC3E}">
        <p14:creationId xmlns:p14="http://schemas.microsoft.com/office/powerpoint/2010/main" val="2492416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will calculate.  Obviously I didn’t fill out the match portion of the form, but you get the point.  Make sure to save your work as you go.  Once you are done, save it one last time, then go back to the application portal.</a:t>
            </a:r>
          </a:p>
        </p:txBody>
      </p:sp>
      <p:sp>
        <p:nvSpPr>
          <p:cNvPr id="4" name="Slide Number Placeholder 3"/>
          <p:cNvSpPr>
            <a:spLocks noGrp="1"/>
          </p:cNvSpPr>
          <p:nvPr>
            <p:ph type="sldNum" sz="quarter" idx="5"/>
          </p:nvPr>
        </p:nvSpPr>
        <p:spPr/>
        <p:txBody>
          <a:bodyPr/>
          <a:lstStyle/>
          <a:p>
            <a:fld id="{912F452B-08A2-44D3-87AE-ADB4642053EE}" type="slidenum">
              <a:rPr lang="en-US" smtClean="0"/>
              <a:t>64</a:t>
            </a:fld>
            <a:endParaRPr lang="en-US"/>
          </a:p>
        </p:txBody>
      </p:sp>
    </p:spTree>
    <p:extLst>
      <p:ext uri="{BB962C8B-B14F-4D97-AF65-F5344CB8AC3E}">
        <p14:creationId xmlns:p14="http://schemas.microsoft.com/office/powerpoint/2010/main" val="14966992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“select a file”</a:t>
            </a:r>
          </a:p>
        </p:txBody>
      </p:sp>
      <p:sp>
        <p:nvSpPr>
          <p:cNvPr id="4" name="Slide Number Placeholder 3"/>
          <p:cNvSpPr>
            <a:spLocks noGrp="1"/>
          </p:cNvSpPr>
          <p:nvPr>
            <p:ph type="sldNum" sz="quarter" idx="5"/>
          </p:nvPr>
        </p:nvSpPr>
        <p:spPr/>
        <p:txBody>
          <a:bodyPr/>
          <a:lstStyle/>
          <a:p>
            <a:fld id="{912F452B-08A2-44D3-87AE-ADB4642053EE}" type="slidenum">
              <a:rPr lang="en-US" smtClean="0"/>
              <a:t>65</a:t>
            </a:fld>
            <a:endParaRPr lang="en-US"/>
          </a:p>
        </p:txBody>
      </p:sp>
    </p:spTree>
    <p:extLst>
      <p:ext uri="{BB962C8B-B14F-4D97-AF65-F5344CB8AC3E}">
        <p14:creationId xmlns:p14="http://schemas.microsoft.com/office/powerpoint/2010/main" val="32477038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add your file.  Once it is here, you are all set.</a:t>
            </a:r>
          </a:p>
        </p:txBody>
      </p:sp>
      <p:sp>
        <p:nvSpPr>
          <p:cNvPr id="4" name="Slide Number Placeholder 3"/>
          <p:cNvSpPr>
            <a:spLocks noGrp="1"/>
          </p:cNvSpPr>
          <p:nvPr>
            <p:ph type="sldNum" sz="quarter" idx="5"/>
          </p:nvPr>
        </p:nvSpPr>
        <p:spPr/>
        <p:txBody>
          <a:bodyPr/>
          <a:lstStyle/>
          <a:p>
            <a:fld id="{912F452B-08A2-44D3-87AE-ADB4642053EE}" type="slidenum">
              <a:rPr lang="en-US" smtClean="0"/>
              <a:t>66</a:t>
            </a:fld>
            <a:endParaRPr lang="en-US"/>
          </a:p>
        </p:txBody>
      </p:sp>
    </p:spTree>
    <p:extLst>
      <p:ext uri="{BB962C8B-B14F-4D97-AF65-F5344CB8AC3E}">
        <p14:creationId xmlns:p14="http://schemas.microsoft.com/office/powerpoint/2010/main" val="28734071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2 is very similar, but this would be if you wanted to fill out the form through Google Sheets</a:t>
            </a:r>
          </a:p>
        </p:txBody>
      </p:sp>
      <p:sp>
        <p:nvSpPr>
          <p:cNvPr id="4" name="Slide Number Placeholder 3"/>
          <p:cNvSpPr>
            <a:spLocks noGrp="1"/>
          </p:cNvSpPr>
          <p:nvPr>
            <p:ph type="sldNum" sz="quarter" idx="5"/>
          </p:nvPr>
        </p:nvSpPr>
        <p:spPr/>
        <p:txBody>
          <a:bodyPr/>
          <a:lstStyle/>
          <a:p>
            <a:fld id="{912F452B-08A2-44D3-87AE-ADB4642053EE}" type="slidenum">
              <a:rPr lang="en-US" smtClean="0"/>
              <a:t>67</a:t>
            </a:fld>
            <a:endParaRPr lang="en-US"/>
          </a:p>
        </p:txBody>
      </p:sp>
    </p:spTree>
    <p:extLst>
      <p:ext uri="{BB962C8B-B14F-4D97-AF65-F5344CB8AC3E}">
        <p14:creationId xmlns:p14="http://schemas.microsoft.com/office/powerpoint/2010/main" val="21222331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once again we are starting from the Budget area of the form.  You’ll want to click on the form.</a:t>
            </a:r>
          </a:p>
        </p:txBody>
      </p:sp>
      <p:sp>
        <p:nvSpPr>
          <p:cNvPr id="4" name="Slide Number Placeholder 3"/>
          <p:cNvSpPr>
            <a:spLocks noGrp="1"/>
          </p:cNvSpPr>
          <p:nvPr>
            <p:ph type="sldNum" sz="quarter" idx="5"/>
          </p:nvPr>
        </p:nvSpPr>
        <p:spPr/>
        <p:txBody>
          <a:bodyPr/>
          <a:lstStyle/>
          <a:p>
            <a:fld id="{912F452B-08A2-44D3-87AE-ADB4642053EE}" type="slidenum">
              <a:rPr lang="en-US" smtClean="0"/>
              <a:t>68</a:t>
            </a:fld>
            <a:endParaRPr lang="en-US"/>
          </a:p>
        </p:txBody>
      </p:sp>
    </p:spTree>
    <p:extLst>
      <p:ext uri="{BB962C8B-B14F-4D97-AF65-F5344CB8AC3E}">
        <p14:creationId xmlns:p14="http://schemas.microsoft.com/office/powerpoint/2010/main" val="7683212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screen should pop up.  And this is google sheets.  But, we made this form “view only”, so you won’t be able to edit it unless you make a copy.  To make your own version of this form and fill it in, you want to make a copy of it.  To do this, you’re going to go to “File”…</a:t>
            </a:r>
          </a:p>
        </p:txBody>
      </p:sp>
      <p:sp>
        <p:nvSpPr>
          <p:cNvPr id="4" name="Slide Number Placeholder 3"/>
          <p:cNvSpPr>
            <a:spLocks noGrp="1"/>
          </p:cNvSpPr>
          <p:nvPr>
            <p:ph type="sldNum" sz="quarter" idx="5"/>
          </p:nvPr>
        </p:nvSpPr>
        <p:spPr/>
        <p:txBody>
          <a:bodyPr/>
          <a:lstStyle/>
          <a:p>
            <a:fld id="{912F452B-08A2-44D3-87AE-ADB4642053EE}" type="slidenum">
              <a:rPr lang="en-US" smtClean="0"/>
              <a:t>69</a:t>
            </a:fld>
            <a:endParaRPr lang="en-US"/>
          </a:p>
        </p:txBody>
      </p:sp>
    </p:spTree>
    <p:extLst>
      <p:ext uri="{BB962C8B-B14F-4D97-AF65-F5344CB8AC3E}">
        <p14:creationId xmlns:p14="http://schemas.microsoft.com/office/powerpoint/2010/main" val="3430623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“Make a copy”</a:t>
            </a:r>
          </a:p>
        </p:txBody>
      </p:sp>
      <p:sp>
        <p:nvSpPr>
          <p:cNvPr id="4" name="Slide Number Placeholder 3"/>
          <p:cNvSpPr>
            <a:spLocks noGrp="1"/>
          </p:cNvSpPr>
          <p:nvPr>
            <p:ph type="sldNum" sz="quarter" idx="5"/>
          </p:nvPr>
        </p:nvSpPr>
        <p:spPr/>
        <p:txBody>
          <a:bodyPr/>
          <a:lstStyle/>
          <a:p>
            <a:fld id="{912F452B-08A2-44D3-87AE-ADB4642053EE}" type="slidenum">
              <a:rPr lang="en-US" smtClean="0"/>
              <a:t>70</a:t>
            </a:fld>
            <a:endParaRPr lang="en-US"/>
          </a:p>
        </p:txBody>
      </p:sp>
    </p:spTree>
    <p:extLst>
      <p:ext uri="{BB962C8B-B14F-4D97-AF65-F5344CB8AC3E}">
        <p14:creationId xmlns:p14="http://schemas.microsoft.com/office/powerpoint/2010/main" val="41529694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this screen will pop up. Go ahead and name the document however you like –</a:t>
            </a:r>
          </a:p>
        </p:txBody>
      </p:sp>
      <p:sp>
        <p:nvSpPr>
          <p:cNvPr id="4" name="Slide Number Placeholder 3"/>
          <p:cNvSpPr>
            <a:spLocks noGrp="1"/>
          </p:cNvSpPr>
          <p:nvPr>
            <p:ph type="sldNum" sz="quarter" idx="5"/>
          </p:nvPr>
        </p:nvSpPr>
        <p:spPr/>
        <p:txBody>
          <a:bodyPr/>
          <a:lstStyle/>
          <a:p>
            <a:fld id="{912F452B-08A2-44D3-87AE-ADB4642053EE}" type="slidenum">
              <a:rPr lang="en-US" smtClean="0"/>
              <a:t>71</a:t>
            </a:fld>
            <a:endParaRPr lang="en-US"/>
          </a:p>
        </p:txBody>
      </p:sp>
    </p:spTree>
    <p:extLst>
      <p:ext uri="{BB962C8B-B14F-4D97-AF65-F5344CB8AC3E}">
        <p14:creationId xmlns:p14="http://schemas.microsoft.com/office/powerpoint/2010/main" val="36462943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just going to name it my name.  Then I’m going to click “Make a copy”</a:t>
            </a:r>
          </a:p>
        </p:txBody>
      </p:sp>
      <p:sp>
        <p:nvSpPr>
          <p:cNvPr id="4" name="Slide Number Placeholder 3"/>
          <p:cNvSpPr>
            <a:spLocks noGrp="1"/>
          </p:cNvSpPr>
          <p:nvPr>
            <p:ph type="sldNum" sz="quarter" idx="5"/>
          </p:nvPr>
        </p:nvSpPr>
        <p:spPr/>
        <p:txBody>
          <a:bodyPr/>
          <a:lstStyle/>
          <a:p>
            <a:fld id="{912F452B-08A2-44D3-87AE-ADB4642053EE}" type="slidenum">
              <a:rPr lang="en-US" smtClean="0"/>
              <a:t>72</a:t>
            </a:fld>
            <a:endParaRPr lang="en-US"/>
          </a:p>
        </p:txBody>
      </p:sp>
    </p:spTree>
    <p:extLst>
      <p:ext uri="{BB962C8B-B14F-4D97-AF65-F5344CB8AC3E}">
        <p14:creationId xmlns:p14="http://schemas.microsoft.com/office/powerpoint/2010/main" val="773318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a new tab will open, and you will be able to edit the form and fill in your budget information.</a:t>
            </a:r>
          </a:p>
        </p:txBody>
      </p:sp>
      <p:sp>
        <p:nvSpPr>
          <p:cNvPr id="4" name="Slide Number Placeholder 3"/>
          <p:cNvSpPr>
            <a:spLocks noGrp="1"/>
          </p:cNvSpPr>
          <p:nvPr>
            <p:ph type="sldNum" sz="quarter" idx="5"/>
          </p:nvPr>
        </p:nvSpPr>
        <p:spPr/>
        <p:txBody>
          <a:bodyPr/>
          <a:lstStyle/>
          <a:p>
            <a:fld id="{912F452B-08A2-44D3-87AE-ADB4642053EE}" type="slidenum">
              <a:rPr lang="en-US" smtClean="0"/>
              <a:t>73</a:t>
            </a:fld>
            <a:endParaRPr lang="en-US"/>
          </a:p>
        </p:txBody>
      </p:sp>
    </p:spTree>
    <p:extLst>
      <p:ext uri="{BB962C8B-B14F-4D97-AF65-F5344CB8AC3E}">
        <p14:creationId xmlns:p14="http://schemas.microsoft.com/office/powerpoint/2010/main" val="4933085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not going to go over this part again, but again you don’t want to touch part a as this will automatically calculate when you fill out the other fields.  So go ahead and skip it, and move on to Part B and go through and fill in your information for sections 1 through 8.</a:t>
            </a:r>
          </a:p>
        </p:txBody>
      </p:sp>
      <p:sp>
        <p:nvSpPr>
          <p:cNvPr id="4" name="Slide Number Placeholder 3"/>
          <p:cNvSpPr>
            <a:spLocks noGrp="1"/>
          </p:cNvSpPr>
          <p:nvPr>
            <p:ph type="sldNum" sz="quarter" idx="5"/>
          </p:nvPr>
        </p:nvSpPr>
        <p:spPr/>
        <p:txBody>
          <a:bodyPr/>
          <a:lstStyle/>
          <a:p>
            <a:fld id="{912F452B-08A2-44D3-87AE-ADB4642053EE}" type="slidenum">
              <a:rPr lang="en-US" smtClean="0"/>
              <a:t>74</a:t>
            </a:fld>
            <a:endParaRPr lang="en-US"/>
          </a:p>
        </p:txBody>
      </p:sp>
    </p:spTree>
    <p:extLst>
      <p:ext uri="{BB962C8B-B14F-4D97-AF65-F5344CB8AC3E}">
        <p14:creationId xmlns:p14="http://schemas.microsoft.com/office/powerpoint/2010/main" val="25489301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you’re done, you’ll want to go up to File….</a:t>
            </a:r>
          </a:p>
        </p:txBody>
      </p:sp>
      <p:sp>
        <p:nvSpPr>
          <p:cNvPr id="4" name="Slide Number Placeholder 3"/>
          <p:cNvSpPr>
            <a:spLocks noGrp="1"/>
          </p:cNvSpPr>
          <p:nvPr>
            <p:ph type="sldNum" sz="quarter" idx="5"/>
          </p:nvPr>
        </p:nvSpPr>
        <p:spPr/>
        <p:txBody>
          <a:bodyPr/>
          <a:lstStyle/>
          <a:p>
            <a:fld id="{912F452B-08A2-44D3-87AE-ADB4642053EE}" type="slidenum">
              <a:rPr lang="en-US" smtClean="0"/>
              <a:t>75</a:t>
            </a:fld>
            <a:endParaRPr lang="en-US"/>
          </a:p>
        </p:txBody>
      </p:sp>
    </p:spTree>
    <p:extLst>
      <p:ext uri="{BB962C8B-B14F-4D97-AF65-F5344CB8AC3E}">
        <p14:creationId xmlns:p14="http://schemas.microsoft.com/office/powerpoint/2010/main" val="11122220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“download”, then “Microsoft excel”.  This will save the file to your downloads.  So you can then go back to the grant management portal…</a:t>
            </a:r>
          </a:p>
        </p:txBody>
      </p:sp>
      <p:sp>
        <p:nvSpPr>
          <p:cNvPr id="4" name="Slide Number Placeholder 3"/>
          <p:cNvSpPr>
            <a:spLocks noGrp="1"/>
          </p:cNvSpPr>
          <p:nvPr>
            <p:ph type="sldNum" sz="quarter" idx="5"/>
          </p:nvPr>
        </p:nvSpPr>
        <p:spPr/>
        <p:txBody>
          <a:bodyPr/>
          <a:lstStyle/>
          <a:p>
            <a:fld id="{912F452B-08A2-44D3-87AE-ADB4642053EE}" type="slidenum">
              <a:rPr lang="en-US" smtClean="0"/>
              <a:t>76</a:t>
            </a:fld>
            <a:endParaRPr lang="en-US"/>
          </a:p>
        </p:txBody>
      </p:sp>
    </p:spTree>
    <p:extLst>
      <p:ext uri="{BB962C8B-B14F-4D97-AF65-F5344CB8AC3E}">
        <p14:creationId xmlns:p14="http://schemas.microsoft.com/office/powerpoint/2010/main" val="42773284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“select a file”.  Your file should be saved in your downloads.</a:t>
            </a:r>
          </a:p>
        </p:txBody>
      </p:sp>
      <p:sp>
        <p:nvSpPr>
          <p:cNvPr id="4" name="Slide Number Placeholder 3"/>
          <p:cNvSpPr>
            <a:spLocks noGrp="1"/>
          </p:cNvSpPr>
          <p:nvPr>
            <p:ph type="sldNum" sz="quarter" idx="5"/>
          </p:nvPr>
        </p:nvSpPr>
        <p:spPr/>
        <p:txBody>
          <a:bodyPr/>
          <a:lstStyle/>
          <a:p>
            <a:fld id="{912F452B-08A2-44D3-87AE-ADB4642053EE}" type="slidenum">
              <a:rPr lang="en-US" smtClean="0"/>
              <a:t>77</a:t>
            </a:fld>
            <a:endParaRPr lang="en-US"/>
          </a:p>
        </p:txBody>
      </p:sp>
    </p:spTree>
    <p:extLst>
      <p:ext uri="{BB962C8B-B14F-4D97-AF65-F5344CB8AC3E}">
        <p14:creationId xmlns:p14="http://schemas.microsoft.com/office/powerpoint/2010/main" val="36357108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add your file.  Once it is here, you are all set.</a:t>
            </a:r>
          </a:p>
        </p:txBody>
      </p:sp>
      <p:sp>
        <p:nvSpPr>
          <p:cNvPr id="4" name="Slide Number Placeholder 3"/>
          <p:cNvSpPr>
            <a:spLocks noGrp="1"/>
          </p:cNvSpPr>
          <p:nvPr>
            <p:ph type="sldNum" sz="quarter" idx="5"/>
          </p:nvPr>
        </p:nvSpPr>
        <p:spPr/>
        <p:txBody>
          <a:bodyPr/>
          <a:lstStyle/>
          <a:p>
            <a:fld id="{912F452B-08A2-44D3-87AE-ADB4642053EE}" type="slidenum">
              <a:rPr lang="en-US" smtClean="0"/>
              <a:t>78</a:t>
            </a:fld>
            <a:endParaRPr lang="en-US"/>
          </a:p>
        </p:txBody>
      </p:sp>
    </p:spTree>
    <p:extLst>
      <p:ext uri="{BB962C8B-B14F-4D97-AF65-F5344CB8AC3E}">
        <p14:creationId xmlns:p14="http://schemas.microsoft.com/office/powerpoint/2010/main" val="33068684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2F452B-08A2-44D3-87AE-ADB4642053EE}" type="slidenum">
              <a:rPr lang="en-US" smtClean="0"/>
              <a:t>79</a:t>
            </a:fld>
            <a:endParaRPr lang="en-US"/>
          </a:p>
        </p:txBody>
      </p:sp>
    </p:spTree>
    <p:extLst>
      <p:ext uri="{BB962C8B-B14F-4D97-AF65-F5344CB8AC3E}">
        <p14:creationId xmlns:p14="http://schemas.microsoft.com/office/powerpoint/2010/main" val="37150819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80</a:t>
            </a:fld>
            <a:endParaRPr lang="en-US"/>
          </a:p>
        </p:txBody>
      </p:sp>
    </p:spTree>
    <p:extLst>
      <p:ext uri="{BB962C8B-B14F-4D97-AF65-F5344CB8AC3E}">
        <p14:creationId xmlns:p14="http://schemas.microsoft.com/office/powerpoint/2010/main" val="42697191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81</a:t>
            </a:fld>
            <a:endParaRPr lang="en-US"/>
          </a:p>
        </p:txBody>
      </p:sp>
    </p:spTree>
    <p:extLst>
      <p:ext uri="{BB962C8B-B14F-4D97-AF65-F5344CB8AC3E}">
        <p14:creationId xmlns:p14="http://schemas.microsoft.com/office/powerpoint/2010/main" val="39431970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82</a:t>
            </a:fld>
            <a:endParaRPr lang="en-US"/>
          </a:p>
        </p:txBody>
      </p:sp>
    </p:spTree>
    <p:extLst>
      <p:ext uri="{BB962C8B-B14F-4D97-AF65-F5344CB8AC3E}">
        <p14:creationId xmlns:p14="http://schemas.microsoft.com/office/powerpoint/2010/main" val="32606356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83</a:t>
            </a:fld>
            <a:endParaRPr lang="en-US"/>
          </a:p>
        </p:txBody>
      </p:sp>
    </p:spTree>
    <p:extLst>
      <p:ext uri="{BB962C8B-B14F-4D97-AF65-F5344CB8AC3E}">
        <p14:creationId xmlns:p14="http://schemas.microsoft.com/office/powerpoint/2010/main" val="10779771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84</a:t>
            </a:fld>
            <a:endParaRPr lang="en-US"/>
          </a:p>
        </p:txBody>
      </p:sp>
    </p:spTree>
    <p:extLst>
      <p:ext uri="{BB962C8B-B14F-4D97-AF65-F5344CB8AC3E}">
        <p14:creationId xmlns:p14="http://schemas.microsoft.com/office/powerpoint/2010/main" val="18783383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85</a:t>
            </a:fld>
            <a:endParaRPr lang="en-US"/>
          </a:p>
        </p:txBody>
      </p:sp>
    </p:spTree>
    <p:extLst>
      <p:ext uri="{BB962C8B-B14F-4D97-AF65-F5344CB8AC3E}">
        <p14:creationId xmlns:p14="http://schemas.microsoft.com/office/powerpoint/2010/main" val="31503964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86</a:t>
            </a:fld>
            <a:endParaRPr lang="en-US"/>
          </a:p>
        </p:txBody>
      </p:sp>
    </p:spTree>
    <p:extLst>
      <p:ext uri="{BB962C8B-B14F-4D97-AF65-F5344CB8AC3E}">
        <p14:creationId xmlns:p14="http://schemas.microsoft.com/office/powerpoint/2010/main" val="13585421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87</a:t>
            </a:fld>
            <a:endParaRPr lang="en-US"/>
          </a:p>
        </p:txBody>
      </p:sp>
    </p:spTree>
    <p:extLst>
      <p:ext uri="{BB962C8B-B14F-4D97-AF65-F5344CB8AC3E}">
        <p14:creationId xmlns:p14="http://schemas.microsoft.com/office/powerpoint/2010/main" val="34501428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88</a:t>
            </a:fld>
            <a:endParaRPr lang="en-US"/>
          </a:p>
        </p:txBody>
      </p:sp>
    </p:spTree>
    <p:extLst>
      <p:ext uri="{BB962C8B-B14F-4D97-AF65-F5344CB8AC3E}">
        <p14:creationId xmlns:p14="http://schemas.microsoft.com/office/powerpoint/2010/main" val="6063429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89</a:t>
            </a:fld>
            <a:endParaRPr lang="en-US"/>
          </a:p>
        </p:txBody>
      </p:sp>
    </p:spTree>
    <p:extLst>
      <p:ext uri="{BB962C8B-B14F-4D97-AF65-F5344CB8AC3E}">
        <p14:creationId xmlns:p14="http://schemas.microsoft.com/office/powerpoint/2010/main" val="5856358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let’s go over submitting your application…</a:t>
            </a:r>
          </a:p>
        </p:txBody>
      </p:sp>
      <p:sp>
        <p:nvSpPr>
          <p:cNvPr id="4" name="Slide Number Placeholder 3"/>
          <p:cNvSpPr>
            <a:spLocks noGrp="1"/>
          </p:cNvSpPr>
          <p:nvPr>
            <p:ph type="sldNum" sz="quarter" idx="5"/>
          </p:nvPr>
        </p:nvSpPr>
        <p:spPr/>
        <p:txBody>
          <a:bodyPr/>
          <a:lstStyle/>
          <a:p>
            <a:fld id="{912F452B-08A2-44D3-87AE-ADB4642053EE}" type="slidenum">
              <a:rPr lang="en-US" smtClean="0"/>
              <a:t>90</a:t>
            </a:fld>
            <a:endParaRPr lang="en-US"/>
          </a:p>
        </p:txBody>
      </p:sp>
    </p:spTree>
    <p:extLst>
      <p:ext uri="{BB962C8B-B14F-4D97-AF65-F5344CB8AC3E}">
        <p14:creationId xmlns:p14="http://schemas.microsoft.com/office/powerpoint/2010/main" val="14420088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ahead and click “mark complete”</a:t>
            </a:r>
          </a:p>
        </p:txBody>
      </p:sp>
      <p:sp>
        <p:nvSpPr>
          <p:cNvPr id="4" name="Slide Number Placeholder 3"/>
          <p:cNvSpPr>
            <a:spLocks noGrp="1"/>
          </p:cNvSpPr>
          <p:nvPr>
            <p:ph type="sldNum" sz="quarter" idx="5"/>
          </p:nvPr>
        </p:nvSpPr>
        <p:spPr/>
        <p:txBody>
          <a:bodyPr/>
          <a:lstStyle/>
          <a:p>
            <a:fld id="{912F452B-08A2-44D3-87AE-ADB4642053EE}" type="slidenum">
              <a:rPr lang="en-US" smtClean="0"/>
              <a:t>91</a:t>
            </a:fld>
            <a:endParaRPr lang="en-US"/>
          </a:p>
        </p:txBody>
      </p:sp>
    </p:spTree>
    <p:extLst>
      <p:ext uri="{BB962C8B-B14F-4D97-AF65-F5344CB8AC3E}">
        <p14:creationId xmlns:p14="http://schemas.microsoft.com/office/powerpoint/2010/main" val="27848796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submission, you will be taken back to the application intake page.  But if you scroll down…</a:t>
            </a:r>
          </a:p>
        </p:txBody>
      </p:sp>
      <p:sp>
        <p:nvSpPr>
          <p:cNvPr id="4" name="Slide Number Placeholder 3"/>
          <p:cNvSpPr>
            <a:spLocks noGrp="1"/>
          </p:cNvSpPr>
          <p:nvPr>
            <p:ph type="sldNum" sz="quarter" idx="5"/>
          </p:nvPr>
        </p:nvSpPr>
        <p:spPr/>
        <p:txBody>
          <a:bodyPr/>
          <a:lstStyle/>
          <a:p>
            <a:fld id="{912F452B-08A2-44D3-87AE-ADB4642053EE}" type="slidenum">
              <a:rPr lang="en-US" smtClean="0"/>
              <a:t>92</a:t>
            </a:fld>
            <a:endParaRPr lang="en-US"/>
          </a:p>
        </p:txBody>
      </p:sp>
    </p:spTree>
    <p:extLst>
      <p:ext uri="{BB962C8B-B14F-4D97-AF65-F5344CB8AC3E}">
        <p14:creationId xmlns:p14="http://schemas.microsoft.com/office/powerpoint/2010/main" val="471619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notice this now says complete</a:t>
            </a:r>
          </a:p>
        </p:txBody>
      </p:sp>
      <p:sp>
        <p:nvSpPr>
          <p:cNvPr id="4" name="Slide Number Placeholder 3"/>
          <p:cNvSpPr>
            <a:spLocks noGrp="1"/>
          </p:cNvSpPr>
          <p:nvPr>
            <p:ph type="sldNum" sz="quarter" idx="5"/>
          </p:nvPr>
        </p:nvSpPr>
        <p:spPr/>
        <p:txBody>
          <a:bodyPr/>
          <a:lstStyle/>
          <a:p>
            <a:fld id="{912F452B-08A2-44D3-87AE-ADB4642053EE}" type="slidenum">
              <a:rPr lang="en-US" smtClean="0"/>
              <a:t>93</a:t>
            </a:fld>
            <a:endParaRPr lang="en-US"/>
          </a:p>
        </p:txBody>
      </p:sp>
    </p:spTree>
    <p:extLst>
      <p:ext uri="{BB962C8B-B14F-4D97-AF65-F5344CB8AC3E}">
        <p14:creationId xmlns:p14="http://schemas.microsoft.com/office/powerpoint/2010/main" val="420617308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make changes to the application, you can by clicking “edit”</a:t>
            </a:r>
          </a:p>
        </p:txBody>
      </p:sp>
      <p:sp>
        <p:nvSpPr>
          <p:cNvPr id="4" name="Slide Number Placeholder 3"/>
          <p:cNvSpPr>
            <a:spLocks noGrp="1"/>
          </p:cNvSpPr>
          <p:nvPr>
            <p:ph type="sldNum" sz="quarter" idx="5"/>
          </p:nvPr>
        </p:nvSpPr>
        <p:spPr/>
        <p:txBody>
          <a:bodyPr/>
          <a:lstStyle/>
          <a:p>
            <a:fld id="{912F452B-08A2-44D3-87AE-ADB4642053EE}" type="slidenum">
              <a:rPr lang="en-US" smtClean="0"/>
              <a:t>94</a:t>
            </a:fld>
            <a:endParaRPr lang="en-US"/>
          </a:p>
        </p:txBody>
      </p:sp>
    </p:spTree>
    <p:extLst>
      <p:ext uri="{BB962C8B-B14F-4D97-AF65-F5344CB8AC3E}">
        <p14:creationId xmlns:p14="http://schemas.microsoft.com/office/powerpoint/2010/main" val="7003244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application will open up like it always does.  Just make sure that if you do make changes, you save them and then, eventually, submit the changes.</a:t>
            </a:r>
          </a:p>
        </p:txBody>
      </p:sp>
      <p:sp>
        <p:nvSpPr>
          <p:cNvPr id="4" name="Slide Number Placeholder 3"/>
          <p:cNvSpPr>
            <a:spLocks noGrp="1"/>
          </p:cNvSpPr>
          <p:nvPr>
            <p:ph type="sldNum" sz="quarter" idx="5"/>
          </p:nvPr>
        </p:nvSpPr>
        <p:spPr/>
        <p:txBody>
          <a:bodyPr/>
          <a:lstStyle/>
          <a:p>
            <a:fld id="{912F452B-08A2-44D3-87AE-ADB4642053EE}" type="slidenum">
              <a:rPr lang="en-US" smtClean="0"/>
              <a:t>95</a:t>
            </a:fld>
            <a:endParaRPr lang="en-US"/>
          </a:p>
        </p:txBody>
      </p:sp>
    </p:spTree>
    <p:extLst>
      <p:ext uri="{BB962C8B-B14F-4D97-AF65-F5344CB8AC3E}">
        <p14:creationId xmlns:p14="http://schemas.microsoft.com/office/powerpoint/2010/main" val="25121266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let’s go over communication from the CJCC…</a:t>
            </a:r>
          </a:p>
        </p:txBody>
      </p:sp>
      <p:sp>
        <p:nvSpPr>
          <p:cNvPr id="4" name="Slide Number Placeholder 3"/>
          <p:cNvSpPr>
            <a:spLocks noGrp="1"/>
          </p:cNvSpPr>
          <p:nvPr>
            <p:ph type="sldNum" sz="quarter" idx="5"/>
          </p:nvPr>
        </p:nvSpPr>
        <p:spPr/>
        <p:txBody>
          <a:bodyPr/>
          <a:lstStyle/>
          <a:p>
            <a:fld id="{912F452B-08A2-44D3-87AE-ADB4642053EE}" type="slidenum">
              <a:rPr lang="en-US" smtClean="0"/>
              <a:t>96</a:t>
            </a:fld>
            <a:endParaRPr lang="en-US"/>
          </a:p>
        </p:txBody>
      </p:sp>
    </p:spTree>
    <p:extLst>
      <p:ext uri="{BB962C8B-B14F-4D97-AF65-F5344CB8AC3E}">
        <p14:creationId xmlns:p14="http://schemas.microsoft.com/office/powerpoint/2010/main" val="42861241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CJCC staff opens your application to review it, you will receive this email as confirmation.  If you go back into the grant portal…</a:t>
            </a:r>
          </a:p>
        </p:txBody>
      </p:sp>
      <p:sp>
        <p:nvSpPr>
          <p:cNvPr id="4" name="Slide Number Placeholder 3"/>
          <p:cNvSpPr>
            <a:spLocks noGrp="1"/>
          </p:cNvSpPr>
          <p:nvPr>
            <p:ph type="sldNum" sz="quarter" idx="5"/>
          </p:nvPr>
        </p:nvSpPr>
        <p:spPr/>
        <p:txBody>
          <a:bodyPr/>
          <a:lstStyle/>
          <a:p>
            <a:fld id="{912F452B-08A2-44D3-87AE-ADB4642053EE}" type="slidenum">
              <a:rPr lang="en-US" smtClean="0"/>
              <a:t>97</a:t>
            </a:fld>
            <a:endParaRPr lang="en-US"/>
          </a:p>
        </p:txBody>
      </p:sp>
    </p:spTree>
    <p:extLst>
      <p:ext uri="{BB962C8B-B14F-4D97-AF65-F5344CB8AC3E}">
        <p14:creationId xmlns:p14="http://schemas.microsoft.com/office/powerpoint/2010/main" val="34590644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see the status of your application has changed.  Now, your application will be “under review”.</a:t>
            </a:r>
          </a:p>
        </p:txBody>
      </p:sp>
      <p:sp>
        <p:nvSpPr>
          <p:cNvPr id="4" name="Slide Number Placeholder 3"/>
          <p:cNvSpPr>
            <a:spLocks noGrp="1"/>
          </p:cNvSpPr>
          <p:nvPr>
            <p:ph type="sldNum" sz="quarter" idx="5"/>
          </p:nvPr>
        </p:nvSpPr>
        <p:spPr/>
        <p:txBody>
          <a:bodyPr/>
          <a:lstStyle/>
          <a:p>
            <a:fld id="{912F452B-08A2-44D3-87AE-ADB4642053EE}" type="slidenum">
              <a:rPr lang="en-US" smtClean="0"/>
              <a:t>98</a:t>
            </a:fld>
            <a:endParaRPr lang="en-US"/>
          </a:p>
        </p:txBody>
      </p:sp>
    </p:spTree>
    <p:extLst>
      <p:ext uri="{BB962C8B-B14F-4D97-AF65-F5344CB8AC3E}">
        <p14:creationId xmlns:p14="http://schemas.microsoft.com/office/powerpoint/2010/main" val="13609255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our staff review, there may be mistakes that need to be fixed.  We will communicate this to you via email, and that email will look like this.  In this email, the CJCC asked for me to make some changes to my application.  Where this red box is, this is where you will get specific feedback to your application.  So this feedback says “please change fields from “a” to Project Director information.  So I’m just going to click on the link here to go to the submission portal…</a:t>
            </a:r>
          </a:p>
        </p:txBody>
      </p:sp>
      <p:sp>
        <p:nvSpPr>
          <p:cNvPr id="4" name="Slide Number Placeholder 3"/>
          <p:cNvSpPr>
            <a:spLocks noGrp="1"/>
          </p:cNvSpPr>
          <p:nvPr>
            <p:ph type="sldNum" sz="quarter" idx="5"/>
          </p:nvPr>
        </p:nvSpPr>
        <p:spPr/>
        <p:txBody>
          <a:bodyPr/>
          <a:lstStyle/>
          <a:p>
            <a:fld id="{912F452B-08A2-44D3-87AE-ADB4642053EE}" type="slidenum">
              <a:rPr lang="en-US" smtClean="0"/>
              <a:t>99</a:t>
            </a:fld>
            <a:endParaRPr lang="en-US"/>
          </a:p>
        </p:txBody>
      </p:sp>
    </p:spTree>
    <p:extLst>
      <p:ext uri="{BB962C8B-B14F-4D97-AF65-F5344CB8AC3E}">
        <p14:creationId xmlns:p14="http://schemas.microsoft.com/office/powerpoint/2010/main" val="34881389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see that instead of saying “under review” your application says “application intake”.  Let’s click on that.</a:t>
            </a:r>
          </a:p>
        </p:txBody>
      </p:sp>
      <p:sp>
        <p:nvSpPr>
          <p:cNvPr id="4" name="Slide Number Placeholder 3"/>
          <p:cNvSpPr>
            <a:spLocks noGrp="1"/>
          </p:cNvSpPr>
          <p:nvPr>
            <p:ph type="sldNum" sz="quarter" idx="5"/>
          </p:nvPr>
        </p:nvSpPr>
        <p:spPr/>
        <p:txBody>
          <a:bodyPr/>
          <a:lstStyle/>
          <a:p>
            <a:fld id="{912F452B-08A2-44D3-87AE-ADB4642053EE}" type="slidenum">
              <a:rPr lang="en-US" smtClean="0"/>
              <a:t>100</a:t>
            </a:fld>
            <a:endParaRPr lang="en-US"/>
          </a:p>
        </p:txBody>
      </p:sp>
    </p:spTree>
    <p:extLst>
      <p:ext uri="{BB962C8B-B14F-4D97-AF65-F5344CB8AC3E}">
        <p14:creationId xmlns:p14="http://schemas.microsoft.com/office/powerpoint/2010/main" val="8728134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going to take us here.  You will notice, when we scroll down, that it says “complete”.  This makes sense, because we did complete the application.  But – we want to make the changes the CJCC requested. So let’s click edit.</a:t>
            </a:r>
          </a:p>
        </p:txBody>
      </p:sp>
      <p:sp>
        <p:nvSpPr>
          <p:cNvPr id="4" name="Slide Number Placeholder 3"/>
          <p:cNvSpPr>
            <a:spLocks noGrp="1"/>
          </p:cNvSpPr>
          <p:nvPr>
            <p:ph type="sldNum" sz="quarter" idx="5"/>
          </p:nvPr>
        </p:nvSpPr>
        <p:spPr/>
        <p:txBody>
          <a:bodyPr/>
          <a:lstStyle/>
          <a:p>
            <a:fld id="{912F452B-08A2-44D3-87AE-ADB4642053EE}" type="slidenum">
              <a:rPr lang="en-US" smtClean="0"/>
              <a:t>101</a:t>
            </a:fld>
            <a:endParaRPr lang="en-US"/>
          </a:p>
        </p:txBody>
      </p:sp>
    </p:spTree>
    <p:extLst>
      <p:ext uri="{BB962C8B-B14F-4D97-AF65-F5344CB8AC3E}">
        <p14:creationId xmlns:p14="http://schemas.microsoft.com/office/powerpoint/2010/main" val="142068854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us into the application again.  Now, in the email it said to change fields from “a” to Project Director information.  So I’m going to scroll to Project Director information…</a:t>
            </a:r>
          </a:p>
        </p:txBody>
      </p:sp>
      <p:sp>
        <p:nvSpPr>
          <p:cNvPr id="4" name="Slide Number Placeholder 3"/>
          <p:cNvSpPr>
            <a:spLocks noGrp="1"/>
          </p:cNvSpPr>
          <p:nvPr>
            <p:ph type="sldNum" sz="quarter" idx="5"/>
          </p:nvPr>
        </p:nvSpPr>
        <p:spPr/>
        <p:txBody>
          <a:bodyPr/>
          <a:lstStyle/>
          <a:p>
            <a:fld id="{912F452B-08A2-44D3-87AE-ADB4642053EE}" type="slidenum">
              <a:rPr lang="en-US" smtClean="0"/>
              <a:t>102</a:t>
            </a:fld>
            <a:endParaRPr lang="en-US"/>
          </a:p>
        </p:txBody>
      </p:sp>
    </p:spTree>
    <p:extLst>
      <p:ext uri="{BB962C8B-B14F-4D97-AF65-F5344CB8AC3E}">
        <p14:creationId xmlns:p14="http://schemas.microsoft.com/office/powerpoint/2010/main" val="221693558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sure enough, I didn’t submit information for my project director, every field says a.  So let me fix this….</a:t>
            </a:r>
            <a:endParaRPr lang="en-US" dirty="0"/>
          </a:p>
        </p:txBody>
      </p:sp>
      <p:sp>
        <p:nvSpPr>
          <p:cNvPr id="4" name="Slide Number Placeholder 3"/>
          <p:cNvSpPr>
            <a:spLocks noGrp="1"/>
          </p:cNvSpPr>
          <p:nvPr>
            <p:ph type="sldNum" sz="quarter" idx="5"/>
          </p:nvPr>
        </p:nvSpPr>
        <p:spPr/>
        <p:txBody>
          <a:bodyPr/>
          <a:lstStyle/>
          <a:p>
            <a:fld id="{912F452B-08A2-44D3-87AE-ADB4642053EE}" type="slidenum">
              <a:rPr lang="en-US" smtClean="0"/>
              <a:t>103</a:t>
            </a:fld>
            <a:endParaRPr lang="en-US"/>
          </a:p>
        </p:txBody>
      </p:sp>
    </p:spTree>
    <p:extLst>
      <p:ext uri="{BB962C8B-B14F-4D97-AF65-F5344CB8AC3E}">
        <p14:creationId xmlns:p14="http://schemas.microsoft.com/office/powerpoint/2010/main" val="24819758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I have made these corrections, I’m going to scroll all the way down...</a:t>
            </a:r>
          </a:p>
        </p:txBody>
      </p:sp>
      <p:sp>
        <p:nvSpPr>
          <p:cNvPr id="4" name="Slide Number Placeholder 3"/>
          <p:cNvSpPr>
            <a:spLocks noGrp="1"/>
          </p:cNvSpPr>
          <p:nvPr>
            <p:ph type="sldNum" sz="quarter" idx="5"/>
          </p:nvPr>
        </p:nvSpPr>
        <p:spPr/>
        <p:txBody>
          <a:bodyPr/>
          <a:lstStyle/>
          <a:p>
            <a:fld id="{912F452B-08A2-44D3-87AE-ADB4642053EE}" type="slidenum">
              <a:rPr lang="en-US" smtClean="0"/>
              <a:t>104</a:t>
            </a:fld>
            <a:endParaRPr lang="en-US"/>
          </a:p>
        </p:txBody>
      </p:sp>
    </p:spTree>
    <p:extLst>
      <p:ext uri="{BB962C8B-B14F-4D97-AF65-F5344CB8AC3E}">
        <p14:creationId xmlns:p14="http://schemas.microsoft.com/office/powerpoint/2010/main" val="97423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click on save changes</a:t>
            </a:r>
          </a:p>
        </p:txBody>
      </p:sp>
      <p:sp>
        <p:nvSpPr>
          <p:cNvPr id="4" name="Slide Number Placeholder 3"/>
          <p:cNvSpPr>
            <a:spLocks noGrp="1"/>
          </p:cNvSpPr>
          <p:nvPr>
            <p:ph type="sldNum" sz="quarter" idx="5"/>
          </p:nvPr>
        </p:nvSpPr>
        <p:spPr/>
        <p:txBody>
          <a:bodyPr/>
          <a:lstStyle/>
          <a:p>
            <a:fld id="{912F452B-08A2-44D3-87AE-ADB4642053EE}" type="slidenum">
              <a:rPr lang="en-US" smtClean="0"/>
              <a:t>105</a:t>
            </a:fld>
            <a:endParaRPr lang="en-US"/>
          </a:p>
        </p:txBody>
      </p:sp>
    </p:spTree>
    <p:extLst>
      <p:ext uri="{BB962C8B-B14F-4D97-AF65-F5344CB8AC3E}">
        <p14:creationId xmlns:p14="http://schemas.microsoft.com/office/powerpoint/2010/main" val="18695786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after staff reviews your application and we reach out IF we would like to request any changes to your application, every application will receive an email from us to submit a project presentation.  Project presentations are videos that are no longer than 5 minutes which explain your project.</a:t>
            </a:r>
          </a:p>
        </p:txBody>
      </p:sp>
      <p:sp>
        <p:nvSpPr>
          <p:cNvPr id="4" name="Slide Number Placeholder 3"/>
          <p:cNvSpPr>
            <a:spLocks noGrp="1"/>
          </p:cNvSpPr>
          <p:nvPr>
            <p:ph type="sldNum" sz="quarter" idx="5"/>
          </p:nvPr>
        </p:nvSpPr>
        <p:spPr/>
        <p:txBody>
          <a:bodyPr/>
          <a:lstStyle/>
          <a:p>
            <a:fld id="{912F452B-08A2-44D3-87AE-ADB4642053EE}" type="slidenum">
              <a:rPr lang="en-US" smtClean="0"/>
              <a:t>106</a:t>
            </a:fld>
            <a:endParaRPr lang="en-US"/>
          </a:p>
        </p:txBody>
      </p:sp>
    </p:spTree>
    <p:extLst>
      <p:ext uri="{BB962C8B-B14F-4D97-AF65-F5344CB8AC3E}">
        <p14:creationId xmlns:p14="http://schemas.microsoft.com/office/powerpoint/2010/main" val="139780594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will get this email inviting you to submit your project presentation video.  We’re going to click on this link…</a:t>
            </a:r>
          </a:p>
        </p:txBody>
      </p:sp>
      <p:sp>
        <p:nvSpPr>
          <p:cNvPr id="4" name="Slide Number Placeholder 3"/>
          <p:cNvSpPr>
            <a:spLocks noGrp="1"/>
          </p:cNvSpPr>
          <p:nvPr>
            <p:ph type="sldNum" sz="quarter" idx="5"/>
          </p:nvPr>
        </p:nvSpPr>
        <p:spPr/>
        <p:txBody>
          <a:bodyPr/>
          <a:lstStyle/>
          <a:p>
            <a:fld id="{912F452B-08A2-44D3-87AE-ADB4642053EE}" type="slidenum">
              <a:rPr lang="en-US" smtClean="0"/>
              <a:t>107</a:t>
            </a:fld>
            <a:endParaRPr lang="en-US"/>
          </a:p>
        </p:txBody>
      </p:sp>
    </p:spTree>
    <p:extLst>
      <p:ext uri="{BB962C8B-B14F-4D97-AF65-F5344CB8AC3E}">
        <p14:creationId xmlns:p14="http://schemas.microsoft.com/office/powerpoint/2010/main" val="86877634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takes us back here!  Note that the status has changed again, and now says “Project Presentation Video” – let’s click on it</a:t>
            </a:r>
          </a:p>
        </p:txBody>
      </p:sp>
      <p:sp>
        <p:nvSpPr>
          <p:cNvPr id="4" name="Slide Number Placeholder 3"/>
          <p:cNvSpPr>
            <a:spLocks noGrp="1"/>
          </p:cNvSpPr>
          <p:nvPr>
            <p:ph type="sldNum" sz="quarter" idx="5"/>
          </p:nvPr>
        </p:nvSpPr>
        <p:spPr/>
        <p:txBody>
          <a:bodyPr/>
          <a:lstStyle/>
          <a:p>
            <a:fld id="{912F452B-08A2-44D3-87AE-ADB4642053EE}" type="slidenum">
              <a:rPr lang="en-US" smtClean="0"/>
              <a:t>108</a:t>
            </a:fld>
            <a:endParaRPr lang="en-US"/>
          </a:p>
        </p:txBody>
      </p:sp>
    </p:spTree>
    <p:extLst>
      <p:ext uri="{BB962C8B-B14F-4D97-AF65-F5344CB8AC3E}">
        <p14:creationId xmlns:p14="http://schemas.microsoft.com/office/powerpoint/2010/main" val="19556694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notice on the application landing page there is a new page called Project Presentation Intake… let’s click on this.</a:t>
            </a:r>
          </a:p>
        </p:txBody>
      </p:sp>
      <p:sp>
        <p:nvSpPr>
          <p:cNvPr id="4" name="Slide Number Placeholder 3"/>
          <p:cNvSpPr>
            <a:spLocks noGrp="1"/>
          </p:cNvSpPr>
          <p:nvPr>
            <p:ph type="sldNum" sz="quarter" idx="5"/>
          </p:nvPr>
        </p:nvSpPr>
        <p:spPr/>
        <p:txBody>
          <a:bodyPr/>
          <a:lstStyle/>
          <a:p>
            <a:fld id="{912F452B-08A2-44D3-87AE-ADB4642053EE}" type="slidenum">
              <a:rPr lang="en-US" smtClean="0"/>
              <a:t>109</a:t>
            </a:fld>
            <a:endParaRPr lang="en-US"/>
          </a:p>
        </p:txBody>
      </p:sp>
    </p:spTree>
    <p:extLst>
      <p:ext uri="{BB962C8B-B14F-4D97-AF65-F5344CB8AC3E}">
        <p14:creationId xmlns:p14="http://schemas.microsoft.com/office/powerpoint/2010/main" val="76358476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have some Guidelines here that will be informed by the applications we receive, so make sure to check this box before making your presentation.  There is also a box here to respond to the guidelines.  And then you’ll notice there is a place to upload the presentation.  This upload may take a bit of time.</a:t>
            </a:r>
          </a:p>
        </p:txBody>
      </p:sp>
      <p:sp>
        <p:nvSpPr>
          <p:cNvPr id="4" name="Slide Number Placeholder 3"/>
          <p:cNvSpPr>
            <a:spLocks noGrp="1"/>
          </p:cNvSpPr>
          <p:nvPr>
            <p:ph type="sldNum" sz="quarter" idx="5"/>
          </p:nvPr>
        </p:nvSpPr>
        <p:spPr/>
        <p:txBody>
          <a:bodyPr/>
          <a:lstStyle/>
          <a:p>
            <a:fld id="{912F452B-08A2-44D3-87AE-ADB4642053EE}" type="slidenum">
              <a:rPr lang="en-US" smtClean="0"/>
              <a:t>110</a:t>
            </a:fld>
            <a:endParaRPr lang="en-US"/>
          </a:p>
        </p:txBody>
      </p:sp>
    </p:spTree>
    <p:extLst>
      <p:ext uri="{BB962C8B-B14F-4D97-AF65-F5344CB8AC3E}">
        <p14:creationId xmlns:p14="http://schemas.microsoft.com/office/powerpoint/2010/main" val="145052662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file is uploaded, we can go ahead and mark the application as complete.</a:t>
            </a:r>
          </a:p>
        </p:txBody>
      </p:sp>
      <p:sp>
        <p:nvSpPr>
          <p:cNvPr id="4" name="Slide Number Placeholder 3"/>
          <p:cNvSpPr>
            <a:spLocks noGrp="1"/>
          </p:cNvSpPr>
          <p:nvPr>
            <p:ph type="sldNum" sz="quarter" idx="5"/>
          </p:nvPr>
        </p:nvSpPr>
        <p:spPr/>
        <p:txBody>
          <a:bodyPr/>
          <a:lstStyle/>
          <a:p>
            <a:fld id="{912F452B-08A2-44D3-87AE-ADB4642053EE}" type="slidenum">
              <a:rPr lang="en-US" smtClean="0"/>
              <a:t>111</a:t>
            </a:fld>
            <a:endParaRPr lang="en-US"/>
          </a:p>
        </p:txBody>
      </p:sp>
    </p:spTree>
    <p:extLst>
      <p:ext uri="{BB962C8B-B14F-4D97-AF65-F5344CB8AC3E}">
        <p14:creationId xmlns:p14="http://schemas.microsoft.com/office/powerpoint/2010/main" val="304929598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112</a:t>
            </a:fld>
            <a:endParaRPr lang="en-US"/>
          </a:p>
        </p:txBody>
      </p:sp>
    </p:spTree>
    <p:extLst>
      <p:ext uri="{BB962C8B-B14F-4D97-AF65-F5344CB8AC3E}">
        <p14:creationId xmlns:p14="http://schemas.microsoft.com/office/powerpoint/2010/main" val="201045962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2F452B-08A2-44D3-87AE-ADB4642053EE}" type="slidenum">
              <a:rPr lang="en-US" smtClean="0"/>
              <a:t>113</a:t>
            </a:fld>
            <a:endParaRPr lang="en-US"/>
          </a:p>
        </p:txBody>
      </p:sp>
    </p:spTree>
    <p:extLst>
      <p:ext uri="{BB962C8B-B14F-4D97-AF65-F5344CB8AC3E}">
        <p14:creationId xmlns:p14="http://schemas.microsoft.com/office/powerpoint/2010/main" val="1415521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3554" name="Group 2"/>
          <p:cNvGrpSpPr>
            <a:grpSpLocks/>
          </p:cNvGrpSpPr>
          <p:nvPr/>
        </p:nvGrpSpPr>
        <p:grpSpPr bwMode="auto">
          <a:xfrm>
            <a:off x="0" y="927100"/>
            <a:ext cx="8991600" cy="4495800"/>
            <a:chOff x="0" y="584"/>
            <a:chExt cx="5664" cy="2832"/>
          </a:xfrm>
        </p:grpSpPr>
        <p:sp>
          <p:nvSpPr>
            <p:cNvPr id="2355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p>
              <a:pPr algn="ctr" eaLnBrk="1" hangingPunct="1"/>
              <a:endParaRPr lang="en-US" sz="2400">
                <a:latin typeface="Times New Roman" pitchFamily="18" charset="0"/>
              </a:endParaRPr>
            </a:p>
          </p:txBody>
        </p:sp>
        <p:sp>
          <p:nvSpPr>
            <p:cNvPr id="2355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p>
              <a:pPr algn="ctr" eaLnBrk="1" hangingPunct="1"/>
              <a:endParaRPr lang="en-US" sz="2400">
                <a:latin typeface="Times New Roman" pitchFamily="18" charset="0"/>
              </a:endParaRPr>
            </a:p>
          </p:txBody>
        </p:sp>
        <p:sp>
          <p:nvSpPr>
            <p:cNvPr id="23557" name="AutoShape 5"/>
            <p:cNvSpPr>
              <a:spLocks noChangeArrowheads="1"/>
            </p:cNvSpPr>
            <p:nvPr userDrawn="1"/>
          </p:nvSpPr>
          <p:spPr bwMode="blackWhite">
            <a:xfrm>
              <a:off x="0" y="872"/>
              <a:ext cx="5664" cy="1152"/>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4416" y="0"/>
                </a:cxn>
                <a:cxn ang="0">
                  <a:pos x="4917" y="500"/>
                </a:cxn>
                <a:cxn ang="0">
                  <a:pos x="4417" y="1000"/>
                </a:cxn>
                <a:cxn ang="0">
                  <a:pos x="0" y="1000"/>
                </a:cxn>
              </a:cxnLst>
              <a:rect l="T0" t="T1" r="T2" b="T3"/>
              <a:pathLst>
                <a:path w="4917" h="1000">
                  <a:moveTo>
                    <a:pt x="0" y="0"/>
                  </a:moveTo>
                  <a:lnTo>
                    <a:pt x="4416" y="0"/>
                  </a:lnTo>
                  <a:cubicBezTo>
                    <a:pt x="4693" y="0"/>
                    <a:pt x="4917" y="223"/>
                    <a:pt x="4917" y="500"/>
                  </a:cubicBezTo>
                  <a:cubicBezTo>
                    <a:pt x="4917" y="776"/>
                    <a:pt x="4693" y="999"/>
                    <a:pt x="4417" y="1000"/>
                  </a:cubicBezTo>
                  <a:lnTo>
                    <a:pt x="0" y="1000"/>
                  </a:lnTo>
                  <a:close/>
                </a:path>
              </a:pathLst>
            </a:cu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23558" name="Line 6"/>
            <p:cNvSpPr>
              <a:spLocks noChangeShapeType="1"/>
            </p:cNvSpPr>
            <p:nvPr userDrawn="1"/>
          </p:nvSpPr>
          <p:spPr bwMode="auto">
            <a:xfrm>
              <a:off x="0" y="1928"/>
              <a:ext cx="5232" cy="0"/>
            </a:xfrm>
            <a:prstGeom prst="line">
              <a:avLst/>
            </a:prstGeom>
            <a:noFill/>
            <a:ln w="50800">
              <a:solidFill>
                <a:schemeClr val="bg1"/>
              </a:solidFill>
              <a:round/>
              <a:headEnd/>
              <a:tailEnd/>
            </a:ln>
            <a:effectLst/>
          </p:spPr>
          <p:txBody>
            <a:bodyPr/>
            <a:lstStyle/>
            <a:p>
              <a:endParaRPr lang="en-US"/>
            </a:p>
          </p:txBody>
        </p:sp>
      </p:grpSp>
      <p:sp>
        <p:nvSpPr>
          <p:cNvPr id="23559" name="Rectangle 7"/>
          <p:cNvSpPr>
            <a:spLocks noGrp="1" noChangeArrowheads="1"/>
          </p:cNvSpPr>
          <p:nvPr>
            <p:ph type="ctrTitle"/>
          </p:nvPr>
        </p:nvSpPr>
        <p:spPr>
          <a:xfrm>
            <a:off x="228600" y="1427163"/>
            <a:ext cx="8077200" cy="1609725"/>
          </a:xfrm>
        </p:spPr>
        <p:txBody>
          <a:bodyPr/>
          <a:lstStyle>
            <a:lvl1pPr>
              <a:defRPr sz="4600"/>
            </a:lvl1pPr>
          </a:lstStyle>
          <a:p>
            <a:r>
              <a:rPr lang="en-US"/>
              <a:t>Click to edit Master title style</a:t>
            </a:r>
          </a:p>
        </p:txBody>
      </p:sp>
      <p:sp>
        <p:nvSpPr>
          <p:cNvPr id="23560"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r>
              <a:rPr lang="en-US"/>
              <a:t>Click to edit Master subtitle style</a:t>
            </a:r>
          </a:p>
        </p:txBody>
      </p:sp>
      <p:sp>
        <p:nvSpPr>
          <p:cNvPr id="23561" name="Rectangle 9"/>
          <p:cNvSpPr>
            <a:spLocks noGrp="1" noChangeArrowheads="1"/>
          </p:cNvSpPr>
          <p:nvPr>
            <p:ph type="dt" sz="half" idx="2"/>
          </p:nvPr>
        </p:nvSpPr>
        <p:spPr>
          <a:xfrm>
            <a:off x="457200" y="6248400"/>
            <a:ext cx="2133600" cy="471488"/>
          </a:xfrm>
        </p:spPr>
        <p:txBody>
          <a:bodyPr/>
          <a:lstStyle>
            <a:lvl1pPr>
              <a:defRPr/>
            </a:lvl1pPr>
          </a:lstStyle>
          <a:p>
            <a:endParaRPr lang="en-US"/>
          </a:p>
        </p:txBody>
      </p:sp>
      <p:sp>
        <p:nvSpPr>
          <p:cNvPr id="23562" name="Rectangle 10"/>
          <p:cNvSpPr>
            <a:spLocks noGrp="1" noChangeArrowheads="1"/>
          </p:cNvSpPr>
          <p:nvPr>
            <p:ph type="ftr" sz="quarter" idx="3"/>
          </p:nvPr>
        </p:nvSpPr>
        <p:spPr>
          <a:xfrm>
            <a:off x="3124200" y="6253163"/>
            <a:ext cx="2895600" cy="457200"/>
          </a:xfrm>
        </p:spPr>
        <p:txBody>
          <a:bodyPr/>
          <a:lstStyle>
            <a:lvl1pPr>
              <a:defRPr/>
            </a:lvl1pPr>
          </a:lstStyle>
          <a:p>
            <a:endParaRPr lang="en-US"/>
          </a:p>
        </p:txBody>
      </p:sp>
      <p:sp>
        <p:nvSpPr>
          <p:cNvPr id="23563" name="Rectangle 11"/>
          <p:cNvSpPr>
            <a:spLocks noGrp="1" noChangeArrowheads="1"/>
          </p:cNvSpPr>
          <p:nvPr>
            <p:ph type="sldNum" sz="quarter" idx="4"/>
          </p:nvPr>
        </p:nvSpPr>
        <p:spPr>
          <a:xfrm>
            <a:off x="6553200" y="6248400"/>
            <a:ext cx="2133600" cy="471488"/>
          </a:xfrm>
        </p:spPr>
        <p:txBody>
          <a:bodyPr/>
          <a:lstStyle>
            <a:lvl1pPr>
              <a:defRPr/>
            </a:lvl1pPr>
          </a:lstStyle>
          <a:p>
            <a:fld id="{0633F8C9-85D8-401D-91AB-7FC426C3378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3EFAB5-CB8E-432C-BF25-15A6038F8BD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5B87BE-1A1D-4246-AE94-772E04C7214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C6FFEE3-0F6C-42E6-972C-6C4EC3A4B14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C16EF83-E718-4743-909C-CCE13A039A0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01BBC1B-B78E-44B3-8B9B-9AE07C10866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EA66B84-3893-404F-A9E0-973D41B67CB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C77EDD4-0EAD-431D-BD96-7C5C1D28E2F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8C454CB-0B1D-42EC-8B7B-8337A04CD6D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BB58FF-68DF-48C0-8BFF-9A3C34A473C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0013" y="228600"/>
            <a:ext cx="2084387"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95263" y="228600"/>
            <a:ext cx="610235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AEB349-7352-4DE0-B328-C366F3D585E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152400"/>
            <a:ext cx="8686800" cy="6096000"/>
            <a:chOff x="0" y="96"/>
            <a:chExt cx="5472" cy="3840"/>
          </a:xfrm>
        </p:grpSpPr>
        <p:sp>
          <p:nvSpPr>
            <p:cNvPr id="22531"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headEnd/>
              <a:tailEnd/>
            </a:ln>
            <a:effectLst/>
          </p:spPr>
          <p:txBody>
            <a:bodyPr wrap="none" anchor="ctr"/>
            <a:lstStyle/>
            <a:p>
              <a:pPr algn="ctr" eaLnBrk="1" hangingPunct="1"/>
              <a:endParaRPr lang="en-US" sz="2400">
                <a:latin typeface="Times New Roman" pitchFamily="18" charset="0"/>
              </a:endParaRPr>
            </a:p>
          </p:txBody>
        </p:sp>
        <p:sp>
          <p:nvSpPr>
            <p:cNvPr id="22532" name="AutoShape 4"/>
            <p:cNvSpPr>
              <a:spLocks noChangeArrowheads="1"/>
            </p:cNvSpPr>
            <p:nvPr/>
          </p:nvSpPr>
          <p:spPr bwMode="blackWhite">
            <a:xfrm>
              <a:off x="0" y="96"/>
              <a:ext cx="5376" cy="768"/>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6499" y="0"/>
                </a:cxn>
                <a:cxn ang="0">
                  <a:pos x="7000" y="500"/>
                </a:cxn>
                <a:cxn ang="0">
                  <a:pos x="6500" y="1000"/>
                </a:cxn>
                <a:cxn ang="0">
                  <a:pos x="0" y="1000"/>
                </a:cxn>
              </a:cxnLst>
              <a:rect l="T0" t="T1" r="T2" b="T3"/>
              <a:pathLst>
                <a:path w="7000" h="1000">
                  <a:moveTo>
                    <a:pt x="0" y="0"/>
                  </a:moveTo>
                  <a:lnTo>
                    <a:pt x="6499" y="0"/>
                  </a:lnTo>
                  <a:cubicBezTo>
                    <a:pt x="6776" y="0"/>
                    <a:pt x="7000" y="223"/>
                    <a:pt x="7000" y="500"/>
                  </a:cubicBezTo>
                  <a:cubicBezTo>
                    <a:pt x="7000" y="776"/>
                    <a:pt x="6776" y="999"/>
                    <a:pt x="6500" y="1000"/>
                  </a:cubicBezTo>
                  <a:lnTo>
                    <a:pt x="0" y="1000"/>
                  </a:lnTo>
                  <a:close/>
                </a:path>
              </a:pathLst>
            </a:cu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22533" name="Line 5"/>
            <p:cNvSpPr>
              <a:spLocks noChangeShapeType="1"/>
            </p:cNvSpPr>
            <p:nvPr/>
          </p:nvSpPr>
          <p:spPr bwMode="auto">
            <a:xfrm>
              <a:off x="0" y="768"/>
              <a:ext cx="5088" cy="0"/>
            </a:xfrm>
            <a:prstGeom prst="line">
              <a:avLst/>
            </a:prstGeom>
            <a:noFill/>
            <a:ln w="38100">
              <a:solidFill>
                <a:schemeClr val="bg1"/>
              </a:solidFill>
              <a:round/>
              <a:headEnd/>
              <a:tailEnd/>
            </a:ln>
            <a:effectLst/>
          </p:spPr>
          <p:txBody>
            <a:bodyPr/>
            <a:lstStyle/>
            <a:p>
              <a:endParaRPr lang="en-US"/>
            </a:p>
          </p:txBody>
        </p:sp>
      </p:grpSp>
      <p:sp>
        <p:nvSpPr>
          <p:cNvPr id="22534" name="Rectangle 6"/>
          <p:cNvSpPr>
            <a:spLocks noGrp="1" noChangeArrowheads="1"/>
          </p:cNvSpPr>
          <p:nvPr>
            <p:ph type="title"/>
          </p:nvPr>
        </p:nvSpPr>
        <p:spPr bwMode="auto">
          <a:xfrm>
            <a:off x="195263" y="228600"/>
            <a:ext cx="8015287"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2535" name="Rectangle 7"/>
          <p:cNvSpPr>
            <a:spLocks noGrp="1" noChangeArrowheads="1"/>
          </p:cNvSpPr>
          <p:nvPr>
            <p:ph type="body" idx="1"/>
          </p:nvPr>
        </p:nvSpPr>
        <p:spPr bwMode="auto">
          <a:xfrm>
            <a:off x="609600" y="1600200"/>
            <a:ext cx="79248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536"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22537"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22538"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fld id="{B273C90E-7B75-4D3A-982E-A928992504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charset="0"/>
        </a:defRPr>
      </a:lvl2pPr>
      <a:lvl3pPr algn="l" rtl="0" fontAlgn="base">
        <a:spcBef>
          <a:spcPct val="0"/>
        </a:spcBef>
        <a:spcAft>
          <a:spcPct val="0"/>
        </a:spcAft>
        <a:defRPr sz="4200">
          <a:solidFill>
            <a:schemeClr val="tx2"/>
          </a:solidFill>
          <a:latin typeface="Arial" charset="0"/>
        </a:defRPr>
      </a:lvl3pPr>
      <a:lvl4pPr algn="l" rtl="0" fontAlgn="base">
        <a:spcBef>
          <a:spcPct val="0"/>
        </a:spcBef>
        <a:spcAft>
          <a:spcPct val="0"/>
        </a:spcAft>
        <a:defRPr sz="4200">
          <a:solidFill>
            <a:schemeClr val="tx2"/>
          </a:solidFill>
          <a:latin typeface="Arial" charset="0"/>
        </a:defRPr>
      </a:lvl4pPr>
      <a:lvl5pPr algn="l" rtl="0" fontAlgn="base">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l"/>
        <a:defRPr sz="3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pitchFamily="2" charset="2"/>
        <a:buChar char="l"/>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l"/>
        <a:defRPr sz="2400">
          <a:solidFill>
            <a:schemeClr val="tx1"/>
          </a:solidFill>
          <a:latin typeface="+mn-lt"/>
        </a:defRPr>
      </a:lvl3pPr>
      <a:lvl4pPr marL="1600200" indent="-228600" algn="l" rtl="0" fontAlgn="base">
        <a:spcBef>
          <a:spcPct val="20000"/>
        </a:spcBef>
        <a:spcAft>
          <a:spcPct val="0"/>
        </a:spcAft>
        <a:buClr>
          <a:schemeClr val="hlink"/>
        </a:buClr>
        <a:buSzPct val="60000"/>
        <a:buFont typeface="Wingdings" pitchFamily="2" charset="2"/>
        <a:buChar char="l"/>
        <a:defRPr sz="2000">
          <a:solidFill>
            <a:schemeClr val="tx1"/>
          </a:solidFill>
          <a:latin typeface="+mn-lt"/>
        </a:defRPr>
      </a:lvl4pPr>
      <a:lvl5pPr marL="20574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7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7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9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9.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0.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0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1.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0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7.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0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0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9.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1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0.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1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1.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8A3902-10F2-4418-9057-2296AF2C178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52857" y1="49518" x2="52857" y2="49518"/>
                        <a14:foregroundMark x1="59714" y1="50589" x2="59714" y2="50589"/>
                        <a14:foregroundMark x1="65286" y1="49196" x2="65286" y2="49196"/>
                        <a14:foregroundMark x1="71071" y1="50589" x2="71071" y2="50589"/>
                        <a14:foregroundMark x1="59500" y1="44480" x2="59500" y2="44480"/>
                        <a14:foregroundMark x1="43714" y1="48339" x2="43714" y2="48339"/>
                        <a14:foregroundMark x1="50000" y1="49732" x2="50000" y2="49732"/>
                        <a14:foregroundMark x1="38071" y1="50911" x2="38071" y2="50911"/>
                        <a14:foregroundMark x1="35500" y1="50589" x2="35500" y2="50589"/>
                        <a14:foregroundMark x1="38286" y1="44695" x2="38286" y2="44695"/>
                        <a14:foregroundMark x1="44286" y1="34941" x2="44286" y2="34941"/>
                        <a14:backgroundMark x1="48143" y1="49518" x2="48143" y2="49518"/>
                        <a14:backgroundMark x1="69214" y1="49518" x2="69214" y2="49518"/>
                      </a14:backgroundRemoval>
                    </a14:imgEffect>
                  </a14:imgLayer>
                </a14:imgProps>
              </a:ext>
              <a:ext uri="{28A0092B-C50C-407E-A947-70E740481C1C}">
                <a14:useLocalDpi xmlns:a14="http://schemas.microsoft.com/office/drawing/2010/main" val="0"/>
              </a:ext>
            </a:extLst>
          </a:blip>
          <a:srcRect t="28135" b="31794"/>
          <a:stretch/>
        </p:blipFill>
        <p:spPr>
          <a:xfrm>
            <a:off x="800100" y="4207270"/>
            <a:ext cx="7543800" cy="2014538"/>
          </a:xfrm>
          <a:prstGeom prst="rect">
            <a:avLst/>
          </a:prstGeom>
        </p:spPr>
      </p:pic>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a:xfrm>
            <a:off x="533400" y="1961355"/>
            <a:ext cx="8077200" cy="1609725"/>
          </a:xfrm>
        </p:spPr>
        <p:txBody>
          <a:bodyPr/>
          <a:lstStyle/>
          <a:p>
            <a:pPr algn="ctr"/>
            <a:r>
              <a:rPr lang="en-US" dirty="0"/>
              <a:t>Utilizing the New Grant Application Software</a:t>
            </a:r>
          </a:p>
        </p:txBody>
      </p:sp>
      <p:pic>
        <p:nvPicPr>
          <p:cNvPr id="3" name="Picture 2">
            <a:extLst>
              <a:ext uri="{FF2B5EF4-FFF2-40B4-BE49-F238E27FC236}">
                <a16:creationId xmlns:a16="http://schemas.microsoft.com/office/drawing/2014/main" id="{17D79BD3-ECDA-43D8-8B14-AF1B49CC17D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605915" y="636190"/>
            <a:ext cx="5932170" cy="688975"/>
          </a:xfrm>
          <a:prstGeom prst="rect">
            <a:avLst/>
          </a:prstGeom>
          <a:noFill/>
        </p:spPr>
      </p:pic>
    </p:spTree>
    <p:extLst>
      <p:ext uri="{BB962C8B-B14F-4D97-AF65-F5344CB8AC3E}">
        <p14:creationId xmlns:p14="http://schemas.microsoft.com/office/powerpoint/2010/main" val="656542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Navigating to the Application</a:t>
            </a:r>
          </a:p>
        </p:txBody>
      </p:sp>
    </p:spTree>
    <p:extLst>
      <p:ext uri="{BB962C8B-B14F-4D97-AF65-F5344CB8AC3E}">
        <p14:creationId xmlns:p14="http://schemas.microsoft.com/office/powerpoint/2010/main" val="1349452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1" y="0"/>
            <a:ext cx="9062099" cy="6858000"/>
          </a:xfrm>
          <a:prstGeom prst="rect">
            <a:avLst/>
          </a:prstGeom>
        </p:spPr>
      </p:pic>
      <p:sp>
        <p:nvSpPr>
          <p:cNvPr id="4" name="TextBox 3">
            <a:extLst>
              <a:ext uri="{FF2B5EF4-FFF2-40B4-BE49-F238E27FC236}">
                <a16:creationId xmlns:a16="http://schemas.microsoft.com/office/drawing/2014/main" id="{B2ED0A67-DC67-445A-AF75-373619A5D4A0}"/>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Tree>
    <p:extLst>
      <p:ext uri="{BB962C8B-B14F-4D97-AF65-F5344CB8AC3E}">
        <p14:creationId xmlns:p14="http://schemas.microsoft.com/office/powerpoint/2010/main" val="2069634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1" y="0"/>
            <a:ext cx="9062098" cy="6858000"/>
          </a:xfrm>
          <a:prstGeom prst="rect">
            <a:avLst/>
          </a:prstGeom>
        </p:spPr>
      </p:pic>
      <p:pic>
        <p:nvPicPr>
          <p:cNvPr id="3" name="Picture 2">
            <a:extLst>
              <a:ext uri="{FF2B5EF4-FFF2-40B4-BE49-F238E27FC236}">
                <a16:creationId xmlns:a16="http://schemas.microsoft.com/office/drawing/2014/main" id="{CC542B8F-5D65-4834-A9E5-5C422062A448}"/>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587597" y="2959197"/>
            <a:ext cx="1405347" cy="1405347"/>
          </a:xfrm>
          <a:prstGeom prst="rect">
            <a:avLst/>
          </a:prstGeom>
        </p:spPr>
      </p:pic>
      <p:sp>
        <p:nvSpPr>
          <p:cNvPr id="2" name="TextBox 1">
            <a:extLst>
              <a:ext uri="{FF2B5EF4-FFF2-40B4-BE49-F238E27FC236}">
                <a16:creationId xmlns:a16="http://schemas.microsoft.com/office/drawing/2014/main" id="{52C45A31-9DDF-45A7-992B-420823E7E1E6}"/>
              </a:ext>
            </a:extLst>
          </p:cNvPr>
          <p:cNvSpPr txBox="1"/>
          <p:nvPr/>
        </p:nvSpPr>
        <p:spPr>
          <a:xfrm>
            <a:off x="4038600" y="2163543"/>
            <a:ext cx="4647426" cy="646331"/>
          </a:xfrm>
          <a:prstGeom prst="rect">
            <a:avLst/>
          </a:prstGeom>
          <a:noFill/>
        </p:spPr>
        <p:txBody>
          <a:bodyPr wrap="none" rtlCol="0">
            <a:spAutoFit/>
          </a:bodyPr>
          <a:lstStyle/>
          <a:p>
            <a:r>
              <a:rPr lang="en-US" sz="3600" b="1" dirty="0">
                <a:solidFill>
                  <a:srgbClr val="FF0000"/>
                </a:solidFill>
              </a:rPr>
              <a:t>lucascountycjcc.org</a:t>
            </a:r>
          </a:p>
        </p:txBody>
      </p:sp>
      <p:sp>
        <p:nvSpPr>
          <p:cNvPr id="7" name="TextBox 6">
            <a:extLst>
              <a:ext uri="{FF2B5EF4-FFF2-40B4-BE49-F238E27FC236}">
                <a16:creationId xmlns:a16="http://schemas.microsoft.com/office/drawing/2014/main" id="{A39A356D-270A-434F-92C7-3085BF17144A}"/>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Tree>
    <p:extLst>
      <p:ext uri="{BB962C8B-B14F-4D97-AF65-F5344CB8AC3E}">
        <p14:creationId xmlns:p14="http://schemas.microsoft.com/office/powerpoint/2010/main" val="4214762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1" y="0"/>
            <a:ext cx="9062098" cy="6857999"/>
          </a:xfrm>
          <a:prstGeom prst="rect">
            <a:avLst/>
          </a:prstGeom>
        </p:spPr>
      </p:pic>
      <p:pic>
        <p:nvPicPr>
          <p:cNvPr id="14" name="Picture 13">
            <a:extLst>
              <a:ext uri="{FF2B5EF4-FFF2-40B4-BE49-F238E27FC236}">
                <a16:creationId xmlns:a16="http://schemas.microsoft.com/office/drawing/2014/main" id="{B483C1B9-3D11-48DA-B816-23CA8AB13F66}"/>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4330798" y="901794"/>
            <a:ext cx="1405347" cy="1405347"/>
          </a:xfrm>
          <a:prstGeom prst="rect">
            <a:avLst/>
          </a:prstGeom>
        </p:spPr>
      </p:pic>
      <p:sp>
        <p:nvSpPr>
          <p:cNvPr id="15" name="TextBox 14">
            <a:extLst>
              <a:ext uri="{FF2B5EF4-FFF2-40B4-BE49-F238E27FC236}">
                <a16:creationId xmlns:a16="http://schemas.microsoft.com/office/drawing/2014/main" id="{73A0B8E9-271B-4583-A6E1-EE1E7930ECD8}"/>
              </a:ext>
            </a:extLst>
          </p:cNvPr>
          <p:cNvSpPr txBox="1"/>
          <p:nvPr/>
        </p:nvSpPr>
        <p:spPr>
          <a:xfrm>
            <a:off x="386045" y="2885769"/>
            <a:ext cx="4647426" cy="646331"/>
          </a:xfrm>
          <a:prstGeom prst="rect">
            <a:avLst/>
          </a:prstGeom>
          <a:noFill/>
        </p:spPr>
        <p:txBody>
          <a:bodyPr wrap="none" rtlCol="0">
            <a:spAutoFit/>
          </a:bodyPr>
          <a:lstStyle/>
          <a:p>
            <a:r>
              <a:rPr lang="en-US" sz="3600" b="1" dirty="0">
                <a:solidFill>
                  <a:srgbClr val="FFFF00"/>
                </a:solidFill>
              </a:rPr>
              <a:t>lucascountycjcc.org</a:t>
            </a:r>
          </a:p>
        </p:txBody>
      </p:sp>
      <p:sp>
        <p:nvSpPr>
          <p:cNvPr id="17" name="TextBox 16">
            <a:extLst>
              <a:ext uri="{FF2B5EF4-FFF2-40B4-BE49-F238E27FC236}">
                <a16:creationId xmlns:a16="http://schemas.microsoft.com/office/drawing/2014/main" id="{5D815B5A-FE26-4EFE-8202-A9246FE2F543}"/>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Tree>
    <p:extLst>
      <p:ext uri="{BB962C8B-B14F-4D97-AF65-F5344CB8AC3E}">
        <p14:creationId xmlns:p14="http://schemas.microsoft.com/office/powerpoint/2010/main" val="242294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1" y="0"/>
            <a:ext cx="9062097" cy="6857999"/>
          </a:xfrm>
          <a:prstGeom prst="rect">
            <a:avLst/>
          </a:prstGeom>
        </p:spPr>
      </p:pic>
      <p:pic>
        <p:nvPicPr>
          <p:cNvPr id="4" name="Picture 3">
            <a:extLst>
              <a:ext uri="{FF2B5EF4-FFF2-40B4-BE49-F238E27FC236}">
                <a16:creationId xmlns:a16="http://schemas.microsoft.com/office/drawing/2014/main" id="{D8CE55BD-A17C-4F1B-96C1-D3E70B5DD54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3865055" y="1274255"/>
            <a:ext cx="1405347" cy="1405347"/>
          </a:xfrm>
          <a:prstGeom prst="rect">
            <a:avLst/>
          </a:prstGeom>
        </p:spPr>
      </p:pic>
      <p:sp>
        <p:nvSpPr>
          <p:cNvPr id="7" name="TextBox 6">
            <a:extLst>
              <a:ext uri="{FF2B5EF4-FFF2-40B4-BE49-F238E27FC236}">
                <a16:creationId xmlns:a16="http://schemas.microsoft.com/office/drawing/2014/main" id="{D53C4D48-A46A-4D8D-9211-43B1E2077251}"/>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Tree>
    <p:extLst>
      <p:ext uri="{BB962C8B-B14F-4D97-AF65-F5344CB8AC3E}">
        <p14:creationId xmlns:p14="http://schemas.microsoft.com/office/powerpoint/2010/main" val="3732151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1" y="0"/>
            <a:ext cx="9062097" cy="6857998"/>
          </a:xfrm>
          <a:prstGeom prst="rect">
            <a:avLst/>
          </a:prstGeom>
        </p:spPr>
      </p:pic>
      <p:pic>
        <p:nvPicPr>
          <p:cNvPr id="4" name="Picture 3">
            <a:extLst>
              <a:ext uri="{FF2B5EF4-FFF2-40B4-BE49-F238E27FC236}">
                <a16:creationId xmlns:a16="http://schemas.microsoft.com/office/drawing/2014/main" id="{7E40FF2C-0741-457C-A3CE-9CEDD086851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206597" y="4178397"/>
            <a:ext cx="1405347" cy="1405347"/>
          </a:xfrm>
          <a:prstGeom prst="rect">
            <a:avLst/>
          </a:prstGeom>
        </p:spPr>
      </p:pic>
      <p:sp>
        <p:nvSpPr>
          <p:cNvPr id="7" name="TextBox 6">
            <a:extLst>
              <a:ext uri="{FF2B5EF4-FFF2-40B4-BE49-F238E27FC236}">
                <a16:creationId xmlns:a16="http://schemas.microsoft.com/office/drawing/2014/main" id="{8689E91B-FB7C-4A0F-B92F-E6C5C130D5EB}"/>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Tree>
    <p:extLst>
      <p:ext uri="{BB962C8B-B14F-4D97-AF65-F5344CB8AC3E}">
        <p14:creationId xmlns:p14="http://schemas.microsoft.com/office/powerpoint/2010/main" val="346597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1" y="0"/>
            <a:ext cx="9062097" cy="6857998"/>
          </a:xfrm>
          <a:prstGeom prst="rect">
            <a:avLst/>
          </a:prstGeom>
        </p:spPr>
      </p:pic>
      <p:pic>
        <p:nvPicPr>
          <p:cNvPr id="3" name="Picture 2">
            <a:extLst>
              <a:ext uri="{FF2B5EF4-FFF2-40B4-BE49-F238E27FC236}">
                <a16:creationId xmlns:a16="http://schemas.microsoft.com/office/drawing/2014/main" id="{12C37684-0A13-4582-AE83-4A37FBBC78B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6836855" y="5160455"/>
            <a:ext cx="1405347" cy="1405347"/>
          </a:xfrm>
          <a:prstGeom prst="rect">
            <a:avLst/>
          </a:prstGeom>
        </p:spPr>
      </p:pic>
      <p:sp>
        <p:nvSpPr>
          <p:cNvPr id="4" name="TextBox 3">
            <a:extLst>
              <a:ext uri="{FF2B5EF4-FFF2-40B4-BE49-F238E27FC236}">
                <a16:creationId xmlns:a16="http://schemas.microsoft.com/office/drawing/2014/main" id="{1C1A9BA1-9073-42DC-B1B5-1D2FFBACEAF6}"/>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Tree>
    <p:extLst>
      <p:ext uri="{BB962C8B-B14F-4D97-AF65-F5344CB8AC3E}">
        <p14:creationId xmlns:p14="http://schemas.microsoft.com/office/powerpoint/2010/main" val="1871670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2" y="0"/>
            <a:ext cx="9062095" cy="6857998"/>
          </a:xfrm>
          <a:prstGeom prst="rect">
            <a:avLst/>
          </a:prstGeom>
        </p:spPr>
      </p:pic>
      <p:sp>
        <p:nvSpPr>
          <p:cNvPr id="6" name="TextBox 5">
            <a:extLst>
              <a:ext uri="{FF2B5EF4-FFF2-40B4-BE49-F238E27FC236}">
                <a16:creationId xmlns:a16="http://schemas.microsoft.com/office/drawing/2014/main" id="{A9123AE6-4803-4461-B3E4-C3083D2B11C9}"/>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Tree>
    <p:extLst>
      <p:ext uri="{BB962C8B-B14F-4D97-AF65-F5344CB8AC3E}">
        <p14:creationId xmlns:p14="http://schemas.microsoft.com/office/powerpoint/2010/main" val="4183815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12D5D9B-6484-4D4B-807B-57416BF3A1DC}"/>
              </a:ext>
            </a:extLst>
          </p:cNvPr>
          <p:cNvGrpSpPr/>
          <p:nvPr/>
        </p:nvGrpSpPr>
        <p:grpSpPr>
          <a:xfrm>
            <a:off x="696997" y="1981200"/>
            <a:ext cx="7750007" cy="1192887"/>
            <a:chOff x="696996" y="1371600"/>
            <a:chExt cx="7750007" cy="1192887"/>
          </a:xfrm>
        </p:grpSpPr>
        <p:sp>
          <p:nvSpPr>
            <p:cNvPr id="3" name="TextBox 2">
              <a:extLst>
                <a:ext uri="{FF2B5EF4-FFF2-40B4-BE49-F238E27FC236}">
                  <a16:creationId xmlns:a16="http://schemas.microsoft.com/office/drawing/2014/main" id="{9FDF9EC3-6272-4225-9FE2-44D3CC2353A2}"/>
                </a:ext>
              </a:extLst>
            </p:cNvPr>
            <p:cNvSpPr txBox="1"/>
            <p:nvPr/>
          </p:nvSpPr>
          <p:spPr>
            <a:xfrm>
              <a:off x="952259" y="1371600"/>
              <a:ext cx="7239481" cy="430887"/>
            </a:xfrm>
            <a:prstGeom prst="rect">
              <a:avLst/>
            </a:prstGeom>
            <a:noFill/>
          </p:spPr>
          <p:txBody>
            <a:bodyPr wrap="none" rtlCol="0">
              <a:spAutoFit/>
            </a:bodyPr>
            <a:lstStyle/>
            <a:p>
              <a:pPr algn="ctr"/>
              <a:r>
                <a:rPr lang="en-US" sz="2200" b="1" dirty="0"/>
                <a:t>FY22 JAG: https://webportalapp.com/sp/cjcc-</a:t>
              </a:r>
              <a:r>
                <a:rPr lang="en-US" sz="2200" b="1" dirty="0">
                  <a:solidFill>
                    <a:srgbClr val="FF0000"/>
                  </a:solidFill>
                </a:rPr>
                <a:t>fy22jag</a:t>
              </a:r>
            </a:p>
          </p:txBody>
        </p:sp>
        <p:sp>
          <p:nvSpPr>
            <p:cNvPr id="5" name="TextBox 4">
              <a:extLst>
                <a:ext uri="{FF2B5EF4-FFF2-40B4-BE49-F238E27FC236}">
                  <a16:creationId xmlns:a16="http://schemas.microsoft.com/office/drawing/2014/main" id="{9352CF53-CE3E-42AB-AA44-EFC4D504D3DC}"/>
                </a:ext>
              </a:extLst>
            </p:cNvPr>
            <p:cNvSpPr txBox="1"/>
            <p:nvPr/>
          </p:nvSpPr>
          <p:spPr>
            <a:xfrm>
              <a:off x="696996" y="2133600"/>
              <a:ext cx="7750007" cy="430887"/>
            </a:xfrm>
            <a:prstGeom prst="rect">
              <a:avLst/>
            </a:prstGeom>
            <a:noFill/>
          </p:spPr>
          <p:txBody>
            <a:bodyPr wrap="none" rtlCol="0">
              <a:spAutoFit/>
            </a:bodyPr>
            <a:lstStyle/>
            <a:p>
              <a:pPr algn="ctr"/>
              <a:r>
                <a:rPr lang="en-US" sz="2200" b="1" dirty="0"/>
                <a:t>FY23 VAWA: https://webportalapp.com/sp/cjcc-</a:t>
              </a:r>
              <a:r>
                <a:rPr lang="en-US" sz="2200" b="1" dirty="0">
                  <a:solidFill>
                    <a:srgbClr val="FF0000"/>
                  </a:solidFill>
                </a:rPr>
                <a:t>fy23vawa</a:t>
              </a:r>
            </a:p>
          </p:txBody>
        </p:sp>
      </p:grpSp>
      <p:pic>
        <p:nvPicPr>
          <p:cNvPr id="1026" name="Picture 2" descr="Bookmark - Free interface icons">
            <a:extLst>
              <a:ext uri="{FF2B5EF4-FFF2-40B4-BE49-F238E27FC236}">
                <a16:creationId xmlns:a16="http://schemas.microsoft.com/office/drawing/2014/main" id="{8DF06E3E-305B-436D-8096-7F7F305D6D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5694" y="3481387"/>
            <a:ext cx="1852613" cy="18526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3667C2D-E302-46D2-B35F-85025276C622}"/>
              </a:ext>
            </a:extLst>
          </p:cNvPr>
          <p:cNvSpPr txBox="1"/>
          <p:nvPr/>
        </p:nvSpPr>
        <p:spPr>
          <a:xfrm>
            <a:off x="2174356" y="5562600"/>
            <a:ext cx="4795288" cy="492443"/>
          </a:xfrm>
          <a:prstGeom prst="rect">
            <a:avLst/>
          </a:prstGeom>
          <a:noFill/>
        </p:spPr>
        <p:txBody>
          <a:bodyPr wrap="none" rtlCol="0">
            <a:spAutoFit/>
          </a:bodyPr>
          <a:lstStyle/>
          <a:p>
            <a:pPr algn="ctr"/>
            <a:r>
              <a:rPr lang="en-US" sz="2600" b="1" dirty="0"/>
              <a:t>Tip: Bookmark these portals!</a:t>
            </a:r>
          </a:p>
        </p:txBody>
      </p:sp>
      <p:sp>
        <p:nvSpPr>
          <p:cNvPr id="10" name="TextBox 9">
            <a:extLst>
              <a:ext uri="{FF2B5EF4-FFF2-40B4-BE49-F238E27FC236}">
                <a16:creationId xmlns:a16="http://schemas.microsoft.com/office/drawing/2014/main" id="{C9A1EFDE-61FF-4936-9CDD-823C4D14ECF5}"/>
              </a:ext>
            </a:extLst>
          </p:cNvPr>
          <p:cNvSpPr txBox="1"/>
          <p:nvPr/>
        </p:nvSpPr>
        <p:spPr>
          <a:xfrm>
            <a:off x="5733793" y="6412468"/>
            <a:ext cx="3369256" cy="369332"/>
          </a:xfrm>
          <a:prstGeom prst="rect">
            <a:avLst/>
          </a:prstGeom>
          <a:noFill/>
        </p:spPr>
        <p:txBody>
          <a:bodyPr wrap="none" rtlCol="0">
            <a:spAutoFit/>
          </a:bodyPr>
          <a:lstStyle/>
          <a:p>
            <a:r>
              <a:rPr lang="en-US" b="1" dirty="0">
                <a:solidFill>
                  <a:srgbClr val="FF0000"/>
                </a:solidFill>
                <a:highlight>
                  <a:srgbClr val="C0C0C0"/>
                </a:highlight>
              </a:rPr>
              <a:t>Navigating to the Application</a:t>
            </a:r>
          </a:p>
        </p:txBody>
      </p:sp>
      <p:sp>
        <p:nvSpPr>
          <p:cNvPr id="11" name="Title 1">
            <a:extLst>
              <a:ext uri="{FF2B5EF4-FFF2-40B4-BE49-F238E27FC236}">
                <a16:creationId xmlns:a16="http://schemas.microsoft.com/office/drawing/2014/main" id="{FF0D43D5-16E4-4A48-9A05-1D7A49086BEB}"/>
              </a:ext>
            </a:extLst>
          </p:cNvPr>
          <p:cNvSpPr txBox="1">
            <a:spLocks/>
          </p:cNvSpPr>
          <p:nvPr/>
        </p:nvSpPr>
        <p:spPr>
          <a:xfrm>
            <a:off x="228600" y="295275"/>
            <a:ext cx="8077200" cy="1609725"/>
          </a:xfrm>
          <a:prstGeom prst="rect">
            <a:avLst/>
          </a:prstGeom>
        </p:spPr>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charset="0"/>
              </a:defRPr>
            </a:lvl2pPr>
            <a:lvl3pPr algn="l" rtl="0" fontAlgn="base">
              <a:spcBef>
                <a:spcPct val="0"/>
              </a:spcBef>
              <a:spcAft>
                <a:spcPct val="0"/>
              </a:spcAft>
              <a:defRPr sz="4200">
                <a:solidFill>
                  <a:schemeClr val="tx2"/>
                </a:solidFill>
                <a:latin typeface="Arial" charset="0"/>
              </a:defRPr>
            </a:lvl3pPr>
            <a:lvl4pPr algn="l" rtl="0" fontAlgn="base">
              <a:spcBef>
                <a:spcPct val="0"/>
              </a:spcBef>
              <a:spcAft>
                <a:spcPct val="0"/>
              </a:spcAft>
              <a:defRPr sz="4200">
                <a:solidFill>
                  <a:schemeClr val="tx2"/>
                </a:solidFill>
                <a:latin typeface="Arial" charset="0"/>
              </a:defRPr>
            </a:lvl4pPr>
            <a:lvl5pPr algn="l" rtl="0" fontAlgn="base">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a:lstStyle>
          <a:p>
            <a:pPr eaLnBrk="1" hangingPunct="1"/>
            <a:r>
              <a:rPr lang="en-US" kern="0" dirty="0"/>
              <a:t>Portal Links</a:t>
            </a:r>
          </a:p>
        </p:txBody>
      </p:sp>
    </p:spTree>
    <p:extLst>
      <p:ext uri="{BB962C8B-B14F-4D97-AF65-F5344CB8AC3E}">
        <p14:creationId xmlns:p14="http://schemas.microsoft.com/office/powerpoint/2010/main" val="2090039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The Application Portal</a:t>
            </a:r>
          </a:p>
        </p:txBody>
      </p:sp>
    </p:spTree>
    <p:extLst>
      <p:ext uri="{BB962C8B-B14F-4D97-AF65-F5344CB8AC3E}">
        <p14:creationId xmlns:p14="http://schemas.microsoft.com/office/powerpoint/2010/main" val="3328728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2" y="0"/>
            <a:ext cx="9062095" cy="6857998"/>
          </a:xfrm>
          <a:prstGeom prst="rect">
            <a:avLst/>
          </a:prstGeom>
        </p:spPr>
      </p:pic>
      <p:pic>
        <p:nvPicPr>
          <p:cNvPr id="3" name="Picture 2">
            <a:extLst>
              <a:ext uri="{FF2B5EF4-FFF2-40B4-BE49-F238E27FC236}">
                <a16:creationId xmlns:a16="http://schemas.microsoft.com/office/drawing/2014/main" id="{3028CD24-1E6D-4330-8B47-6FACC6C3E709}"/>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4102197" y="4254597"/>
            <a:ext cx="1405347" cy="1405347"/>
          </a:xfrm>
          <a:prstGeom prst="rect">
            <a:avLst/>
          </a:prstGeom>
        </p:spPr>
      </p:pic>
      <p:sp>
        <p:nvSpPr>
          <p:cNvPr id="4" name="TextBox 3">
            <a:extLst>
              <a:ext uri="{FF2B5EF4-FFF2-40B4-BE49-F238E27FC236}">
                <a16:creationId xmlns:a16="http://schemas.microsoft.com/office/drawing/2014/main" id="{CC758347-0D53-4CF9-BB96-7E2884613218}"/>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3600493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2" y="0"/>
            <a:ext cx="9062095" cy="6857997"/>
          </a:xfrm>
          <a:prstGeom prst="rect">
            <a:avLst/>
          </a:prstGeom>
        </p:spPr>
      </p:pic>
      <p:sp>
        <p:nvSpPr>
          <p:cNvPr id="4" name="TextBox 3">
            <a:extLst>
              <a:ext uri="{FF2B5EF4-FFF2-40B4-BE49-F238E27FC236}">
                <a16:creationId xmlns:a16="http://schemas.microsoft.com/office/drawing/2014/main" id="{06A858AA-6BF6-41E4-AC52-E31E3C8D66AC}"/>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1724181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2" y="0"/>
            <a:ext cx="9062094" cy="6857997"/>
          </a:xfrm>
          <a:prstGeom prst="rect">
            <a:avLst/>
          </a:prstGeom>
        </p:spPr>
      </p:pic>
      <p:sp>
        <p:nvSpPr>
          <p:cNvPr id="4" name="TextBox 3">
            <a:extLst>
              <a:ext uri="{FF2B5EF4-FFF2-40B4-BE49-F238E27FC236}">
                <a16:creationId xmlns:a16="http://schemas.microsoft.com/office/drawing/2014/main" id="{DAF00617-65AB-4B3B-BF3F-97B5A6195A51}"/>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4109307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2" y="0"/>
            <a:ext cx="9062094" cy="6857996"/>
          </a:xfrm>
          <a:prstGeom prst="rect">
            <a:avLst/>
          </a:prstGeom>
        </p:spPr>
      </p:pic>
      <p:pic>
        <p:nvPicPr>
          <p:cNvPr id="3" name="Picture 2">
            <a:extLst>
              <a:ext uri="{FF2B5EF4-FFF2-40B4-BE49-F238E27FC236}">
                <a16:creationId xmlns:a16="http://schemas.microsoft.com/office/drawing/2014/main" id="{D8039389-4825-462E-88A2-E60ECA09FE6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4254597" y="3873598"/>
            <a:ext cx="1405347" cy="1405347"/>
          </a:xfrm>
          <a:prstGeom prst="rect">
            <a:avLst/>
          </a:prstGeom>
        </p:spPr>
      </p:pic>
      <p:sp>
        <p:nvSpPr>
          <p:cNvPr id="6" name="TextBox 5">
            <a:extLst>
              <a:ext uri="{FF2B5EF4-FFF2-40B4-BE49-F238E27FC236}">
                <a16:creationId xmlns:a16="http://schemas.microsoft.com/office/drawing/2014/main" id="{C59C85AD-ACF3-452F-BD9D-EDFD055BCB8B}"/>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1473236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2" y="0"/>
            <a:ext cx="9062093" cy="6857996"/>
          </a:xfrm>
          <a:prstGeom prst="rect">
            <a:avLst/>
          </a:prstGeom>
        </p:spPr>
      </p:pic>
      <p:sp>
        <p:nvSpPr>
          <p:cNvPr id="4" name="TextBox 3">
            <a:extLst>
              <a:ext uri="{FF2B5EF4-FFF2-40B4-BE49-F238E27FC236}">
                <a16:creationId xmlns:a16="http://schemas.microsoft.com/office/drawing/2014/main" id="{0D494B43-709F-4C7F-9AE7-8F60620F43A3}"/>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2667897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2" y="0"/>
            <a:ext cx="9062093" cy="6857995"/>
          </a:xfrm>
          <a:prstGeom prst="rect">
            <a:avLst/>
          </a:prstGeom>
        </p:spPr>
      </p:pic>
      <p:sp>
        <p:nvSpPr>
          <p:cNvPr id="4" name="TextBox 3">
            <a:extLst>
              <a:ext uri="{FF2B5EF4-FFF2-40B4-BE49-F238E27FC236}">
                <a16:creationId xmlns:a16="http://schemas.microsoft.com/office/drawing/2014/main" id="{1F09BB8F-0359-48CB-8B23-A68F5AF81D78}"/>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3760869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91" cy="6857995"/>
          </a:xfrm>
          <a:prstGeom prst="rect">
            <a:avLst/>
          </a:prstGeom>
        </p:spPr>
      </p:pic>
      <p:sp>
        <p:nvSpPr>
          <p:cNvPr id="6" name="TextBox 5">
            <a:extLst>
              <a:ext uri="{FF2B5EF4-FFF2-40B4-BE49-F238E27FC236}">
                <a16:creationId xmlns:a16="http://schemas.microsoft.com/office/drawing/2014/main" id="{77A6766D-1248-4F00-AB1C-65F18D7D9055}"/>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pic>
        <p:nvPicPr>
          <p:cNvPr id="3" name="Picture 2">
            <a:extLst>
              <a:ext uri="{FF2B5EF4-FFF2-40B4-BE49-F238E27FC236}">
                <a16:creationId xmlns:a16="http://schemas.microsoft.com/office/drawing/2014/main" id="{6E5A7481-E15D-408A-A163-BF59BFC0F47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988397" y="5854798"/>
            <a:ext cx="1405347" cy="1405347"/>
          </a:xfrm>
          <a:prstGeom prst="rect">
            <a:avLst/>
          </a:prstGeom>
        </p:spPr>
      </p:pic>
    </p:spTree>
    <p:extLst>
      <p:ext uri="{BB962C8B-B14F-4D97-AF65-F5344CB8AC3E}">
        <p14:creationId xmlns:p14="http://schemas.microsoft.com/office/powerpoint/2010/main" val="3696857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91" cy="6857994"/>
          </a:xfrm>
          <a:prstGeom prst="rect">
            <a:avLst/>
          </a:prstGeom>
        </p:spPr>
      </p:pic>
      <p:sp>
        <p:nvSpPr>
          <p:cNvPr id="4" name="TextBox 3">
            <a:extLst>
              <a:ext uri="{FF2B5EF4-FFF2-40B4-BE49-F238E27FC236}">
                <a16:creationId xmlns:a16="http://schemas.microsoft.com/office/drawing/2014/main" id="{4393DBA7-33AC-42A9-A2D8-646EF8C7E031}"/>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163259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90" cy="6857994"/>
          </a:xfrm>
          <a:prstGeom prst="rect">
            <a:avLst/>
          </a:prstGeom>
        </p:spPr>
      </p:pic>
      <p:sp>
        <p:nvSpPr>
          <p:cNvPr id="4" name="TextBox 3">
            <a:extLst>
              <a:ext uri="{FF2B5EF4-FFF2-40B4-BE49-F238E27FC236}">
                <a16:creationId xmlns:a16="http://schemas.microsoft.com/office/drawing/2014/main" id="{BA486463-6098-43C8-82BB-FAEF978A9E42}"/>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3032269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90" cy="6857994"/>
          </a:xfrm>
          <a:prstGeom prst="rect">
            <a:avLst/>
          </a:prstGeom>
        </p:spPr>
      </p:pic>
      <p:sp>
        <p:nvSpPr>
          <p:cNvPr id="4" name="TextBox 3">
            <a:extLst>
              <a:ext uri="{FF2B5EF4-FFF2-40B4-BE49-F238E27FC236}">
                <a16:creationId xmlns:a16="http://schemas.microsoft.com/office/drawing/2014/main" id="{B007763B-C343-44FE-B361-77288064BCF8}"/>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769223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90" cy="6857993"/>
          </a:xfrm>
          <a:prstGeom prst="rect">
            <a:avLst/>
          </a:prstGeom>
        </p:spPr>
      </p:pic>
      <p:sp>
        <p:nvSpPr>
          <p:cNvPr id="4" name="TextBox 3">
            <a:extLst>
              <a:ext uri="{FF2B5EF4-FFF2-40B4-BE49-F238E27FC236}">
                <a16:creationId xmlns:a16="http://schemas.microsoft.com/office/drawing/2014/main" id="{D2167EF9-2515-4C7D-BF47-77A53940A65F}"/>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932618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9" cy="6857993"/>
          </a:xfrm>
          <a:prstGeom prst="rect">
            <a:avLst/>
          </a:prstGeom>
        </p:spPr>
      </p:pic>
      <p:pic>
        <p:nvPicPr>
          <p:cNvPr id="3" name="Picture 2">
            <a:extLst>
              <a:ext uri="{FF2B5EF4-FFF2-40B4-BE49-F238E27FC236}">
                <a16:creationId xmlns:a16="http://schemas.microsoft.com/office/drawing/2014/main" id="{8E911EDE-8477-4CE3-B92D-178C567030E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587597" y="5298560"/>
            <a:ext cx="1405347" cy="1405347"/>
          </a:xfrm>
          <a:prstGeom prst="rect">
            <a:avLst/>
          </a:prstGeom>
        </p:spPr>
      </p:pic>
      <p:sp>
        <p:nvSpPr>
          <p:cNvPr id="6" name="TextBox 5">
            <a:extLst>
              <a:ext uri="{FF2B5EF4-FFF2-40B4-BE49-F238E27FC236}">
                <a16:creationId xmlns:a16="http://schemas.microsoft.com/office/drawing/2014/main" id="{EE20DDC5-23AA-4651-B01F-88310BADAB8C}"/>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676555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9" cy="6857992"/>
          </a:xfrm>
          <a:prstGeom prst="rect">
            <a:avLst/>
          </a:prstGeom>
        </p:spPr>
      </p:pic>
      <p:sp>
        <p:nvSpPr>
          <p:cNvPr id="3" name="TextBox 2">
            <a:extLst>
              <a:ext uri="{FF2B5EF4-FFF2-40B4-BE49-F238E27FC236}">
                <a16:creationId xmlns:a16="http://schemas.microsoft.com/office/drawing/2014/main" id="{073EE499-680B-45B4-A719-DA470CDDF6E3}"/>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2079520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8" cy="6857992"/>
          </a:xfrm>
          <a:prstGeom prst="rect">
            <a:avLst/>
          </a:prstGeom>
        </p:spPr>
      </p:pic>
      <p:pic>
        <p:nvPicPr>
          <p:cNvPr id="3" name="Picture 2">
            <a:extLst>
              <a:ext uri="{FF2B5EF4-FFF2-40B4-BE49-F238E27FC236}">
                <a16:creationId xmlns:a16="http://schemas.microsoft.com/office/drawing/2014/main" id="{6EE93518-BA6D-4468-A018-359C251A71D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675055" y="3949798"/>
            <a:ext cx="1405347" cy="1405347"/>
          </a:xfrm>
          <a:prstGeom prst="rect">
            <a:avLst/>
          </a:prstGeom>
        </p:spPr>
      </p:pic>
      <p:sp>
        <p:nvSpPr>
          <p:cNvPr id="4" name="TextBox 3">
            <a:extLst>
              <a:ext uri="{FF2B5EF4-FFF2-40B4-BE49-F238E27FC236}">
                <a16:creationId xmlns:a16="http://schemas.microsoft.com/office/drawing/2014/main" id="{991DE47D-E0A6-4E1E-AF1B-B05FABA08C5D}"/>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39649094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8" cy="6857992"/>
          </a:xfrm>
          <a:prstGeom prst="rect">
            <a:avLst/>
          </a:prstGeom>
        </p:spPr>
      </p:pic>
      <p:sp>
        <p:nvSpPr>
          <p:cNvPr id="3" name="TextBox 2">
            <a:extLst>
              <a:ext uri="{FF2B5EF4-FFF2-40B4-BE49-F238E27FC236}">
                <a16:creationId xmlns:a16="http://schemas.microsoft.com/office/drawing/2014/main" id="{34ABB936-E085-4C55-B919-98DA4B1314F5}"/>
              </a:ext>
            </a:extLst>
          </p:cNvPr>
          <p:cNvSpPr txBox="1"/>
          <p:nvPr/>
        </p:nvSpPr>
        <p:spPr>
          <a:xfrm>
            <a:off x="6477587" y="6412468"/>
            <a:ext cx="2625462" cy="369332"/>
          </a:xfrm>
          <a:prstGeom prst="rect">
            <a:avLst/>
          </a:prstGeom>
          <a:noFill/>
        </p:spPr>
        <p:txBody>
          <a:bodyPr wrap="none" rtlCol="0">
            <a:spAutoFit/>
          </a:bodyPr>
          <a:lstStyle/>
          <a:p>
            <a:pPr algn="r"/>
            <a:r>
              <a:rPr lang="en-US" b="1" dirty="0">
                <a:solidFill>
                  <a:srgbClr val="FF0000"/>
                </a:solidFill>
                <a:highlight>
                  <a:srgbClr val="C0C0C0"/>
                </a:highlight>
              </a:rPr>
              <a:t>The Application Portal</a:t>
            </a:r>
          </a:p>
        </p:txBody>
      </p:sp>
    </p:spTree>
    <p:extLst>
      <p:ext uri="{BB962C8B-B14F-4D97-AF65-F5344CB8AC3E}">
        <p14:creationId xmlns:p14="http://schemas.microsoft.com/office/powerpoint/2010/main" val="3106250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Application Overview</a:t>
            </a:r>
          </a:p>
        </p:txBody>
      </p:sp>
    </p:spTree>
    <p:extLst>
      <p:ext uri="{BB962C8B-B14F-4D97-AF65-F5344CB8AC3E}">
        <p14:creationId xmlns:p14="http://schemas.microsoft.com/office/powerpoint/2010/main" val="1794538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8" cy="6857992"/>
          </a:xfrm>
          <a:prstGeom prst="rect">
            <a:avLst/>
          </a:prstGeom>
        </p:spPr>
      </p:pic>
      <p:sp>
        <p:nvSpPr>
          <p:cNvPr id="3" name="TextBox 2">
            <a:extLst>
              <a:ext uri="{FF2B5EF4-FFF2-40B4-BE49-F238E27FC236}">
                <a16:creationId xmlns:a16="http://schemas.microsoft.com/office/drawing/2014/main" id="{820963B9-2CE3-4086-92B2-C8A0858C4AAC}"/>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2322949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8" cy="6857991"/>
          </a:xfrm>
          <a:prstGeom prst="rect">
            <a:avLst/>
          </a:prstGeom>
        </p:spPr>
      </p:pic>
      <p:sp>
        <p:nvSpPr>
          <p:cNvPr id="3" name="TextBox 2">
            <a:extLst>
              <a:ext uri="{FF2B5EF4-FFF2-40B4-BE49-F238E27FC236}">
                <a16:creationId xmlns:a16="http://schemas.microsoft.com/office/drawing/2014/main" id="{BC4AAA7C-469C-4436-9BF5-DE1A326C3D4C}"/>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1043556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6" cy="6857991"/>
          </a:xfrm>
          <a:prstGeom prst="rect">
            <a:avLst/>
          </a:prstGeom>
        </p:spPr>
      </p:pic>
      <p:sp>
        <p:nvSpPr>
          <p:cNvPr id="3" name="TextBox 2">
            <a:extLst>
              <a:ext uri="{FF2B5EF4-FFF2-40B4-BE49-F238E27FC236}">
                <a16:creationId xmlns:a16="http://schemas.microsoft.com/office/drawing/2014/main" id="{88F01FB0-2C8A-4054-8CA2-432C121BADAB}"/>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1332733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6" cy="6857990"/>
          </a:xfrm>
          <a:prstGeom prst="rect">
            <a:avLst/>
          </a:prstGeom>
        </p:spPr>
      </p:pic>
      <p:sp>
        <p:nvSpPr>
          <p:cNvPr id="3" name="TextBox 2">
            <a:extLst>
              <a:ext uri="{FF2B5EF4-FFF2-40B4-BE49-F238E27FC236}">
                <a16:creationId xmlns:a16="http://schemas.microsoft.com/office/drawing/2014/main" id="{287A5861-42D3-4A9F-A3AD-04C33AA0EF99}"/>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58146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5" cy="6857990"/>
          </a:xfrm>
          <a:prstGeom prst="rect">
            <a:avLst/>
          </a:prstGeom>
        </p:spPr>
      </p:pic>
      <p:sp>
        <p:nvSpPr>
          <p:cNvPr id="3" name="TextBox 2">
            <a:extLst>
              <a:ext uri="{FF2B5EF4-FFF2-40B4-BE49-F238E27FC236}">
                <a16:creationId xmlns:a16="http://schemas.microsoft.com/office/drawing/2014/main" id="{B42FC01A-E326-480D-9561-2B331583A5B9}"/>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3581187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5" cy="6857989"/>
          </a:xfrm>
          <a:prstGeom prst="rect">
            <a:avLst/>
          </a:prstGeom>
        </p:spPr>
      </p:pic>
      <p:sp>
        <p:nvSpPr>
          <p:cNvPr id="3" name="TextBox 2">
            <a:extLst>
              <a:ext uri="{FF2B5EF4-FFF2-40B4-BE49-F238E27FC236}">
                <a16:creationId xmlns:a16="http://schemas.microsoft.com/office/drawing/2014/main" id="{B3944566-3ECF-45A5-9ADC-C0BCCFE82BDD}"/>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1671902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4" cy="6857989"/>
          </a:xfrm>
          <a:prstGeom prst="rect">
            <a:avLst/>
          </a:prstGeom>
        </p:spPr>
      </p:pic>
      <p:sp>
        <p:nvSpPr>
          <p:cNvPr id="3" name="TextBox 2">
            <a:extLst>
              <a:ext uri="{FF2B5EF4-FFF2-40B4-BE49-F238E27FC236}">
                <a16:creationId xmlns:a16="http://schemas.microsoft.com/office/drawing/2014/main" id="{288471C3-29C3-4241-8124-B5658BCBE609}"/>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2716735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4" cy="6857988"/>
          </a:xfrm>
          <a:prstGeom prst="rect">
            <a:avLst/>
          </a:prstGeom>
        </p:spPr>
      </p:pic>
      <p:sp>
        <p:nvSpPr>
          <p:cNvPr id="3" name="TextBox 2">
            <a:extLst>
              <a:ext uri="{FF2B5EF4-FFF2-40B4-BE49-F238E27FC236}">
                <a16:creationId xmlns:a16="http://schemas.microsoft.com/office/drawing/2014/main" id="{1424A7BA-D511-4BEC-94E9-E97447DFD6EC}"/>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340751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2" cy="6857988"/>
          </a:xfrm>
          <a:prstGeom prst="rect">
            <a:avLst/>
          </a:prstGeom>
        </p:spPr>
      </p:pic>
      <p:sp>
        <p:nvSpPr>
          <p:cNvPr id="3" name="TextBox 2">
            <a:extLst>
              <a:ext uri="{FF2B5EF4-FFF2-40B4-BE49-F238E27FC236}">
                <a16:creationId xmlns:a16="http://schemas.microsoft.com/office/drawing/2014/main" id="{30DD8D3E-660E-493F-9BC4-FB1151A1D1C3}"/>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3149149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2" cy="6857987"/>
          </a:xfrm>
          <a:prstGeom prst="rect">
            <a:avLst/>
          </a:prstGeom>
        </p:spPr>
      </p:pic>
      <p:sp>
        <p:nvSpPr>
          <p:cNvPr id="3" name="TextBox 2">
            <a:extLst>
              <a:ext uri="{FF2B5EF4-FFF2-40B4-BE49-F238E27FC236}">
                <a16:creationId xmlns:a16="http://schemas.microsoft.com/office/drawing/2014/main" id="{5F4E78BC-E587-408F-8DF5-B84F52BD545F}"/>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482708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1" cy="6857987"/>
          </a:xfrm>
          <a:prstGeom prst="rect">
            <a:avLst/>
          </a:prstGeom>
        </p:spPr>
      </p:pic>
      <p:sp>
        <p:nvSpPr>
          <p:cNvPr id="3" name="TextBox 2">
            <a:extLst>
              <a:ext uri="{FF2B5EF4-FFF2-40B4-BE49-F238E27FC236}">
                <a16:creationId xmlns:a16="http://schemas.microsoft.com/office/drawing/2014/main" id="{AF50FB72-BD8A-46C9-B5FC-0506B9F4D8DB}"/>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271702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1" cy="6857986"/>
          </a:xfrm>
          <a:prstGeom prst="rect">
            <a:avLst/>
          </a:prstGeom>
        </p:spPr>
      </p:pic>
      <p:sp>
        <p:nvSpPr>
          <p:cNvPr id="3" name="TextBox 2">
            <a:extLst>
              <a:ext uri="{FF2B5EF4-FFF2-40B4-BE49-F238E27FC236}">
                <a16:creationId xmlns:a16="http://schemas.microsoft.com/office/drawing/2014/main" id="{E0A93B57-0877-4952-97B8-8056C2D2EE91}"/>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29951887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0" cy="6857986"/>
          </a:xfrm>
          <a:prstGeom prst="rect">
            <a:avLst/>
          </a:prstGeom>
        </p:spPr>
      </p:pic>
      <p:sp>
        <p:nvSpPr>
          <p:cNvPr id="3" name="TextBox 2">
            <a:extLst>
              <a:ext uri="{FF2B5EF4-FFF2-40B4-BE49-F238E27FC236}">
                <a16:creationId xmlns:a16="http://schemas.microsoft.com/office/drawing/2014/main" id="{F1802937-530F-4BC9-97DC-DD4679AF592E}"/>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2262057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0" cy="6857985"/>
          </a:xfrm>
          <a:prstGeom prst="rect">
            <a:avLst/>
          </a:prstGeom>
        </p:spPr>
      </p:pic>
      <p:sp>
        <p:nvSpPr>
          <p:cNvPr id="3" name="TextBox 2">
            <a:extLst>
              <a:ext uri="{FF2B5EF4-FFF2-40B4-BE49-F238E27FC236}">
                <a16:creationId xmlns:a16="http://schemas.microsoft.com/office/drawing/2014/main" id="{29C572B9-7AE4-4562-A0E6-EED728BB4A23}"/>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851763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8" cy="6857985"/>
          </a:xfrm>
          <a:prstGeom prst="rect">
            <a:avLst/>
          </a:prstGeom>
        </p:spPr>
      </p:pic>
      <p:sp>
        <p:nvSpPr>
          <p:cNvPr id="3" name="TextBox 2">
            <a:extLst>
              <a:ext uri="{FF2B5EF4-FFF2-40B4-BE49-F238E27FC236}">
                <a16:creationId xmlns:a16="http://schemas.microsoft.com/office/drawing/2014/main" id="{94D86069-0685-4D03-A5D8-7F64BDE3BA8E}"/>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18411284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8" cy="6857984"/>
          </a:xfrm>
          <a:prstGeom prst="rect">
            <a:avLst/>
          </a:prstGeom>
        </p:spPr>
      </p:pic>
      <p:sp>
        <p:nvSpPr>
          <p:cNvPr id="3" name="TextBox 2">
            <a:extLst>
              <a:ext uri="{FF2B5EF4-FFF2-40B4-BE49-F238E27FC236}">
                <a16:creationId xmlns:a16="http://schemas.microsoft.com/office/drawing/2014/main" id="{A7F9D4F4-D2A2-40BE-BAFC-EF46CA1E5108}"/>
              </a:ext>
            </a:extLst>
          </p:cNvPr>
          <p:cNvSpPr txBox="1"/>
          <p:nvPr/>
        </p:nvSpPr>
        <p:spPr>
          <a:xfrm>
            <a:off x="6571587" y="6412468"/>
            <a:ext cx="2531462" cy="369332"/>
          </a:xfrm>
          <a:prstGeom prst="rect">
            <a:avLst/>
          </a:prstGeom>
          <a:noFill/>
        </p:spPr>
        <p:txBody>
          <a:bodyPr wrap="none" rtlCol="0">
            <a:spAutoFit/>
          </a:bodyPr>
          <a:lstStyle/>
          <a:p>
            <a:pPr algn="r"/>
            <a:r>
              <a:rPr lang="en-US" b="1" dirty="0">
                <a:solidFill>
                  <a:srgbClr val="FF0000"/>
                </a:solidFill>
                <a:highlight>
                  <a:srgbClr val="C0C0C0"/>
                </a:highlight>
              </a:rPr>
              <a:t>Application Overview</a:t>
            </a:r>
          </a:p>
        </p:txBody>
      </p:sp>
    </p:spTree>
    <p:extLst>
      <p:ext uri="{BB962C8B-B14F-4D97-AF65-F5344CB8AC3E}">
        <p14:creationId xmlns:p14="http://schemas.microsoft.com/office/powerpoint/2010/main" val="27037018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Application Highlights</a:t>
            </a:r>
          </a:p>
        </p:txBody>
      </p:sp>
    </p:spTree>
    <p:extLst>
      <p:ext uri="{BB962C8B-B14F-4D97-AF65-F5344CB8AC3E}">
        <p14:creationId xmlns:p14="http://schemas.microsoft.com/office/powerpoint/2010/main" val="33782773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7C88-C0AA-4FD2-B663-F20C807FDA28}"/>
              </a:ext>
            </a:extLst>
          </p:cNvPr>
          <p:cNvSpPr>
            <a:spLocks noGrp="1"/>
          </p:cNvSpPr>
          <p:nvPr>
            <p:ph type="title"/>
          </p:nvPr>
        </p:nvSpPr>
        <p:spPr/>
        <p:txBody>
          <a:bodyPr/>
          <a:lstStyle/>
          <a:p>
            <a:r>
              <a:rPr lang="en-US" dirty="0"/>
              <a:t>Saving Drafts</a:t>
            </a:r>
          </a:p>
        </p:txBody>
      </p:sp>
      <p:sp>
        <p:nvSpPr>
          <p:cNvPr id="3" name="Content Placeholder 2">
            <a:extLst>
              <a:ext uri="{FF2B5EF4-FFF2-40B4-BE49-F238E27FC236}">
                <a16:creationId xmlns:a16="http://schemas.microsoft.com/office/drawing/2014/main" id="{F25EB031-A56D-40C7-A3A6-090C66882790}"/>
              </a:ext>
            </a:extLst>
          </p:cNvPr>
          <p:cNvSpPr>
            <a:spLocks noGrp="1"/>
          </p:cNvSpPr>
          <p:nvPr>
            <p:ph idx="1"/>
          </p:nvPr>
        </p:nvSpPr>
        <p:spPr/>
        <p:txBody>
          <a:bodyPr/>
          <a:lstStyle/>
          <a:p>
            <a:r>
              <a:rPr lang="en-US" dirty="0"/>
              <a:t>If you are working on an application in more than one sitting, you can save your work in the application portal (</a:t>
            </a:r>
            <a:r>
              <a:rPr lang="en-US" dirty="0" err="1"/>
              <a:t>Zengine</a:t>
            </a:r>
            <a:r>
              <a:rPr lang="en-US" dirty="0"/>
              <a:t>), then return to it later</a:t>
            </a:r>
          </a:p>
        </p:txBody>
      </p:sp>
      <p:sp>
        <p:nvSpPr>
          <p:cNvPr id="4" name="TextBox 3">
            <a:extLst>
              <a:ext uri="{FF2B5EF4-FFF2-40B4-BE49-F238E27FC236}">
                <a16:creationId xmlns:a16="http://schemas.microsoft.com/office/drawing/2014/main" id="{B9C1D65D-30DF-4772-8A68-9404F4F7B667}"/>
              </a:ext>
            </a:extLst>
          </p:cNvPr>
          <p:cNvSpPr txBox="1"/>
          <p:nvPr/>
        </p:nvSpPr>
        <p:spPr>
          <a:xfrm>
            <a:off x="7430795" y="6412468"/>
            <a:ext cx="1672254" cy="369332"/>
          </a:xfrm>
          <a:prstGeom prst="rect">
            <a:avLst/>
          </a:prstGeom>
          <a:noFill/>
        </p:spPr>
        <p:txBody>
          <a:bodyPr wrap="none" rtlCol="0">
            <a:spAutoFit/>
          </a:bodyPr>
          <a:lstStyle/>
          <a:p>
            <a:pPr algn="r"/>
            <a:r>
              <a:rPr lang="en-US" b="1" dirty="0">
                <a:solidFill>
                  <a:srgbClr val="FF0000"/>
                </a:solidFill>
                <a:highlight>
                  <a:srgbClr val="C0C0C0"/>
                </a:highlight>
              </a:rPr>
              <a:t>Saving Drafts</a:t>
            </a:r>
          </a:p>
        </p:txBody>
      </p:sp>
    </p:spTree>
    <p:extLst>
      <p:ext uri="{BB962C8B-B14F-4D97-AF65-F5344CB8AC3E}">
        <p14:creationId xmlns:p14="http://schemas.microsoft.com/office/powerpoint/2010/main" val="2729631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7" cy="6857984"/>
          </a:xfrm>
          <a:prstGeom prst="rect">
            <a:avLst/>
          </a:prstGeom>
        </p:spPr>
      </p:pic>
      <p:sp>
        <p:nvSpPr>
          <p:cNvPr id="3" name="TextBox 2">
            <a:extLst>
              <a:ext uri="{FF2B5EF4-FFF2-40B4-BE49-F238E27FC236}">
                <a16:creationId xmlns:a16="http://schemas.microsoft.com/office/drawing/2014/main" id="{62567F48-D2AF-4976-B52C-D7FC9524A5CA}"/>
              </a:ext>
            </a:extLst>
          </p:cNvPr>
          <p:cNvSpPr txBox="1"/>
          <p:nvPr/>
        </p:nvSpPr>
        <p:spPr>
          <a:xfrm>
            <a:off x="7430795" y="6412468"/>
            <a:ext cx="1672254" cy="369332"/>
          </a:xfrm>
          <a:prstGeom prst="rect">
            <a:avLst/>
          </a:prstGeom>
          <a:noFill/>
        </p:spPr>
        <p:txBody>
          <a:bodyPr wrap="none" rtlCol="0">
            <a:spAutoFit/>
          </a:bodyPr>
          <a:lstStyle/>
          <a:p>
            <a:pPr algn="r"/>
            <a:r>
              <a:rPr lang="en-US" b="1" dirty="0">
                <a:solidFill>
                  <a:srgbClr val="FF0000"/>
                </a:solidFill>
                <a:highlight>
                  <a:srgbClr val="C0C0C0"/>
                </a:highlight>
              </a:rPr>
              <a:t>Saving Drafts</a:t>
            </a:r>
          </a:p>
        </p:txBody>
      </p:sp>
    </p:spTree>
    <p:extLst>
      <p:ext uri="{BB962C8B-B14F-4D97-AF65-F5344CB8AC3E}">
        <p14:creationId xmlns:p14="http://schemas.microsoft.com/office/powerpoint/2010/main" val="20314260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7" cy="6857984"/>
          </a:xfrm>
          <a:prstGeom prst="rect">
            <a:avLst/>
          </a:prstGeom>
        </p:spPr>
      </p:pic>
      <p:sp>
        <p:nvSpPr>
          <p:cNvPr id="3" name="TextBox 2">
            <a:extLst>
              <a:ext uri="{FF2B5EF4-FFF2-40B4-BE49-F238E27FC236}">
                <a16:creationId xmlns:a16="http://schemas.microsoft.com/office/drawing/2014/main" id="{A67F1418-7FCB-44BC-88AA-46CBC84C1395}"/>
              </a:ext>
            </a:extLst>
          </p:cNvPr>
          <p:cNvSpPr txBox="1"/>
          <p:nvPr/>
        </p:nvSpPr>
        <p:spPr>
          <a:xfrm>
            <a:off x="7430795" y="6412468"/>
            <a:ext cx="1672254" cy="369332"/>
          </a:xfrm>
          <a:prstGeom prst="rect">
            <a:avLst/>
          </a:prstGeom>
          <a:noFill/>
        </p:spPr>
        <p:txBody>
          <a:bodyPr wrap="none" rtlCol="0">
            <a:spAutoFit/>
          </a:bodyPr>
          <a:lstStyle/>
          <a:p>
            <a:pPr algn="r"/>
            <a:r>
              <a:rPr lang="en-US" b="1" dirty="0">
                <a:solidFill>
                  <a:srgbClr val="FF0000"/>
                </a:solidFill>
                <a:highlight>
                  <a:srgbClr val="C0C0C0"/>
                </a:highlight>
              </a:rPr>
              <a:t>Saving Drafts</a:t>
            </a:r>
          </a:p>
        </p:txBody>
      </p:sp>
    </p:spTree>
    <p:extLst>
      <p:ext uri="{BB962C8B-B14F-4D97-AF65-F5344CB8AC3E}">
        <p14:creationId xmlns:p14="http://schemas.microsoft.com/office/powerpoint/2010/main" val="1022643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7" cy="6857983"/>
          </a:xfrm>
          <a:prstGeom prst="rect">
            <a:avLst/>
          </a:prstGeom>
        </p:spPr>
      </p:pic>
      <p:pic>
        <p:nvPicPr>
          <p:cNvPr id="3" name="Picture 2">
            <a:extLst>
              <a:ext uri="{FF2B5EF4-FFF2-40B4-BE49-F238E27FC236}">
                <a16:creationId xmlns:a16="http://schemas.microsoft.com/office/drawing/2014/main" id="{943E9423-303E-428F-B82D-3C4025011A2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6388196" y="5473796"/>
            <a:ext cx="1405347" cy="1405347"/>
          </a:xfrm>
          <a:prstGeom prst="rect">
            <a:avLst/>
          </a:prstGeom>
        </p:spPr>
      </p:pic>
      <p:sp>
        <p:nvSpPr>
          <p:cNvPr id="4" name="Rectangle 3">
            <a:extLst>
              <a:ext uri="{FF2B5EF4-FFF2-40B4-BE49-F238E27FC236}">
                <a16:creationId xmlns:a16="http://schemas.microsoft.com/office/drawing/2014/main" id="{1BD78FD2-6FB8-4F97-B2B6-93FACA6FAC4E}"/>
              </a:ext>
            </a:extLst>
          </p:cNvPr>
          <p:cNvSpPr/>
          <p:nvPr/>
        </p:nvSpPr>
        <p:spPr bwMode="auto">
          <a:xfrm>
            <a:off x="381000" y="5105400"/>
            <a:ext cx="1371600" cy="609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46609959-C17C-40C2-909D-0387193BABA3}"/>
              </a:ext>
            </a:extLst>
          </p:cNvPr>
          <p:cNvSpPr txBox="1"/>
          <p:nvPr/>
        </p:nvSpPr>
        <p:spPr>
          <a:xfrm>
            <a:off x="7430795" y="6412468"/>
            <a:ext cx="1672254" cy="369332"/>
          </a:xfrm>
          <a:prstGeom prst="rect">
            <a:avLst/>
          </a:prstGeom>
          <a:noFill/>
        </p:spPr>
        <p:txBody>
          <a:bodyPr wrap="none" rtlCol="0">
            <a:spAutoFit/>
          </a:bodyPr>
          <a:lstStyle/>
          <a:p>
            <a:pPr algn="r"/>
            <a:r>
              <a:rPr lang="en-US" b="1" dirty="0">
                <a:solidFill>
                  <a:srgbClr val="FF0000"/>
                </a:solidFill>
                <a:highlight>
                  <a:srgbClr val="C0C0C0"/>
                </a:highlight>
              </a:rPr>
              <a:t>Saving Drafts</a:t>
            </a:r>
          </a:p>
        </p:txBody>
      </p:sp>
    </p:spTree>
    <p:extLst>
      <p:ext uri="{BB962C8B-B14F-4D97-AF65-F5344CB8AC3E}">
        <p14:creationId xmlns:p14="http://schemas.microsoft.com/office/powerpoint/2010/main" val="3571009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6" cy="6857983"/>
          </a:xfrm>
          <a:prstGeom prst="rect">
            <a:avLst/>
          </a:prstGeom>
        </p:spPr>
      </p:pic>
      <p:sp>
        <p:nvSpPr>
          <p:cNvPr id="3" name="Rectangle 2">
            <a:extLst>
              <a:ext uri="{FF2B5EF4-FFF2-40B4-BE49-F238E27FC236}">
                <a16:creationId xmlns:a16="http://schemas.microsoft.com/office/drawing/2014/main" id="{FA0DF2FA-3A67-4137-A1C6-B36CCAB4D80B}"/>
              </a:ext>
            </a:extLst>
          </p:cNvPr>
          <p:cNvSpPr/>
          <p:nvPr/>
        </p:nvSpPr>
        <p:spPr bwMode="auto">
          <a:xfrm>
            <a:off x="381000" y="5105400"/>
            <a:ext cx="1371600" cy="609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75385B06-0C82-4F6E-A178-9BFC8CD59BC8}"/>
              </a:ext>
            </a:extLst>
          </p:cNvPr>
          <p:cNvSpPr txBox="1"/>
          <p:nvPr/>
        </p:nvSpPr>
        <p:spPr>
          <a:xfrm>
            <a:off x="7430795" y="6412468"/>
            <a:ext cx="1672254" cy="369332"/>
          </a:xfrm>
          <a:prstGeom prst="rect">
            <a:avLst/>
          </a:prstGeom>
          <a:noFill/>
        </p:spPr>
        <p:txBody>
          <a:bodyPr wrap="none" rtlCol="0">
            <a:spAutoFit/>
          </a:bodyPr>
          <a:lstStyle/>
          <a:p>
            <a:pPr algn="r"/>
            <a:r>
              <a:rPr lang="en-US" b="1" dirty="0">
                <a:solidFill>
                  <a:srgbClr val="FF0000"/>
                </a:solidFill>
                <a:highlight>
                  <a:srgbClr val="C0C0C0"/>
                </a:highlight>
              </a:rPr>
              <a:t>Saving Drafts</a:t>
            </a:r>
          </a:p>
        </p:txBody>
      </p:sp>
    </p:spTree>
    <p:extLst>
      <p:ext uri="{BB962C8B-B14F-4D97-AF65-F5344CB8AC3E}">
        <p14:creationId xmlns:p14="http://schemas.microsoft.com/office/powerpoint/2010/main" val="3044998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6" cy="6857982"/>
          </a:xfrm>
          <a:prstGeom prst="rect">
            <a:avLst/>
          </a:prstGeom>
        </p:spPr>
      </p:pic>
      <p:sp>
        <p:nvSpPr>
          <p:cNvPr id="3" name="Rectangle 2">
            <a:extLst>
              <a:ext uri="{FF2B5EF4-FFF2-40B4-BE49-F238E27FC236}">
                <a16:creationId xmlns:a16="http://schemas.microsoft.com/office/drawing/2014/main" id="{B59A196F-AFA0-4517-B803-3243036D7103}"/>
              </a:ext>
            </a:extLst>
          </p:cNvPr>
          <p:cNvSpPr/>
          <p:nvPr/>
        </p:nvSpPr>
        <p:spPr bwMode="auto">
          <a:xfrm>
            <a:off x="5562600" y="5029200"/>
            <a:ext cx="1371600" cy="609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4D4919D4-2D8C-4D30-9680-3C292E6C08F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747445" y="5312856"/>
            <a:ext cx="1405347" cy="1405347"/>
          </a:xfrm>
          <a:prstGeom prst="rect">
            <a:avLst/>
          </a:prstGeom>
        </p:spPr>
      </p:pic>
      <p:sp>
        <p:nvSpPr>
          <p:cNvPr id="6" name="TextBox 5">
            <a:extLst>
              <a:ext uri="{FF2B5EF4-FFF2-40B4-BE49-F238E27FC236}">
                <a16:creationId xmlns:a16="http://schemas.microsoft.com/office/drawing/2014/main" id="{C9A61CCB-421F-4515-BD2B-6E9CD2D3F101}"/>
              </a:ext>
            </a:extLst>
          </p:cNvPr>
          <p:cNvSpPr txBox="1"/>
          <p:nvPr/>
        </p:nvSpPr>
        <p:spPr>
          <a:xfrm>
            <a:off x="7430795" y="6412468"/>
            <a:ext cx="1672254" cy="369332"/>
          </a:xfrm>
          <a:prstGeom prst="rect">
            <a:avLst/>
          </a:prstGeom>
          <a:noFill/>
        </p:spPr>
        <p:txBody>
          <a:bodyPr wrap="none" rtlCol="0">
            <a:spAutoFit/>
          </a:bodyPr>
          <a:lstStyle/>
          <a:p>
            <a:pPr algn="r"/>
            <a:r>
              <a:rPr lang="en-US" b="1" dirty="0">
                <a:solidFill>
                  <a:srgbClr val="FF0000"/>
                </a:solidFill>
                <a:highlight>
                  <a:srgbClr val="C0C0C0"/>
                </a:highlight>
              </a:rPr>
              <a:t>Saving Drafts</a:t>
            </a:r>
          </a:p>
        </p:txBody>
      </p:sp>
    </p:spTree>
    <p:extLst>
      <p:ext uri="{BB962C8B-B14F-4D97-AF65-F5344CB8AC3E}">
        <p14:creationId xmlns:p14="http://schemas.microsoft.com/office/powerpoint/2010/main" val="7412292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4" cy="6857982"/>
          </a:xfrm>
          <a:prstGeom prst="rect">
            <a:avLst/>
          </a:prstGeom>
        </p:spPr>
      </p:pic>
      <p:sp>
        <p:nvSpPr>
          <p:cNvPr id="3" name="TextBox 2">
            <a:extLst>
              <a:ext uri="{FF2B5EF4-FFF2-40B4-BE49-F238E27FC236}">
                <a16:creationId xmlns:a16="http://schemas.microsoft.com/office/drawing/2014/main" id="{917156D8-B6B7-4803-B3F7-C59A61C55805}"/>
              </a:ext>
            </a:extLst>
          </p:cNvPr>
          <p:cNvSpPr txBox="1"/>
          <p:nvPr/>
        </p:nvSpPr>
        <p:spPr>
          <a:xfrm>
            <a:off x="7430795" y="6412468"/>
            <a:ext cx="1672254" cy="369332"/>
          </a:xfrm>
          <a:prstGeom prst="rect">
            <a:avLst/>
          </a:prstGeom>
          <a:noFill/>
        </p:spPr>
        <p:txBody>
          <a:bodyPr wrap="none" rtlCol="0">
            <a:spAutoFit/>
          </a:bodyPr>
          <a:lstStyle/>
          <a:p>
            <a:pPr algn="r"/>
            <a:r>
              <a:rPr lang="en-US" b="1" dirty="0">
                <a:solidFill>
                  <a:srgbClr val="FF0000"/>
                </a:solidFill>
                <a:highlight>
                  <a:srgbClr val="C0C0C0"/>
                </a:highlight>
              </a:rPr>
              <a:t>Saving Drafts</a:t>
            </a:r>
          </a:p>
        </p:txBody>
      </p:sp>
    </p:spTree>
    <p:extLst>
      <p:ext uri="{BB962C8B-B14F-4D97-AF65-F5344CB8AC3E}">
        <p14:creationId xmlns:p14="http://schemas.microsoft.com/office/powerpoint/2010/main" val="41170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7C88-C0AA-4FD2-B663-F20C807FDA28}"/>
              </a:ext>
            </a:extLst>
          </p:cNvPr>
          <p:cNvSpPr>
            <a:spLocks noGrp="1"/>
          </p:cNvSpPr>
          <p:nvPr>
            <p:ph type="title"/>
          </p:nvPr>
        </p:nvSpPr>
        <p:spPr/>
        <p:txBody>
          <a:bodyPr/>
          <a:lstStyle/>
          <a:p>
            <a:r>
              <a:rPr lang="en-US" dirty="0"/>
              <a:t>Uploading the Budget </a:t>
            </a:r>
          </a:p>
        </p:txBody>
      </p:sp>
      <p:sp>
        <p:nvSpPr>
          <p:cNvPr id="3" name="Content Placeholder 2">
            <a:extLst>
              <a:ext uri="{FF2B5EF4-FFF2-40B4-BE49-F238E27FC236}">
                <a16:creationId xmlns:a16="http://schemas.microsoft.com/office/drawing/2014/main" id="{F25EB031-A56D-40C7-A3A6-090C66882790}"/>
              </a:ext>
            </a:extLst>
          </p:cNvPr>
          <p:cNvSpPr>
            <a:spLocks noGrp="1"/>
          </p:cNvSpPr>
          <p:nvPr>
            <p:ph idx="1"/>
          </p:nvPr>
        </p:nvSpPr>
        <p:spPr/>
        <p:txBody>
          <a:bodyPr/>
          <a:lstStyle/>
          <a:p>
            <a:r>
              <a:rPr lang="en-US" dirty="0"/>
              <a:t>In order to submit the Budget within your application, you will have to download, fill out, and then upload a form, rather than inputting values directly into </a:t>
            </a:r>
            <a:r>
              <a:rPr lang="en-US" dirty="0" err="1"/>
              <a:t>Zengine</a:t>
            </a:r>
            <a:endParaRPr lang="en-US" dirty="0"/>
          </a:p>
        </p:txBody>
      </p:sp>
    </p:spTree>
    <p:extLst>
      <p:ext uri="{BB962C8B-B14F-4D97-AF65-F5344CB8AC3E}">
        <p14:creationId xmlns:p14="http://schemas.microsoft.com/office/powerpoint/2010/main" val="9406023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4" cy="6857981"/>
          </a:xfrm>
          <a:prstGeom prst="rect">
            <a:avLst/>
          </a:prstGeom>
        </p:spPr>
      </p:pic>
      <p:sp>
        <p:nvSpPr>
          <p:cNvPr id="3" name="Rectangle 2">
            <a:extLst>
              <a:ext uri="{FF2B5EF4-FFF2-40B4-BE49-F238E27FC236}">
                <a16:creationId xmlns:a16="http://schemas.microsoft.com/office/drawing/2014/main" id="{E3068012-E075-44EC-B53E-DE525CDFBC51}"/>
              </a:ext>
            </a:extLst>
          </p:cNvPr>
          <p:cNvSpPr/>
          <p:nvPr/>
        </p:nvSpPr>
        <p:spPr bwMode="auto">
          <a:xfrm>
            <a:off x="381000" y="1447800"/>
            <a:ext cx="8153400" cy="16764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4" name="TextBox 3">
            <a:extLst>
              <a:ext uri="{FF2B5EF4-FFF2-40B4-BE49-F238E27FC236}">
                <a16:creationId xmlns:a16="http://schemas.microsoft.com/office/drawing/2014/main" id="{C9E08FA4-6DB5-45EE-AFF9-0A378365CA03}"/>
              </a:ext>
            </a:extLst>
          </p:cNvPr>
          <p:cNvSpPr txBox="1"/>
          <p:nvPr/>
        </p:nvSpPr>
        <p:spPr>
          <a:xfrm>
            <a:off x="6520291" y="6412468"/>
            <a:ext cx="2582758" cy="369332"/>
          </a:xfrm>
          <a:prstGeom prst="rect">
            <a:avLst/>
          </a:prstGeom>
          <a:noFill/>
        </p:spPr>
        <p:txBody>
          <a:bodyPr wrap="none" rtlCol="0">
            <a:spAutoFit/>
          </a:bodyPr>
          <a:lstStyle/>
          <a:p>
            <a:pPr algn="r"/>
            <a:r>
              <a:rPr lang="en-US" b="1" dirty="0">
                <a:solidFill>
                  <a:srgbClr val="FF0000"/>
                </a:solidFill>
                <a:highlight>
                  <a:srgbClr val="C0C0C0"/>
                </a:highlight>
              </a:rPr>
              <a:t>Uploading the Budget</a:t>
            </a:r>
          </a:p>
        </p:txBody>
      </p:sp>
    </p:spTree>
    <p:extLst>
      <p:ext uri="{BB962C8B-B14F-4D97-AF65-F5344CB8AC3E}">
        <p14:creationId xmlns:p14="http://schemas.microsoft.com/office/powerpoint/2010/main" val="40896953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7C88-C0AA-4FD2-B663-F20C807FDA28}"/>
              </a:ext>
            </a:extLst>
          </p:cNvPr>
          <p:cNvSpPr>
            <a:spLocks noGrp="1"/>
          </p:cNvSpPr>
          <p:nvPr>
            <p:ph type="title"/>
          </p:nvPr>
        </p:nvSpPr>
        <p:spPr/>
        <p:txBody>
          <a:bodyPr/>
          <a:lstStyle/>
          <a:p>
            <a:r>
              <a:rPr lang="en-US" dirty="0"/>
              <a:t>Uploading the Budget </a:t>
            </a:r>
          </a:p>
        </p:txBody>
      </p:sp>
      <p:sp>
        <p:nvSpPr>
          <p:cNvPr id="3" name="Content Placeholder 2">
            <a:extLst>
              <a:ext uri="{FF2B5EF4-FFF2-40B4-BE49-F238E27FC236}">
                <a16:creationId xmlns:a16="http://schemas.microsoft.com/office/drawing/2014/main" id="{F25EB031-A56D-40C7-A3A6-090C66882790}"/>
              </a:ext>
            </a:extLst>
          </p:cNvPr>
          <p:cNvSpPr>
            <a:spLocks noGrp="1"/>
          </p:cNvSpPr>
          <p:nvPr>
            <p:ph idx="1"/>
          </p:nvPr>
        </p:nvSpPr>
        <p:spPr/>
        <p:txBody>
          <a:bodyPr/>
          <a:lstStyle/>
          <a:p>
            <a:r>
              <a:rPr lang="en-US" dirty="0"/>
              <a:t>Option 1: Microsoft Excel</a:t>
            </a:r>
          </a:p>
          <a:p>
            <a:r>
              <a:rPr lang="en-US" dirty="0"/>
              <a:t>Option 2: Google Sheets</a:t>
            </a:r>
          </a:p>
        </p:txBody>
      </p:sp>
    </p:spTree>
    <p:extLst>
      <p:ext uri="{BB962C8B-B14F-4D97-AF65-F5344CB8AC3E}">
        <p14:creationId xmlns:p14="http://schemas.microsoft.com/office/powerpoint/2010/main" val="34232311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7C88-C0AA-4FD2-B663-F20C807FDA28}"/>
              </a:ext>
            </a:extLst>
          </p:cNvPr>
          <p:cNvSpPr>
            <a:spLocks noGrp="1"/>
          </p:cNvSpPr>
          <p:nvPr>
            <p:ph type="title"/>
          </p:nvPr>
        </p:nvSpPr>
        <p:spPr/>
        <p:txBody>
          <a:bodyPr/>
          <a:lstStyle/>
          <a:p>
            <a:r>
              <a:rPr lang="en-US" dirty="0"/>
              <a:t>Uploading the Budget </a:t>
            </a:r>
          </a:p>
        </p:txBody>
      </p:sp>
      <p:sp>
        <p:nvSpPr>
          <p:cNvPr id="3" name="Content Placeholder 2">
            <a:extLst>
              <a:ext uri="{FF2B5EF4-FFF2-40B4-BE49-F238E27FC236}">
                <a16:creationId xmlns:a16="http://schemas.microsoft.com/office/drawing/2014/main" id="{F25EB031-A56D-40C7-A3A6-090C66882790}"/>
              </a:ext>
            </a:extLst>
          </p:cNvPr>
          <p:cNvSpPr>
            <a:spLocks noGrp="1"/>
          </p:cNvSpPr>
          <p:nvPr>
            <p:ph idx="1"/>
          </p:nvPr>
        </p:nvSpPr>
        <p:spPr/>
        <p:txBody>
          <a:bodyPr/>
          <a:lstStyle/>
          <a:p>
            <a:r>
              <a:rPr lang="en-US" dirty="0">
                <a:solidFill>
                  <a:schemeClr val="accent6">
                    <a:lumMod val="75000"/>
                  </a:schemeClr>
                </a:solidFill>
              </a:rPr>
              <a:t>Option 1: Microsoft Excel</a:t>
            </a:r>
          </a:p>
          <a:p>
            <a:r>
              <a:rPr lang="en-US" dirty="0"/>
              <a:t>Option 2: Google Sheets</a:t>
            </a:r>
          </a:p>
        </p:txBody>
      </p:sp>
    </p:spTree>
    <p:extLst>
      <p:ext uri="{BB962C8B-B14F-4D97-AF65-F5344CB8AC3E}">
        <p14:creationId xmlns:p14="http://schemas.microsoft.com/office/powerpoint/2010/main" val="16527705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4" cy="6857981"/>
          </a:xfrm>
          <a:prstGeom prst="rect">
            <a:avLst/>
          </a:prstGeom>
        </p:spPr>
      </p:pic>
      <p:sp>
        <p:nvSpPr>
          <p:cNvPr id="3" name="Rectangle 2">
            <a:extLst>
              <a:ext uri="{FF2B5EF4-FFF2-40B4-BE49-F238E27FC236}">
                <a16:creationId xmlns:a16="http://schemas.microsoft.com/office/drawing/2014/main" id="{E3068012-E075-44EC-B53E-DE525CDFBC51}"/>
              </a:ext>
            </a:extLst>
          </p:cNvPr>
          <p:cNvSpPr/>
          <p:nvPr/>
        </p:nvSpPr>
        <p:spPr bwMode="auto">
          <a:xfrm>
            <a:off x="381000" y="1447800"/>
            <a:ext cx="8153400" cy="16764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4" name="TextBox 3">
            <a:extLst>
              <a:ext uri="{FF2B5EF4-FFF2-40B4-BE49-F238E27FC236}">
                <a16:creationId xmlns:a16="http://schemas.microsoft.com/office/drawing/2014/main" id="{C9E08FA4-6DB5-45EE-AFF9-0A378365CA03}"/>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968597" y="2188656"/>
            <a:ext cx="1405347" cy="1405347"/>
          </a:xfrm>
          <a:prstGeom prst="rect">
            <a:avLst/>
          </a:prstGeom>
        </p:spPr>
      </p:pic>
    </p:spTree>
    <p:extLst>
      <p:ext uri="{BB962C8B-B14F-4D97-AF65-F5344CB8AC3E}">
        <p14:creationId xmlns:p14="http://schemas.microsoft.com/office/powerpoint/2010/main" val="955746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3" cy="6857981"/>
          </a:xfrm>
          <a:prstGeom prst="rect">
            <a:avLst/>
          </a:prstGeom>
        </p:spPr>
      </p:pic>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368397" y="1054198"/>
            <a:ext cx="1405347" cy="1405347"/>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Tree>
    <p:extLst>
      <p:ext uri="{BB962C8B-B14F-4D97-AF65-F5344CB8AC3E}">
        <p14:creationId xmlns:p14="http://schemas.microsoft.com/office/powerpoint/2010/main" val="2776802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80"/>
          </a:xfrm>
          <a:prstGeom prst="rect">
            <a:avLst/>
          </a:prstGeom>
        </p:spPr>
      </p:pic>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130398" y="2882996"/>
            <a:ext cx="1405347" cy="1405347"/>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pic>
        <p:nvPicPr>
          <p:cNvPr id="8" name="Picture 7">
            <a:extLst>
              <a:ext uri="{FF2B5EF4-FFF2-40B4-BE49-F238E27FC236}">
                <a16:creationId xmlns:a16="http://schemas.microsoft.com/office/drawing/2014/main" id="{30BE54AF-110C-4972-9B7C-D8DE9429592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3077191" y="3111597"/>
            <a:ext cx="1405347" cy="1405347"/>
          </a:xfrm>
          <a:prstGeom prst="rect">
            <a:avLst/>
          </a:prstGeom>
        </p:spPr>
      </p:pic>
    </p:spTree>
    <p:extLst>
      <p:ext uri="{BB962C8B-B14F-4D97-AF65-F5344CB8AC3E}">
        <p14:creationId xmlns:p14="http://schemas.microsoft.com/office/powerpoint/2010/main" val="33864490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198" y="0"/>
            <a:ext cx="7575589" cy="6857980"/>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Tree>
    <p:extLst>
      <p:ext uri="{BB962C8B-B14F-4D97-AF65-F5344CB8AC3E}">
        <p14:creationId xmlns:p14="http://schemas.microsoft.com/office/powerpoint/2010/main" val="20929285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198" y="0"/>
            <a:ext cx="7575589" cy="6857980"/>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
        <p:nvSpPr>
          <p:cNvPr id="4" name="Rectangle 3">
            <a:extLst>
              <a:ext uri="{FF2B5EF4-FFF2-40B4-BE49-F238E27FC236}">
                <a16:creationId xmlns:a16="http://schemas.microsoft.com/office/drawing/2014/main" id="{37A681F5-C108-4EBF-8F3E-C6DEE51A813E}"/>
              </a:ext>
            </a:extLst>
          </p:cNvPr>
          <p:cNvSpPr/>
          <p:nvPr/>
        </p:nvSpPr>
        <p:spPr bwMode="auto">
          <a:xfrm>
            <a:off x="1219200" y="2819400"/>
            <a:ext cx="6019800" cy="1828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1995002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198" y="0"/>
            <a:ext cx="7575589" cy="6857980"/>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
        <p:nvSpPr>
          <p:cNvPr id="4" name="Rectangle 3">
            <a:extLst>
              <a:ext uri="{FF2B5EF4-FFF2-40B4-BE49-F238E27FC236}">
                <a16:creationId xmlns:a16="http://schemas.microsoft.com/office/drawing/2014/main" id="{37A681F5-C108-4EBF-8F3E-C6DEE51A813E}"/>
              </a:ext>
            </a:extLst>
          </p:cNvPr>
          <p:cNvSpPr/>
          <p:nvPr/>
        </p:nvSpPr>
        <p:spPr bwMode="auto">
          <a:xfrm>
            <a:off x="1219200" y="2819400"/>
            <a:ext cx="6019800" cy="1828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9392639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198" y="0"/>
            <a:ext cx="7575589" cy="6857979"/>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Tree>
    <p:extLst>
      <p:ext uri="{BB962C8B-B14F-4D97-AF65-F5344CB8AC3E}">
        <p14:creationId xmlns:p14="http://schemas.microsoft.com/office/powerpoint/2010/main" val="16294282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198" y="0"/>
            <a:ext cx="7575588" cy="6857979"/>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Tree>
    <p:extLst>
      <p:ext uri="{BB962C8B-B14F-4D97-AF65-F5344CB8AC3E}">
        <p14:creationId xmlns:p14="http://schemas.microsoft.com/office/powerpoint/2010/main" val="4025338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198" y="0"/>
            <a:ext cx="7575588" cy="6857979"/>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Tree>
    <p:extLst>
      <p:ext uri="{BB962C8B-B14F-4D97-AF65-F5344CB8AC3E}">
        <p14:creationId xmlns:p14="http://schemas.microsoft.com/office/powerpoint/2010/main" val="38157697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80"/>
          </a:xfrm>
          <a:prstGeom prst="rect">
            <a:avLst/>
          </a:prstGeom>
        </p:spPr>
      </p:pic>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49397" y="2726316"/>
            <a:ext cx="1405347" cy="1405347"/>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Tree>
    <p:extLst>
      <p:ext uri="{BB962C8B-B14F-4D97-AF65-F5344CB8AC3E}">
        <p14:creationId xmlns:p14="http://schemas.microsoft.com/office/powerpoint/2010/main" val="5019310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79"/>
          </a:xfrm>
          <a:prstGeom prst="rect">
            <a:avLst/>
          </a:prstGeom>
        </p:spPr>
      </p:pic>
      <p:sp>
        <p:nvSpPr>
          <p:cNvPr id="7" name="TextBox 6">
            <a:extLst>
              <a:ext uri="{FF2B5EF4-FFF2-40B4-BE49-F238E27FC236}">
                <a16:creationId xmlns:a16="http://schemas.microsoft.com/office/drawing/2014/main" id="{18BBFD04-D450-42C9-A7F4-40C447B0F28E}"/>
              </a:ext>
            </a:extLst>
          </p:cNvPr>
          <p:cNvSpPr txBox="1"/>
          <p:nvPr/>
        </p:nvSpPr>
        <p:spPr>
          <a:xfrm>
            <a:off x="4622335" y="6412468"/>
            <a:ext cx="4480714"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1 (Excel)</a:t>
            </a:r>
          </a:p>
        </p:txBody>
      </p:sp>
    </p:spTree>
    <p:extLst>
      <p:ext uri="{BB962C8B-B14F-4D97-AF65-F5344CB8AC3E}">
        <p14:creationId xmlns:p14="http://schemas.microsoft.com/office/powerpoint/2010/main" val="24916064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7C88-C0AA-4FD2-B663-F20C807FDA28}"/>
              </a:ext>
            </a:extLst>
          </p:cNvPr>
          <p:cNvSpPr>
            <a:spLocks noGrp="1"/>
          </p:cNvSpPr>
          <p:nvPr>
            <p:ph type="title"/>
          </p:nvPr>
        </p:nvSpPr>
        <p:spPr/>
        <p:txBody>
          <a:bodyPr/>
          <a:lstStyle/>
          <a:p>
            <a:r>
              <a:rPr lang="en-US" dirty="0"/>
              <a:t>Uploading the Budget </a:t>
            </a:r>
          </a:p>
        </p:txBody>
      </p:sp>
      <p:sp>
        <p:nvSpPr>
          <p:cNvPr id="3" name="Content Placeholder 2">
            <a:extLst>
              <a:ext uri="{FF2B5EF4-FFF2-40B4-BE49-F238E27FC236}">
                <a16:creationId xmlns:a16="http://schemas.microsoft.com/office/drawing/2014/main" id="{F25EB031-A56D-40C7-A3A6-090C66882790}"/>
              </a:ext>
            </a:extLst>
          </p:cNvPr>
          <p:cNvSpPr>
            <a:spLocks noGrp="1"/>
          </p:cNvSpPr>
          <p:nvPr>
            <p:ph idx="1"/>
          </p:nvPr>
        </p:nvSpPr>
        <p:spPr/>
        <p:txBody>
          <a:bodyPr/>
          <a:lstStyle/>
          <a:p>
            <a:r>
              <a:rPr lang="en-US" dirty="0"/>
              <a:t>Option 1: Microsoft Excel</a:t>
            </a:r>
          </a:p>
          <a:p>
            <a:r>
              <a:rPr lang="en-US" dirty="0">
                <a:solidFill>
                  <a:schemeClr val="accent6">
                    <a:lumMod val="75000"/>
                  </a:schemeClr>
                </a:solidFill>
              </a:rPr>
              <a:t>Option 2: Google Sheets</a:t>
            </a:r>
          </a:p>
        </p:txBody>
      </p:sp>
    </p:spTree>
    <p:extLst>
      <p:ext uri="{BB962C8B-B14F-4D97-AF65-F5344CB8AC3E}">
        <p14:creationId xmlns:p14="http://schemas.microsoft.com/office/powerpoint/2010/main" val="14527483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4" cy="6857981"/>
          </a:xfrm>
          <a:prstGeom prst="rect">
            <a:avLst/>
          </a:prstGeom>
        </p:spPr>
      </p:pic>
      <p:sp>
        <p:nvSpPr>
          <p:cNvPr id="3" name="Rectangle 2">
            <a:extLst>
              <a:ext uri="{FF2B5EF4-FFF2-40B4-BE49-F238E27FC236}">
                <a16:creationId xmlns:a16="http://schemas.microsoft.com/office/drawing/2014/main" id="{E3068012-E075-44EC-B53E-DE525CDFBC51}"/>
              </a:ext>
            </a:extLst>
          </p:cNvPr>
          <p:cNvSpPr/>
          <p:nvPr/>
        </p:nvSpPr>
        <p:spPr bwMode="auto">
          <a:xfrm>
            <a:off x="381000" y="1447800"/>
            <a:ext cx="8153400" cy="16764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4" name="TextBox 3">
            <a:extLst>
              <a:ext uri="{FF2B5EF4-FFF2-40B4-BE49-F238E27FC236}">
                <a16:creationId xmlns:a16="http://schemas.microsoft.com/office/drawing/2014/main" id="{C9E08FA4-6DB5-45EE-AFF9-0A378365CA03}"/>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968597" y="2188656"/>
            <a:ext cx="1405347" cy="1405347"/>
          </a:xfrm>
          <a:prstGeom prst="rect">
            <a:avLst/>
          </a:prstGeom>
        </p:spPr>
      </p:pic>
    </p:spTree>
    <p:extLst>
      <p:ext uri="{BB962C8B-B14F-4D97-AF65-F5344CB8AC3E}">
        <p14:creationId xmlns:p14="http://schemas.microsoft.com/office/powerpoint/2010/main" val="15477800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3" cy="6857981"/>
          </a:xfrm>
          <a:prstGeom prst="rect">
            <a:avLst/>
          </a:prstGeom>
        </p:spPr>
      </p:pic>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368397" y="1054198"/>
            <a:ext cx="1405347" cy="1405347"/>
          </a:xfrm>
          <a:prstGeom prst="rect">
            <a:avLst/>
          </a:prstGeom>
        </p:spPr>
      </p:pic>
      <p:sp>
        <p:nvSpPr>
          <p:cNvPr id="8" name="TextBox 7">
            <a:extLst>
              <a:ext uri="{FF2B5EF4-FFF2-40B4-BE49-F238E27FC236}">
                <a16:creationId xmlns:a16="http://schemas.microsoft.com/office/drawing/2014/main" id="{EB92BA5E-5981-421C-AEB0-2A735EF3FF08}"/>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30913369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3" cy="6857980"/>
          </a:xfrm>
          <a:prstGeom prst="rect">
            <a:avLst/>
          </a:prstGeom>
        </p:spPr>
      </p:pic>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49397" y="1968596"/>
            <a:ext cx="1405347" cy="1405347"/>
          </a:xfrm>
          <a:prstGeom prst="rect">
            <a:avLst/>
          </a:prstGeom>
        </p:spPr>
      </p:pic>
      <p:sp>
        <p:nvSpPr>
          <p:cNvPr id="8" name="TextBox 7">
            <a:extLst>
              <a:ext uri="{FF2B5EF4-FFF2-40B4-BE49-F238E27FC236}">
                <a16:creationId xmlns:a16="http://schemas.microsoft.com/office/drawing/2014/main" id="{0008DCB9-4783-467F-A452-9805174A00AF}"/>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25521874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80"/>
          </a:xfrm>
          <a:prstGeom prst="rect">
            <a:avLst/>
          </a:prstGeom>
        </p:spPr>
      </p:pic>
      <p:sp>
        <p:nvSpPr>
          <p:cNvPr id="8" name="TextBox 7">
            <a:extLst>
              <a:ext uri="{FF2B5EF4-FFF2-40B4-BE49-F238E27FC236}">
                <a16:creationId xmlns:a16="http://schemas.microsoft.com/office/drawing/2014/main" id="{B7BC061F-A4D7-4ED6-8A17-67E898994DC0}"/>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27080843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79"/>
          </a:xfrm>
          <a:prstGeom prst="rect">
            <a:avLst/>
          </a:prstGeom>
        </p:spPr>
      </p:pic>
      <p:pic>
        <p:nvPicPr>
          <p:cNvPr id="4" name="Picture 3">
            <a:extLst>
              <a:ext uri="{FF2B5EF4-FFF2-40B4-BE49-F238E27FC236}">
                <a16:creationId xmlns:a16="http://schemas.microsoft.com/office/drawing/2014/main" id="{8F0031E0-0268-43F3-B3A9-6CC626143F39}"/>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5016597" y="4757808"/>
            <a:ext cx="1405347" cy="1405347"/>
          </a:xfrm>
          <a:prstGeom prst="rect">
            <a:avLst/>
          </a:prstGeom>
        </p:spPr>
      </p:pic>
      <p:sp>
        <p:nvSpPr>
          <p:cNvPr id="6" name="TextBox 5">
            <a:extLst>
              <a:ext uri="{FF2B5EF4-FFF2-40B4-BE49-F238E27FC236}">
                <a16:creationId xmlns:a16="http://schemas.microsoft.com/office/drawing/2014/main" id="{424A04A1-F538-4B16-BD12-98952CC2E8B9}"/>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13699878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8" y="0"/>
            <a:ext cx="9062070" cy="6857979"/>
          </a:xfrm>
          <a:prstGeom prst="rect">
            <a:avLst/>
          </a:prstGeom>
        </p:spPr>
      </p:pic>
      <p:sp>
        <p:nvSpPr>
          <p:cNvPr id="6" name="TextBox 5">
            <a:extLst>
              <a:ext uri="{FF2B5EF4-FFF2-40B4-BE49-F238E27FC236}">
                <a16:creationId xmlns:a16="http://schemas.microsoft.com/office/drawing/2014/main" id="{47C53085-0ACF-4856-8E44-5CE62C42A107}"/>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21307263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8" y="0"/>
            <a:ext cx="9062070" cy="6857979"/>
          </a:xfrm>
          <a:prstGeom prst="rect">
            <a:avLst/>
          </a:prstGeom>
        </p:spPr>
      </p:pic>
      <p:sp>
        <p:nvSpPr>
          <p:cNvPr id="6" name="TextBox 5">
            <a:extLst>
              <a:ext uri="{FF2B5EF4-FFF2-40B4-BE49-F238E27FC236}">
                <a16:creationId xmlns:a16="http://schemas.microsoft.com/office/drawing/2014/main" id="{5E4BE21F-62A1-4024-9AE4-A871D962B807}"/>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27260020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8" y="0"/>
            <a:ext cx="9062070" cy="6857979"/>
          </a:xfrm>
          <a:prstGeom prst="rect">
            <a:avLst/>
          </a:prstGeom>
        </p:spPr>
      </p:pic>
      <p:pic>
        <p:nvPicPr>
          <p:cNvPr id="4" name="Picture 3">
            <a:extLst>
              <a:ext uri="{FF2B5EF4-FFF2-40B4-BE49-F238E27FC236}">
                <a16:creationId xmlns:a16="http://schemas.microsoft.com/office/drawing/2014/main" id="{6F57AEF4-A7E2-4970-AE83-B8D466B6C84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368397" y="1054198"/>
            <a:ext cx="1405347" cy="1405347"/>
          </a:xfrm>
          <a:prstGeom prst="rect">
            <a:avLst/>
          </a:prstGeom>
        </p:spPr>
      </p:pic>
      <p:sp>
        <p:nvSpPr>
          <p:cNvPr id="6" name="TextBox 5">
            <a:extLst>
              <a:ext uri="{FF2B5EF4-FFF2-40B4-BE49-F238E27FC236}">
                <a16:creationId xmlns:a16="http://schemas.microsoft.com/office/drawing/2014/main" id="{E7CC4FB2-F676-4C72-BFB4-13F43A431DDF}"/>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756755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80"/>
          </a:xfrm>
          <a:prstGeom prst="rect">
            <a:avLst/>
          </a:prstGeom>
        </p:spPr>
      </p:pic>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130398" y="2882996"/>
            <a:ext cx="1405347" cy="1405347"/>
          </a:xfrm>
          <a:prstGeom prst="rect">
            <a:avLst/>
          </a:prstGeom>
        </p:spPr>
      </p:pic>
      <p:pic>
        <p:nvPicPr>
          <p:cNvPr id="8" name="Picture 7">
            <a:extLst>
              <a:ext uri="{FF2B5EF4-FFF2-40B4-BE49-F238E27FC236}">
                <a16:creationId xmlns:a16="http://schemas.microsoft.com/office/drawing/2014/main" id="{30BE54AF-110C-4972-9B7C-D8DE9429592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3077191" y="3111597"/>
            <a:ext cx="1405347" cy="1405347"/>
          </a:xfrm>
          <a:prstGeom prst="rect">
            <a:avLst/>
          </a:prstGeom>
        </p:spPr>
      </p:pic>
      <p:sp>
        <p:nvSpPr>
          <p:cNvPr id="9" name="TextBox 8">
            <a:extLst>
              <a:ext uri="{FF2B5EF4-FFF2-40B4-BE49-F238E27FC236}">
                <a16:creationId xmlns:a16="http://schemas.microsoft.com/office/drawing/2014/main" id="{3581EB33-4D46-400C-9136-45D8354DCA3D}"/>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23345644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80"/>
          </a:xfrm>
          <a:prstGeom prst="rect">
            <a:avLst/>
          </a:prstGeom>
        </p:spPr>
      </p:pic>
      <p:pic>
        <p:nvPicPr>
          <p:cNvPr id="6" name="Picture 5">
            <a:extLst>
              <a:ext uri="{FF2B5EF4-FFF2-40B4-BE49-F238E27FC236}">
                <a16:creationId xmlns:a16="http://schemas.microsoft.com/office/drawing/2014/main" id="{7318BD00-1BD6-46E2-AFCD-0F5C78A9D9E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49397" y="2726316"/>
            <a:ext cx="1405347" cy="1405347"/>
          </a:xfrm>
          <a:prstGeom prst="rect">
            <a:avLst/>
          </a:prstGeom>
        </p:spPr>
      </p:pic>
      <p:sp>
        <p:nvSpPr>
          <p:cNvPr id="8" name="TextBox 7">
            <a:extLst>
              <a:ext uri="{FF2B5EF4-FFF2-40B4-BE49-F238E27FC236}">
                <a16:creationId xmlns:a16="http://schemas.microsoft.com/office/drawing/2014/main" id="{55D5CB2C-C614-4175-A1BE-9BC0DFA082E7}"/>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21287517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2" cy="6857979"/>
          </a:xfrm>
          <a:prstGeom prst="rect">
            <a:avLst/>
          </a:prstGeom>
        </p:spPr>
      </p:pic>
      <p:sp>
        <p:nvSpPr>
          <p:cNvPr id="4" name="TextBox 3">
            <a:extLst>
              <a:ext uri="{FF2B5EF4-FFF2-40B4-BE49-F238E27FC236}">
                <a16:creationId xmlns:a16="http://schemas.microsoft.com/office/drawing/2014/main" id="{B82A54AA-F2D6-48D2-9818-C767F74D06DA}"/>
              </a:ext>
            </a:extLst>
          </p:cNvPr>
          <p:cNvSpPr txBox="1"/>
          <p:nvPr/>
        </p:nvSpPr>
        <p:spPr>
          <a:xfrm>
            <a:off x="3609237" y="6412468"/>
            <a:ext cx="5493812" cy="369332"/>
          </a:xfrm>
          <a:prstGeom prst="rect">
            <a:avLst/>
          </a:prstGeom>
          <a:noFill/>
        </p:spPr>
        <p:txBody>
          <a:bodyPr wrap="none" rtlCol="0">
            <a:spAutoFit/>
          </a:bodyPr>
          <a:lstStyle/>
          <a:p>
            <a:pPr algn="r"/>
            <a:r>
              <a:rPr lang="en-US" b="1" dirty="0">
                <a:solidFill>
                  <a:srgbClr val="FF0000"/>
                </a:solidFill>
                <a:highlight>
                  <a:srgbClr val="C0C0C0"/>
                </a:highlight>
              </a:rPr>
              <a:t>Uploading the Budget: Option 2 (Google Sheets)</a:t>
            </a:r>
          </a:p>
        </p:txBody>
      </p:sp>
    </p:spTree>
    <p:extLst>
      <p:ext uri="{BB962C8B-B14F-4D97-AF65-F5344CB8AC3E}">
        <p14:creationId xmlns:p14="http://schemas.microsoft.com/office/powerpoint/2010/main" val="19630009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Application Tips</a:t>
            </a:r>
          </a:p>
        </p:txBody>
      </p:sp>
    </p:spTree>
    <p:extLst>
      <p:ext uri="{BB962C8B-B14F-4D97-AF65-F5344CB8AC3E}">
        <p14:creationId xmlns:p14="http://schemas.microsoft.com/office/powerpoint/2010/main" val="4003390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title"/>
          </p:nvPr>
        </p:nvSpPr>
        <p:spPr>
          <a:xfrm>
            <a:off x="195263" y="228600"/>
            <a:ext cx="8015287" cy="914400"/>
          </a:xfrm>
        </p:spPr>
        <p:txBody>
          <a:bodyPr/>
          <a:lstStyle/>
          <a:p>
            <a:r>
              <a:rPr lang="en-US" sz="3600" dirty="0"/>
              <a:t>Print the Application Before Starting</a:t>
            </a:r>
          </a:p>
        </p:txBody>
      </p:sp>
      <p:sp>
        <p:nvSpPr>
          <p:cNvPr id="4" name="Content Placeholder 3">
            <a:extLst>
              <a:ext uri="{FF2B5EF4-FFF2-40B4-BE49-F238E27FC236}">
                <a16:creationId xmlns:a16="http://schemas.microsoft.com/office/drawing/2014/main" id="{16434955-7C37-49CA-881F-546C278B820D}"/>
              </a:ext>
            </a:extLst>
          </p:cNvPr>
          <p:cNvSpPr>
            <a:spLocks noGrp="1"/>
          </p:cNvSpPr>
          <p:nvPr>
            <p:ph idx="1"/>
          </p:nvPr>
        </p:nvSpPr>
        <p:spPr/>
        <p:txBody>
          <a:bodyPr/>
          <a:lstStyle/>
          <a:p>
            <a:r>
              <a:rPr lang="en-US" dirty="0"/>
              <a:t>This will allow you to see and review all the questions in order to plan out your application</a:t>
            </a:r>
          </a:p>
        </p:txBody>
      </p:sp>
      <p:sp>
        <p:nvSpPr>
          <p:cNvPr id="5" name="TextBox 4">
            <a:extLst>
              <a:ext uri="{FF2B5EF4-FFF2-40B4-BE49-F238E27FC236}">
                <a16:creationId xmlns:a16="http://schemas.microsoft.com/office/drawing/2014/main" id="{F202E46F-77D3-497E-AD29-3E04A4B3DCC9}"/>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277673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8" cy="6857992"/>
          </a:xfrm>
          <a:prstGeom prst="rect">
            <a:avLst/>
          </a:prstGeom>
        </p:spPr>
      </p:pic>
      <p:sp>
        <p:nvSpPr>
          <p:cNvPr id="3" name="TextBox 2">
            <a:extLst>
              <a:ext uri="{FF2B5EF4-FFF2-40B4-BE49-F238E27FC236}">
                <a16:creationId xmlns:a16="http://schemas.microsoft.com/office/drawing/2014/main" id="{79AE17D3-FD63-42F4-BA87-BDAD4B83F262}"/>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12250301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3" y="0"/>
            <a:ext cx="9062088" cy="6857991"/>
          </a:xfrm>
          <a:prstGeom prst="rect">
            <a:avLst/>
          </a:prstGeom>
        </p:spPr>
      </p:pic>
      <p:sp>
        <p:nvSpPr>
          <p:cNvPr id="3" name="TextBox 2">
            <a:extLst>
              <a:ext uri="{FF2B5EF4-FFF2-40B4-BE49-F238E27FC236}">
                <a16:creationId xmlns:a16="http://schemas.microsoft.com/office/drawing/2014/main" id="{1C53DA39-3A71-41F5-9FC5-A289FAFFDA46}"/>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31430152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18ECD-FF17-4F91-9AEF-B79A2249BAE8}"/>
              </a:ext>
            </a:extLst>
          </p:cNvPr>
          <p:cNvSpPr>
            <a:spLocks noGrp="1"/>
          </p:cNvSpPr>
          <p:nvPr>
            <p:ph type="title"/>
          </p:nvPr>
        </p:nvSpPr>
        <p:spPr/>
        <p:txBody>
          <a:bodyPr/>
          <a:lstStyle/>
          <a:p>
            <a:r>
              <a:rPr lang="en-US" sz="2800" dirty="0"/>
              <a:t>Work on Your Application in Word or Google Drive</a:t>
            </a:r>
          </a:p>
        </p:txBody>
      </p:sp>
      <p:sp>
        <p:nvSpPr>
          <p:cNvPr id="3" name="Content Placeholder 2">
            <a:extLst>
              <a:ext uri="{FF2B5EF4-FFF2-40B4-BE49-F238E27FC236}">
                <a16:creationId xmlns:a16="http://schemas.microsoft.com/office/drawing/2014/main" id="{D8E12C48-062A-4819-8007-35168DD8132A}"/>
              </a:ext>
            </a:extLst>
          </p:cNvPr>
          <p:cNvSpPr>
            <a:spLocks noGrp="1"/>
          </p:cNvSpPr>
          <p:nvPr>
            <p:ph idx="1"/>
          </p:nvPr>
        </p:nvSpPr>
        <p:spPr/>
        <p:txBody>
          <a:bodyPr/>
          <a:lstStyle/>
          <a:p>
            <a:r>
              <a:rPr lang="en-US" dirty="0"/>
              <a:t>While you can save drafts in </a:t>
            </a:r>
            <a:r>
              <a:rPr lang="en-US" dirty="0" err="1"/>
              <a:t>Zengine</a:t>
            </a:r>
            <a:r>
              <a:rPr lang="en-US" dirty="0"/>
              <a:t>, working from a reliable software like Word or Google Drive will ensure if the internet stops working, you won’t lose your work</a:t>
            </a:r>
          </a:p>
          <a:p>
            <a:r>
              <a:rPr lang="en-US" dirty="0"/>
              <a:t>If you are collaborating with others, you can share the document with teammates (but still have control over what is submitted)</a:t>
            </a:r>
          </a:p>
        </p:txBody>
      </p:sp>
      <p:sp>
        <p:nvSpPr>
          <p:cNvPr id="4" name="TextBox 3">
            <a:extLst>
              <a:ext uri="{FF2B5EF4-FFF2-40B4-BE49-F238E27FC236}">
                <a16:creationId xmlns:a16="http://schemas.microsoft.com/office/drawing/2014/main" id="{2AA69D94-AF32-4283-82BD-539F7D6258B7}"/>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32526210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6" cy="6857991"/>
          </a:xfrm>
          <a:prstGeom prst="rect">
            <a:avLst/>
          </a:prstGeom>
        </p:spPr>
      </p:pic>
      <p:sp>
        <p:nvSpPr>
          <p:cNvPr id="3" name="TextBox 2">
            <a:extLst>
              <a:ext uri="{FF2B5EF4-FFF2-40B4-BE49-F238E27FC236}">
                <a16:creationId xmlns:a16="http://schemas.microsoft.com/office/drawing/2014/main" id="{05B32549-DCD2-4507-A342-EA638F154F71}"/>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33068789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6" cy="6857990"/>
          </a:xfrm>
          <a:prstGeom prst="rect">
            <a:avLst/>
          </a:prstGeom>
        </p:spPr>
      </p:pic>
      <p:sp>
        <p:nvSpPr>
          <p:cNvPr id="3" name="TextBox 2">
            <a:extLst>
              <a:ext uri="{FF2B5EF4-FFF2-40B4-BE49-F238E27FC236}">
                <a16:creationId xmlns:a16="http://schemas.microsoft.com/office/drawing/2014/main" id="{614C2259-F534-49AE-86B5-C5DCA1A5C8A5}"/>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35767965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73" y="0"/>
            <a:ext cx="8356848" cy="6857990"/>
          </a:xfrm>
          <a:prstGeom prst="rect">
            <a:avLst/>
          </a:prstGeom>
        </p:spPr>
      </p:pic>
      <p:sp>
        <p:nvSpPr>
          <p:cNvPr id="3" name="TextBox 2">
            <a:extLst>
              <a:ext uri="{FF2B5EF4-FFF2-40B4-BE49-F238E27FC236}">
                <a16:creationId xmlns:a16="http://schemas.microsoft.com/office/drawing/2014/main" id="{05681910-9D2B-41A9-BDE6-D751BAC8B22C}"/>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13141903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73" y="0"/>
            <a:ext cx="8356848" cy="6857989"/>
          </a:xfrm>
          <a:prstGeom prst="rect">
            <a:avLst/>
          </a:prstGeom>
        </p:spPr>
      </p:pic>
      <p:sp>
        <p:nvSpPr>
          <p:cNvPr id="3" name="TextBox 2">
            <a:extLst>
              <a:ext uri="{FF2B5EF4-FFF2-40B4-BE49-F238E27FC236}">
                <a16:creationId xmlns:a16="http://schemas.microsoft.com/office/drawing/2014/main" id="{46EB3C56-A8A4-462B-A0F2-3F9E234CDE92}"/>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31162659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73" y="0"/>
            <a:ext cx="8356848" cy="6857990"/>
          </a:xfrm>
          <a:prstGeom prst="rect">
            <a:avLst/>
          </a:prstGeom>
        </p:spPr>
      </p:pic>
      <p:sp>
        <p:nvSpPr>
          <p:cNvPr id="3" name="TextBox 2">
            <a:extLst>
              <a:ext uri="{FF2B5EF4-FFF2-40B4-BE49-F238E27FC236}">
                <a16:creationId xmlns:a16="http://schemas.microsoft.com/office/drawing/2014/main" id="{F63D7DEE-7DF6-4896-9D93-F81FD7798743}"/>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31751540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5" cy="6857990"/>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7127187" y="6412468"/>
            <a:ext cx="1975862" cy="369332"/>
          </a:xfrm>
          <a:prstGeom prst="rect">
            <a:avLst/>
          </a:prstGeom>
          <a:noFill/>
        </p:spPr>
        <p:txBody>
          <a:bodyPr wrap="none" rtlCol="0">
            <a:spAutoFit/>
          </a:bodyPr>
          <a:lstStyle/>
          <a:p>
            <a:pPr algn="r"/>
            <a:r>
              <a:rPr lang="en-US" b="1" dirty="0">
                <a:solidFill>
                  <a:srgbClr val="FF0000"/>
                </a:solidFill>
                <a:highlight>
                  <a:srgbClr val="C0C0C0"/>
                </a:highlight>
              </a:rPr>
              <a:t>Application Tips</a:t>
            </a:r>
          </a:p>
        </p:txBody>
      </p:sp>
    </p:spTree>
    <p:extLst>
      <p:ext uri="{BB962C8B-B14F-4D97-AF65-F5344CB8AC3E}">
        <p14:creationId xmlns:p14="http://schemas.microsoft.com/office/powerpoint/2010/main" val="7485511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Submitting the Application</a:t>
            </a:r>
          </a:p>
        </p:txBody>
      </p:sp>
    </p:spTree>
    <p:extLst>
      <p:ext uri="{BB962C8B-B14F-4D97-AF65-F5344CB8AC3E}">
        <p14:creationId xmlns:p14="http://schemas.microsoft.com/office/powerpoint/2010/main" val="5079924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5" cy="6857989"/>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5990274" y="6412468"/>
            <a:ext cx="3112775" cy="369332"/>
          </a:xfrm>
          <a:prstGeom prst="rect">
            <a:avLst/>
          </a:prstGeom>
          <a:noFill/>
        </p:spPr>
        <p:txBody>
          <a:bodyPr wrap="none" rtlCol="0">
            <a:spAutoFit/>
          </a:bodyPr>
          <a:lstStyle/>
          <a:p>
            <a:pPr algn="r"/>
            <a:r>
              <a:rPr lang="en-US" b="1" dirty="0">
                <a:solidFill>
                  <a:srgbClr val="FF0000"/>
                </a:solidFill>
                <a:highlight>
                  <a:srgbClr val="C0C0C0"/>
                </a:highlight>
              </a:rPr>
              <a:t>Submitting the Application</a:t>
            </a:r>
          </a:p>
        </p:txBody>
      </p:sp>
      <p:pic>
        <p:nvPicPr>
          <p:cNvPr id="4" name="Picture 3">
            <a:extLst>
              <a:ext uri="{FF2B5EF4-FFF2-40B4-BE49-F238E27FC236}">
                <a16:creationId xmlns:a16="http://schemas.microsoft.com/office/drawing/2014/main" id="{F1CE8C51-FFAA-4273-B596-2ED8D1F1027F}"/>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226398" y="5549997"/>
            <a:ext cx="1405347" cy="1405347"/>
          </a:xfrm>
          <a:prstGeom prst="rect">
            <a:avLst/>
          </a:prstGeom>
        </p:spPr>
      </p:pic>
    </p:spTree>
    <p:extLst>
      <p:ext uri="{BB962C8B-B14F-4D97-AF65-F5344CB8AC3E}">
        <p14:creationId xmlns:p14="http://schemas.microsoft.com/office/powerpoint/2010/main" val="18401329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4" cy="6857989"/>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5990274" y="6412468"/>
            <a:ext cx="3112775" cy="369332"/>
          </a:xfrm>
          <a:prstGeom prst="rect">
            <a:avLst/>
          </a:prstGeom>
          <a:noFill/>
        </p:spPr>
        <p:txBody>
          <a:bodyPr wrap="none" rtlCol="0">
            <a:spAutoFit/>
          </a:bodyPr>
          <a:lstStyle/>
          <a:p>
            <a:pPr algn="r"/>
            <a:r>
              <a:rPr lang="en-US" b="1" dirty="0">
                <a:solidFill>
                  <a:srgbClr val="FF0000"/>
                </a:solidFill>
                <a:highlight>
                  <a:srgbClr val="C0C0C0"/>
                </a:highlight>
              </a:rPr>
              <a:t>Submitting the Application</a:t>
            </a:r>
          </a:p>
        </p:txBody>
      </p:sp>
    </p:spTree>
    <p:extLst>
      <p:ext uri="{BB962C8B-B14F-4D97-AF65-F5344CB8AC3E}">
        <p14:creationId xmlns:p14="http://schemas.microsoft.com/office/powerpoint/2010/main" val="37513597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4" cy="6857988"/>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5990274" y="6412468"/>
            <a:ext cx="3112775" cy="369332"/>
          </a:xfrm>
          <a:prstGeom prst="rect">
            <a:avLst/>
          </a:prstGeom>
          <a:noFill/>
        </p:spPr>
        <p:txBody>
          <a:bodyPr wrap="none" rtlCol="0">
            <a:spAutoFit/>
          </a:bodyPr>
          <a:lstStyle/>
          <a:p>
            <a:pPr algn="r"/>
            <a:r>
              <a:rPr lang="en-US" b="1" dirty="0">
                <a:solidFill>
                  <a:srgbClr val="FF0000"/>
                </a:solidFill>
                <a:highlight>
                  <a:srgbClr val="C0C0C0"/>
                </a:highlight>
              </a:rPr>
              <a:t>Submitting the Application</a:t>
            </a:r>
          </a:p>
        </p:txBody>
      </p:sp>
      <p:sp>
        <p:nvSpPr>
          <p:cNvPr id="4" name="Rectangle 3">
            <a:extLst>
              <a:ext uri="{FF2B5EF4-FFF2-40B4-BE49-F238E27FC236}">
                <a16:creationId xmlns:a16="http://schemas.microsoft.com/office/drawing/2014/main" id="{711D84E9-5631-47AD-AD88-F623F3AE2F83}"/>
              </a:ext>
            </a:extLst>
          </p:cNvPr>
          <p:cNvSpPr/>
          <p:nvPr/>
        </p:nvSpPr>
        <p:spPr bwMode="auto">
          <a:xfrm>
            <a:off x="5715000" y="3897868"/>
            <a:ext cx="762000" cy="369332"/>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5926135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4" y="0"/>
            <a:ext cx="9062084" cy="6857988"/>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5990274" y="6412468"/>
            <a:ext cx="3112775" cy="369332"/>
          </a:xfrm>
          <a:prstGeom prst="rect">
            <a:avLst/>
          </a:prstGeom>
          <a:noFill/>
        </p:spPr>
        <p:txBody>
          <a:bodyPr wrap="none" rtlCol="0">
            <a:spAutoFit/>
          </a:bodyPr>
          <a:lstStyle/>
          <a:p>
            <a:pPr algn="r"/>
            <a:r>
              <a:rPr lang="en-US" b="1" dirty="0">
                <a:solidFill>
                  <a:srgbClr val="FF0000"/>
                </a:solidFill>
                <a:highlight>
                  <a:srgbClr val="C0C0C0"/>
                </a:highlight>
              </a:rPr>
              <a:t>Submitting the Application</a:t>
            </a:r>
          </a:p>
        </p:txBody>
      </p:sp>
      <p:sp>
        <p:nvSpPr>
          <p:cNvPr id="4" name="Rectangle 3">
            <a:extLst>
              <a:ext uri="{FF2B5EF4-FFF2-40B4-BE49-F238E27FC236}">
                <a16:creationId xmlns:a16="http://schemas.microsoft.com/office/drawing/2014/main" id="{711D84E9-5631-47AD-AD88-F623F3AE2F83}"/>
              </a:ext>
            </a:extLst>
          </p:cNvPr>
          <p:cNvSpPr/>
          <p:nvPr/>
        </p:nvSpPr>
        <p:spPr bwMode="auto">
          <a:xfrm>
            <a:off x="5715000" y="3897868"/>
            <a:ext cx="762000" cy="369332"/>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8634570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2" cy="6857988"/>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5990274" y="6412468"/>
            <a:ext cx="3112775" cy="369332"/>
          </a:xfrm>
          <a:prstGeom prst="rect">
            <a:avLst/>
          </a:prstGeom>
          <a:noFill/>
        </p:spPr>
        <p:txBody>
          <a:bodyPr wrap="none" rtlCol="0">
            <a:spAutoFit/>
          </a:bodyPr>
          <a:lstStyle/>
          <a:p>
            <a:pPr algn="r"/>
            <a:r>
              <a:rPr lang="en-US" b="1" dirty="0">
                <a:solidFill>
                  <a:srgbClr val="FF0000"/>
                </a:solidFill>
                <a:highlight>
                  <a:srgbClr val="C0C0C0"/>
                </a:highlight>
              </a:rPr>
              <a:t>Submitting the Application</a:t>
            </a:r>
          </a:p>
        </p:txBody>
      </p:sp>
    </p:spTree>
    <p:extLst>
      <p:ext uri="{BB962C8B-B14F-4D97-AF65-F5344CB8AC3E}">
        <p14:creationId xmlns:p14="http://schemas.microsoft.com/office/powerpoint/2010/main" val="10352309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CJCC Communication</a:t>
            </a:r>
          </a:p>
        </p:txBody>
      </p:sp>
    </p:spTree>
    <p:extLst>
      <p:ext uri="{BB962C8B-B14F-4D97-AF65-F5344CB8AC3E}">
        <p14:creationId xmlns:p14="http://schemas.microsoft.com/office/powerpoint/2010/main" val="702350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1" cy="6857987"/>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spTree>
    <p:extLst>
      <p:ext uri="{BB962C8B-B14F-4D97-AF65-F5344CB8AC3E}">
        <p14:creationId xmlns:p14="http://schemas.microsoft.com/office/powerpoint/2010/main" val="41673275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1" cy="6857986"/>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spTree>
    <p:extLst>
      <p:ext uri="{BB962C8B-B14F-4D97-AF65-F5344CB8AC3E}">
        <p14:creationId xmlns:p14="http://schemas.microsoft.com/office/powerpoint/2010/main" val="5660019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2" cy="6857987"/>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pic>
        <p:nvPicPr>
          <p:cNvPr id="4" name="Picture 3">
            <a:extLst>
              <a:ext uri="{FF2B5EF4-FFF2-40B4-BE49-F238E27FC236}">
                <a16:creationId xmlns:a16="http://schemas.microsoft.com/office/drawing/2014/main" id="{452D11CE-4C7B-4786-88F5-0F93915F3E7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5092798" y="2959198"/>
            <a:ext cx="1405347" cy="1405347"/>
          </a:xfrm>
          <a:prstGeom prst="rect">
            <a:avLst/>
          </a:prstGeom>
        </p:spPr>
      </p:pic>
      <p:sp>
        <p:nvSpPr>
          <p:cNvPr id="6" name="Rectangle 5">
            <a:extLst>
              <a:ext uri="{FF2B5EF4-FFF2-40B4-BE49-F238E27FC236}">
                <a16:creationId xmlns:a16="http://schemas.microsoft.com/office/drawing/2014/main" id="{691A84F4-2C1E-4D4D-A5A4-8ACB0BA28688}"/>
              </a:ext>
            </a:extLst>
          </p:cNvPr>
          <p:cNvSpPr/>
          <p:nvPr/>
        </p:nvSpPr>
        <p:spPr bwMode="auto">
          <a:xfrm>
            <a:off x="4114800" y="2743200"/>
            <a:ext cx="2621230" cy="228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DFFB0B1C-4A95-4C7A-8693-F056C6CF2516}"/>
              </a:ext>
            </a:extLst>
          </p:cNvPr>
          <p:cNvSpPr txBox="1"/>
          <p:nvPr/>
        </p:nvSpPr>
        <p:spPr>
          <a:xfrm>
            <a:off x="6793562" y="2590800"/>
            <a:ext cx="2198038" cy="369332"/>
          </a:xfrm>
          <a:prstGeom prst="rect">
            <a:avLst/>
          </a:prstGeom>
          <a:noFill/>
        </p:spPr>
        <p:txBody>
          <a:bodyPr wrap="none" rtlCol="0">
            <a:spAutoFit/>
          </a:bodyPr>
          <a:lstStyle/>
          <a:p>
            <a:pPr algn="r"/>
            <a:r>
              <a:rPr lang="en-US" b="1" dirty="0">
                <a:solidFill>
                  <a:srgbClr val="FF0000"/>
                </a:solidFill>
                <a:highlight>
                  <a:srgbClr val="C0C0C0"/>
                </a:highlight>
              </a:rPr>
              <a:t>Specific Feedback</a:t>
            </a:r>
          </a:p>
        </p:txBody>
      </p:sp>
    </p:spTree>
    <p:extLst>
      <p:ext uri="{BB962C8B-B14F-4D97-AF65-F5344CB8AC3E}">
        <p14:creationId xmlns:p14="http://schemas.microsoft.com/office/powerpoint/2010/main" val="27210209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1" cy="6857987"/>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pic>
        <p:nvPicPr>
          <p:cNvPr id="4" name="Picture 3">
            <a:extLst>
              <a:ext uri="{FF2B5EF4-FFF2-40B4-BE49-F238E27FC236}">
                <a16:creationId xmlns:a16="http://schemas.microsoft.com/office/drawing/2014/main" id="{452D11CE-4C7B-4786-88F5-0F93915F3E7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102751" y="5894460"/>
            <a:ext cx="1405347" cy="1405347"/>
          </a:xfrm>
          <a:prstGeom prst="rect">
            <a:avLst/>
          </a:prstGeom>
        </p:spPr>
      </p:pic>
    </p:spTree>
    <p:extLst>
      <p:ext uri="{BB962C8B-B14F-4D97-AF65-F5344CB8AC3E}">
        <p14:creationId xmlns:p14="http://schemas.microsoft.com/office/powerpoint/2010/main" val="3756377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1" cy="6857986"/>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pic>
        <p:nvPicPr>
          <p:cNvPr id="4" name="Picture 3">
            <a:extLst>
              <a:ext uri="{FF2B5EF4-FFF2-40B4-BE49-F238E27FC236}">
                <a16:creationId xmlns:a16="http://schemas.microsoft.com/office/drawing/2014/main" id="{452D11CE-4C7B-4786-88F5-0F93915F3E7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759797" y="5549998"/>
            <a:ext cx="1405347" cy="1405347"/>
          </a:xfrm>
          <a:prstGeom prst="rect">
            <a:avLst/>
          </a:prstGeom>
        </p:spPr>
      </p:pic>
    </p:spTree>
    <p:extLst>
      <p:ext uri="{BB962C8B-B14F-4D97-AF65-F5344CB8AC3E}">
        <p14:creationId xmlns:p14="http://schemas.microsoft.com/office/powerpoint/2010/main" val="95630607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0" cy="6857986"/>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spTree>
    <p:extLst>
      <p:ext uri="{BB962C8B-B14F-4D97-AF65-F5344CB8AC3E}">
        <p14:creationId xmlns:p14="http://schemas.microsoft.com/office/powerpoint/2010/main" val="36292884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5" y="0"/>
            <a:ext cx="9062080" cy="6857985"/>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spTree>
    <p:extLst>
      <p:ext uri="{BB962C8B-B14F-4D97-AF65-F5344CB8AC3E}">
        <p14:creationId xmlns:p14="http://schemas.microsoft.com/office/powerpoint/2010/main" val="37495303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8" cy="6857985"/>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spTree>
    <p:extLst>
      <p:ext uri="{BB962C8B-B14F-4D97-AF65-F5344CB8AC3E}">
        <p14:creationId xmlns:p14="http://schemas.microsoft.com/office/powerpoint/2010/main" val="8276630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8" cy="6857984"/>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481818" y="6412468"/>
            <a:ext cx="2621231" cy="369332"/>
          </a:xfrm>
          <a:prstGeom prst="rect">
            <a:avLst/>
          </a:prstGeom>
          <a:noFill/>
        </p:spPr>
        <p:txBody>
          <a:bodyPr wrap="none" rtlCol="0">
            <a:spAutoFit/>
          </a:bodyPr>
          <a:lstStyle/>
          <a:p>
            <a:pPr algn="r"/>
            <a:r>
              <a:rPr lang="en-US" b="1" dirty="0">
                <a:solidFill>
                  <a:srgbClr val="FF0000"/>
                </a:solidFill>
                <a:highlight>
                  <a:srgbClr val="C0C0C0"/>
                </a:highlight>
              </a:rPr>
              <a:t>CJCC Communication</a:t>
            </a:r>
          </a:p>
        </p:txBody>
      </p:sp>
      <p:pic>
        <p:nvPicPr>
          <p:cNvPr id="4" name="Picture 3">
            <a:extLst>
              <a:ext uri="{FF2B5EF4-FFF2-40B4-BE49-F238E27FC236}">
                <a16:creationId xmlns:a16="http://schemas.microsoft.com/office/drawing/2014/main" id="{F0B29F6E-5699-48E1-A2E0-EAE34C7A1DA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302599" y="5549998"/>
            <a:ext cx="1405347" cy="1405347"/>
          </a:xfrm>
          <a:prstGeom prst="rect">
            <a:avLst/>
          </a:prstGeom>
        </p:spPr>
      </p:pic>
    </p:spTree>
    <p:extLst>
      <p:ext uri="{BB962C8B-B14F-4D97-AF65-F5344CB8AC3E}">
        <p14:creationId xmlns:p14="http://schemas.microsoft.com/office/powerpoint/2010/main" val="29950714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ctrTitle"/>
          </p:nvPr>
        </p:nvSpPr>
        <p:spPr/>
        <p:txBody>
          <a:bodyPr/>
          <a:lstStyle/>
          <a:p>
            <a:r>
              <a:rPr lang="en-US" dirty="0"/>
              <a:t>Project Presentations</a:t>
            </a:r>
          </a:p>
        </p:txBody>
      </p:sp>
      <p:sp>
        <p:nvSpPr>
          <p:cNvPr id="4" name="TextBox 3">
            <a:extLst>
              <a:ext uri="{FF2B5EF4-FFF2-40B4-BE49-F238E27FC236}">
                <a16:creationId xmlns:a16="http://schemas.microsoft.com/office/drawing/2014/main" id="{2D060EF6-AF7B-44A6-BE40-1CE11DBECE9B}"/>
              </a:ext>
            </a:extLst>
          </p:cNvPr>
          <p:cNvSpPr txBox="1"/>
          <p:nvPr/>
        </p:nvSpPr>
        <p:spPr>
          <a:xfrm>
            <a:off x="5410200" y="3821113"/>
            <a:ext cx="2541080" cy="1292662"/>
          </a:xfrm>
          <a:prstGeom prst="rect">
            <a:avLst/>
          </a:prstGeom>
          <a:noFill/>
        </p:spPr>
        <p:txBody>
          <a:bodyPr wrap="none" rtlCol="0">
            <a:spAutoFit/>
          </a:bodyPr>
          <a:lstStyle/>
          <a:p>
            <a:r>
              <a:rPr lang="en-US" sz="2600" b="1" dirty="0">
                <a:solidFill>
                  <a:srgbClr val="FF0000"/>
                </a:solidFill>
              </a:rPr>
              <a:t>DEADLINE: </a:t>
            </a:r>
          </a:p>
          <a:p>
            <a:r>
              <a:rPr lang="en-US" sz="2600" b="1" dirty="0">
                <a:solidFill>
                  <a:srgbClr val="FF0000"/>
                </a:solidFill>
              </a:rPr>
              <a:t>August 7, 2023</a:t>
            </a:r>
          </a:p>
          <a:p>
            <a:r>
              <a:rPr lang="en-US" sz="2600" b="1" dirty="0">
                <a:solidFill>
                  <a:srgbClr val="FF0000"/>
                </a:solidFill>
                <a:highlight>
                  <a:srgbClr val="FFFF00"/>
                </a:highlight>
              </a:rPr>
              <a:t>@ 4:00 PM</a:t>
            </a:r>
          </a:p>
        </p:txBody>
      </p:sp>
    </p:spTree>
    <p:extLst>
      <p:ext uri="{BB962C8B-B14F-4D97-AF65-F5344CB8AC3E}">
        <p14:creationId xmlns:p14="http://schemas.microsoft.com/office/powerpoint/2010/main" val="24561766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7" cy="6857984"/>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674178" y="6412468"/>
            <a:ext cx="2428871" cy="369332"/>
          </a:xfrm>
          <a:prstGeom prst="rect">
            <a:avLst/>
          </a:prstGeom>
          <a:noFill/>
        </p:spPr>
        <p:txBody>
          <a:bodyPr wrap="none" rtlCol="0">
            <a:spAutoFit/>
          </a:bodyPr>
          <a:lstStyle/>
          <a:p>
            <a:pPr algn="r"/>
            <a:r>
              <a:rPr lang="en-US" b="1" dirty="0">
                <a:solidFill>
                  <a:srgbClr val="FF0000"/>
                </a:solidFill>
                <a:highlight>
                  <a:srgbClr val="C0C0C0"/>
                </a:highlight>
              </a:rPr>
              <a:t>Project Presentation</a:t>
            </a:r>
          </a:p>
        </p:txBody>
      </p:sp>
      <p:pic>
        <p:nvPicPr>
          <p:cNvPr id="4" name="Picture 3">
            <a:extLst>
              <a:ext uri="{FF2B5EF4-FFF2-40B4-BE49-F238E27FC236}">
                <a16:creationId xmlns:a16="http://schemas.microsoft.com/office/drawing/2014/main" id="{F0B29F6E-5699-48E1-A2E0-EAE34C7A1DA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4864198" y="3340196"/>
            <a:ext cx="1405347" cy="1405347"/>
          </a:xfrm>
          <a:prstGeom prst="rect">
            <a:avLst/>
          </a:prstGeom>
        </p:spPr>
      </p:pic>
    </p:spTree>
    <p:extLst>
      <p:ext uri="{BB962C8B-B14F-4D97-AF65-F5344CB8AC3E}">
        <p14:creationId xmlns:p14="http://schemas.microsoft.com/office/powerpoint/2010/main" val="11277859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7" cy="6857983"/>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674178" y="6412468"/>
            <a:ext cx="2428871" cy="369332"/>
          </a:xfrm>
          <a:prstGeom prst="rect">
            <a:avLst/>
          </a:prstGeom>
          <a:noFill/>
        </p:spPr>
        <p:txBody>
          <a:bodyPr wrap="none" rtlCol="0">
            <a:spAutoFit/>
          </a:bodyPr>
          <a:lstStyle/>
          <a:p>
            <a:pPr algn="r"/>
            <a:r>
              <a:rPr lang="en-US" b="1" dirty="0">
                <a:solidFill>
                  <a:srgbClr val="FF0000"/>
                </a:solidFill>
                <a:highlight>
                  <a:srgbClr val="C0C0C0"/>
                </a:highlight>
              </a:rPr>
              <a:t>Project Presentation</a:t>
            </a:r>
          </a:p>
        </p:txBody>
      </p:sp>
      <p:pic>
        <p:nvPicPr>
          <p:cNvPr id="4" name="Picture 3">
            <a:extLst>
              <a:ext uri="{FF2B5EF4-FFF2-40B4-BE49-F238E27FC236}">
                <a16:creationId xmlns:a16="http://schemas.microsoft.com/office/drawing/2014/main" id="{F0B29F6E-5699-48E1-A2E0-EAE34C7A1DA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1130398" y="5473798"/>
            <a:ext cx="1405347" cy="1405347"/>
          </a:xfrm>
          <a:prstGeom prst="rect">
            <a:avLst/>
          </a:prstGeom>
        </p:spPr>
      </p:pic>
    </p:spTree>
    <p:extLst>
      <p:ext uri="{BB962C8B-B14F-4D97-AF65-F5344CB8AC3E}">
        <p14:creationId xmlns:p14="http://schemas.microsoft.com/office/powerpoint/2010/main" val="9046499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6" cy="6857983"/>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674178" y="6412468"/>
            <a:ext cx="2428871" cy="369332"/>
          </a:xfrm>
          <a:prstGeom prst="rect">
            <a:avLst/>
          </a:prstGeom>
          <a:noFill/>
        </p:spPr>
        <p:txBody>
          <a:bodyPr wrap="none" rtlCol="0">
            <a:spAutoFit/>
          </a:bodyPr>
          <a:lstStyle/>
          <a:p>
            <a:pPr algn="r"/>
            <a:r>
              <a:rPr lang="en-US" b="1" dirty="0">
                <a:solidFill>
                  <a:srgbClr val="FF0000"/>
                </a:solidFill>
                <a:highlight>
                  <a:srgbClr val="C0C0C0"/>
                </a:highlight>
              </a:rPr>
              <a:t>Project Presentation</a:t>
            </a:r>
          </a:p>
        </p:txBody>
      </p:sp>
      <p:pic>
        <p:nvPicPr>
          <p:cNvPr id="4" name="Picture 3">
            <a:extLst>
              <a:ext uri="{FF2B5EF4-FFF2-40B4-BE49-F238E27FC236}">
                <a16:creationId xmlns:a16="http://schemas.microsoft.com/office/drawing/2014/main" id="{F0B29F6E-5699-48E1-A2E0-EAE34C7A1DA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675055" y="3568788"/>
            <a:ext cx="1405347" cy="1405347"/>
          </a:xfrm>
          <a:prstGeom prst="rect">
            <a:avLst/>
          </a:prstGeom>
        </p:spPr>
      </p:pic>
    </p:spTree>
    <p:extLst>
      <p:ext uri="{BB962C8B-B14F-4D97-AF65-F5344CB8AC3E}">
        <p14:creationId xmlns:p14="http://schemas.microsoft.com/office/powerpoint/2010/main" val="8414699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6" y="0"/>
            <a:ext cx="9062076" cy="6857982"/>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674178" y="6412468"/>
            <a:ext cx="2428871" cy="369332"/>
          </a:xfrm>
          <a:prstGeom prst="rect">
            <a:avLst/>
          </a:prstGeom>
          <a:noFill/>
        </p:spPr>
        <p:txBody>
          <a:bodyPr wrap="none" rtlCol="0">
            <a:spAutoFit/>
          </a:bodyPr>
          <a:lstStyle/>
          <a:p>
            <a:pPr algn="r"/>
            <a:r>
              <a:rPr lang="en-US" b="1" dirty="0">
                <a:solidFill>
                  <a:srgbClr val="FF0000"/>
                </a:solidFill>
                <a:highlight>
                  <a:srgbClr val="C0C0C0"/>
                </a:highlight>
              </a:rPr>
              <a:t>Project Presentation</a:t>
            </a:r>
          </a:p>
        </p:txBody>
      </p:sp>
      <p:pic>
        <p:nvPicPr>
          <p:cNvPr id="4" name="Picture 3">
            <a:extLst>
              <a:ext uri="{FF2B5EF4-FFF2-40B4-BE49-F238E27FC236}">
                <a16:creationId xmlns:a16="http://schemas.microsoft.com/office/drawing/2014/main" id="{F0B29F6E-5699-48E1-A2E0-EAE34C7A1DA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905630" y="5894461"/>
            <a:ext cx="1405347" cy="1405347"/>
          </a:xfrm>
          <a:prstGeom prst="rect">
            <a:avLst/>
          </a:prstGeom>
        </p:spPr>
      </p:pic>
    </p:spTree>
    <p:extLst>
      <p:ext uri="{BB962C8B-B14F-4D97-AF65-F5344CB8AC3E}">
        <p14:creationId xmlns:p14="http://schemas.microsoft.com/office/powerpoint/2010/main" val="5312858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207B5-5EE9-41BC-AE27-BF8F705F8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 y="0"/>
            <a:ext cx="9062074" cy="6857982"/>
          </a:xfrm>
          <a:prstGeom prst="rect">
            <a:avLst/>
          </a:prstGeom>
        </p:spPr>
      </p:pic>
      <p:sp>
        <p:nvSpPr>
          <p:cNvPr id="3" name="TextBox 2">
            <a:extLst>
              <a:ext uri="{FF2B5EF4-FFF2-40B4-BE49-F238E27FC236}">
                <a16:creationId xmlns:a16="http://schemas.microsoft.com/office/drawing/2014/main" id="{19DB4C06-9F31-4E57-9E42-D6639BF6B2BC}"/>
              </a:ext>
            </a:extLst>
          </p:cNvPr>
          <p:cNvSpPr txBox="1"/>
          <p:nvPr/>
        </p:nvSpPr>
        <p:spPr>
          <a:xfrm>
            <a:off x="6674178" y="6412468"/>
            <a:ext cx="2428871" cy="369332"/>
          </a:xfrm>
          <a:prstGeom prst="rect">
            <a:avLst/>
          </a:prstGeom>
          <a:noFill/>
        </p:spPr>
        <p:txBody>
          <a:bodyPr wrap="none" rtlCol="0">
            <a:spAutoFit/>
          </a:bodyPr>
          <a:lstStyle/>
          <a:p>
            <a:pPr algn="r"/>
            <a:r>
              <a:rPr lang="en-US" b="1" dirty="0">
                <a:solidFill>
                  <a:srgbClr val="FF0000"/>
                </a:solidFill>
                <a:highlight>
                  <a:srgbClr val="C0C0C0"/>
                </a:highlight>
              </a:rPr>
              <a:t>Project Presentation</a:t>
            </a:r>
          </a:p>
        </p:txBody>
      </p:sp>
      <p:pic>
        <p:nvPicPr>
          <p:cNvPr id="4" name="Picture 3">
            <a:extLst>
              <a:ext uri="{FF2B5EF4-FFF2-40B4-BE49-F238E27FC236}">
                <a16:creationId xmlns:a16="http://schemas.microsoft.com/office/drawing/2014/main" id="{F0B29F6E-5699-48E1-A2E0-EAE34C7A1DA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200" b="91700" l="10000" r="90000">
                        <a14:foregroundMark x1="24200" y1="10200" x2="24200" y2="10200"/>
                        <a14:foregroundMark x1="25600" y1="9200" x2="27500" y2="10200"/>
                        <a14:foregroundMark x1="55600" y1="91700" x2="58900" y2="91700"/>
                      </a14:backgroundRemoval>
                    </a14:imgEffect>
                  </a14:imgLayer>
                </a14:imgProps>
              </a:ext>
              <a:ext uri="{28A0092B-C50C-407E-A947-70E740481C1C}">
                <a14:useLocalDpi xmlns:a14="http://schemas.microsoft.com/office/drawing/2010/main" val="0"/>
              </a:ext>
            </a:extLst>
          </a:blip>
          <a:stretch>
            <a:fillRect/>
          </a:stretch>
        </p:blipFill>
        <p:spPr>
          <a:xfrm rot="20821699">
            <a:off x="7294055" y="5626198"/>
            <a:ext cx="1405347" cy="1405347"/>
          </a:xfrm>
          <a:prstGeom prst="rect">
            <a:avLst/>
          </a:prstGeom>
        </p:spPr>
      </p:pic>
    </p:spTree>
    <p:extLst>
      <p:ext uri="{BB962C8B-B14F-4D97-AF65-F5344CB8AC3E}">
        <p14:creationId xmlns:p14="http://schemas.microsoft.com/office/powerpoint/2010/main" val="26680345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CF6B-AEA7-42D4-B2F2-E99B8F744A66}"/>
              </a:ext>
            </a:extLst>
          </p:cNvPr>
          <p:cNvSpPr>
            <a:spLocks noGrp="1"/>
          </p:cNvSpPr>
          <p:nvPr>
            <p:ph type="title"/>
          </p:nvPr>
        </p:nvSpPr>
        <p:spPr>
          <a:xfrm>
            <a:off x="195263" y="228600"/>
            <a:ext cx="8015287" cy="914400"/>
          </a:xfrm>
        </p:spPr>
        <p:txBody>
          <a:bodyPr/>
          <a:lstStyle/>
          <a:p>
            <a:r>
              <a:rPr lang="en-US" sz="3600" dirty="0"/>
              <a:t>Next Steps:</a:t>
            </a:r>
          </a:p>
        </p:txBody>
      </p:sp>
      <p:sp>
        <p:nvSpPr>
          <p:cNvPr id="4" name="Content Placeholder 3">
            <a:extLst>
              <a:ext uri="{FF2B5EF4-FFF2-40B4-BE49-F238E27FC236}">
                <a16:creationId xmlns:a16="http://schemas.microsoft.com/office/drawing/2014/main" id="{16434955-7C37-49CA-881F-546C278B820D}"/>
              </a:ext>
            </a:extLst>
          </p:cNvPr>
          <p:cNvSpPr>
            <a:spLocks noGrp="1"/>
          </p:cNvSpPr>
          <p:nvPr>
            <p:ph idx="1"/>
          </p:nvPr>
        </p:nvSpPr>
        <p:spPr/>
        <p:txBody>
          <a:bodyPr/>
          <a:lstStyle/>
          <a:p>
            <a:r>
              <a:rPr lang="en-US" sz="2800" dirty="0"/>
              <a:t>You will be notified via email whether or not your project will be funded</a:t>
            </a:r>
          </a:p>
          <a:p>
            <a:r>
              <a:rPr lang="en-US" sz="2800" dirty="0"/>
              <a:t>If your project is funded…</a:t>
            </a:r>
          </a:p>
          <a:p>
            <a:pPr lvl="1"/>
            <a:r>
              <a:rPr lang="en-US" sz="2400" dirty="0"/>
              <a:t>You will likely need to amend your budget through the portal to match the amount the Allocation Review Committee (ARC) allocates to your project</a:t>
            </a:r>
          </a:p>
          <a:p>
            <a:pPr lvl="1"/>
            <a:r>
              <a:rPr lang="en-US" sz="2400" dirty="0"/>
              <a:t>You will be required to submit financial and performance reports through the portal</a:t>
            </a:r>
          </a:p>
          <a:p>
            <a:pPr lvl="2"/>
            <a:r>
              <a:rPr lang="en-US" sz="2000" dirty="0"/>
              <a:t>Both of these next steps (and any others) will be requested via email with links to the appropriate next steps</a:t>
            </a:r>
          </a:p>
        </p:txBody>
      </p:sp>
    </p:spTree>
    <p:extLst>
      <p:ext uri="{BB962C8B-B14F-4D97-AF65-F5344CB8AC3E}">
        <p14:creationId xmlns:p14="http://schemas.microsoft.com/office/powerpoint/2010/main" val="17802004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E219-3214-419A-ADFA-AE0784CACCF5}"/>
              </a:ext>
            </a:extLst>
          </p:cNvPr>
          <p:cNvSpPr>
            <a:spLocks noGrp="1"/>
          </p:cNvSpPr>
          <p:nvPr>
            <p:ph type="title"/>
          </p:nvPr>
        </p:nvSpPr>
        <p:spPr/>
        <p:txBody>
          <a:bodyPr/>
          <a:lstStyle/>
          <a:p>
            <a:r>
              <a:rPr lang="en-US" dirty="0"/>
              <a:t>Major Takeaway…</a:t>
            </a:r>
          </a:p>
        </p:txBody>
      </p:sp>
      <p:sp>
        <p:nvSpPr>
          <p:cNvPr id="3" name="Content Placeholder 2">
            <a:extLst>
              <a:ext uri="{FF2B5EF4-FFF2-40B4-BE49-F238E27FC236}">
                <a16:creationId xmlns:a16="http://schemas.microsoft.com/office/drawing/2014/main" id="{95168D1E-E877-4B74-9F9F-EB82EEC10E1A}"/>
              </a:ext>
            </a:extLst>
          </p:cNvPr>
          <p:cNvSpPr>
            <a:spLocks noGrp="1"/>
          </p:cNvSpPr>
          <p:nvPr>
            <p:ph idx="1"/>
          </p:nvPr>
        </p:nvSpPr>
        <p:spPr/>
        <p:txBody>
          <a:bodyPr/>
          <a:lstStyle/>
          <a:p>
            <a:r>
              <a:rPr lang="en-US" dirty="0"/>
              <a:t>Be on the lookout for extremely important email communications from the CJCC regarding grants updates and required next steps</a:t>
            </a:r>
          </a:p>
          <a:p>
            <a:pPr lvl="1"/>
            <a:r>
              <a:rPr lang="en-US" dirty="0"/>
              <a:t>Email address updates come from:          </a:t>
            </a:r>
            <a:r>
              <a:rPr lang="en-US" dirty="0">
                <a:solidFill>
                  <a:schemeClr val="accent6">
                    <a:lumMod val="75000"/>
                  </a:schemeClr>
                </a:solidFill>
              </a:rPr>
              <a:t>no-reply@email.zenginehq.com</a:t>
            </a:r>
          </a:p>
          <a:p>
            <a:pPr lvl="2"/>
            <a:r>
              <a:rPr lang="en-US" b="1" i="1" u="sng" dirty="0"/>
              <a:t>Add this email address as a contact to make sure you receive these notifications!!!</a:t>
            </a:r>
          </a:p>
        </p:txBody>
      </p:sp>
    </p:spTree>
    <p:extLst>
      <p:ext uri="{BB962C8B-B14F-4D97-AF65-F5344CB8AC3E}">
        <p14:creationId xmlns:p14="http://schemas.microsoft.com/office/powerpoint/2010/main" val="3788446506"/>
      </p:ext>
    </p:extLst>
  </p:cSld>
  <p:clrMapOvr>
    <a:masterClrMapping/>
  </p:clrMapOvr>
</p:sld>
</file>

<file path=ppt/theme/theme1.xml><?xml version="1.0" encoding="utf-8"?>
<a:theme xmlns:a="http://schemas.openxmlformats.org/drawingml/2006/main" name="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Rad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CCPB theme</Template>
  <TotalTime>32013</TotalTime>
  <Words>2979</Words>
  <Application>Microsoft Office PowerPoint</Application>
  <PresentationFormat>On-screen Show (4:3)</PresentationFormat>
  <Paragraphs>353</Paragraphs>
  <Slides>113</Slides>
  <Notes>113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113</vt:i4>
      </vt:variant>
    </vt:vector>
  </HeadingPairs>
  <TitlesOfParts>
    <vt:vector size="119" baseType="lpstr">
      <vt:lpstr>Arial</vt:lpstr>
      <vt:lpstr>Arial Black</vt:lpstr>
      <vt:lpstr>Calibri</vt:lpstr>
      <vt:lpstr>Times New Roman</vt:lpstr>
      <vt:lpstr>Wingdings</vt:lpstr>
      <vt:lpstr>Radial</vt:lpstr>
      <vt:lpstr>Utilizing the New Grant Application Software</vt:lpstr>
      <vt:lpstr>Navigating to the Application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Application Portal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Highlights</vt:lpstr>
      <vt:lpstr>Saving Drafts</vt:lpstr>
      <vt:lpstr>PowerPoint Presentation</vt:lpstr>
      <vt:lpstr>PowerPoint Presentation</vt:lpstr>
      <vt:lpstr>PowerPoint Presentation</vt:lpstr>
      <vt:lpstr>PowerPoint Presentation</vt:lpstr>
      <vt:lpstr>PowerPoint Presentation</vt:lpstr>
      <vt:lpstr>PowerPoint Presentation</vt:lpstr>
      <vt:lpstr>Uploading the Budget </vt:lpstr>
      <vt:lpstr>PowerPoint Presentation</vt:lpstr>
      <vt:lpstr>Uploading the Budget </vt:lpstr>
      <vt:lpstr>Uploading the Budget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Uploading the Budget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Tips</vt:lpstr>
      <vt:lpstr>Print the Application Before Starting</vt:lpstr>
      <vt:lpstr>PowerPoint Presentation</vt:lpstr>
      <vt:lpstr>PowerPoint Presentation</vt:lpstr>
      <vt:lpstr>Work on Your Application in Word or Google Drive</vt:lpstr>
      <vt:lpstr>PowerPoint Presentation</vt:lpstr>
      <vt:lpstr>PowerPoint Presentation</vt:lpstr>
      <vt:lpstr>PowerPoint Presentation</vt:lpstr>
      <vt:lpstr>PowerPoint Presentation</vt:lpstr>
      <vt:lpstr>PowerPoint Presentation</vt:lpstr>
      <vt:lpstr>PowerPoint Presentation</vt:lpstr>
      <vt:lpstr>Submitting the Application</vt:lpstr>
      <vt:lpstr>PowerPoint Presentation</vt:lpstr>
      <vt:lpstr>PowerPoint Presentation</vt:lpstr>
      <vt:lpstr>PowerPoint Presentation</vt:lpstr>
      <vt:lpstr>PowerPoint Presentation</vt:lpstr>
      <vt:lpstr>PowerPoint Presentation</vt:lpstr>
      <vt:lpstr>CJCC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Presentations</vt:lpstr>
      <vt:lpstr>PowerPoint Presentation</vt:lpstr>
      <vt:lpstr>PowerPoint Presentation</vt:lpstr>
      <vt:lpstr>PowerPoint Presentation</vt:lpstr>
      <vt:lpstr>PowerPoint Presentation</vt:lpstr>
      <vt:lpstr>PowerPoint Presentation</vt:lpstr>
      <vt:lpstr>Next Steps:</vt:lpstr>
      <vt:lpstr>Major Takeaway…</vt:lpstr>
    </vt:vector>
  </TitlesOfParts>
  <Company>Ohio Public Safety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2007 VAWA / JAG Program Grants Guidance for Potential Applicants presented by Sharon Schnelle, Researcher Erika Zito, Grant  Program Specialist</dc:title>
  <dc:creator>Sharon Schnelle</dc:creator>
  <cp:lastModifiedBy>Ann Mintun</cp:lastModifiedBy>
  <cp:revision>426</cp:revision>
  <cp:lastPrinted>2017-05-08T12:40:49Z</cp:lastPrinted>
  <dcterms:created xsi:type="dcterms:W3CDTF">2007-06-05T18:35:42Z</dcterms:created>
  <dcterms:modified xsi:type="dcterms:W3CDTF">2023-06-20T15:26:03Z</dcterms:modified>
</cp:coreProperties>
</file>